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D5C0AE-FB06-46A1-A2B6-8B2CEF124C07}">
  <a:tblStyle styleId="{0FD5C0AE-FB06-46A1-A2B6-8B2CEF124C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7d65e8c7f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7d65e8c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7d65e8c7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7d65e8c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b8b53014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b8b53014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b8b53014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b8b5301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b8b53014f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b8b5301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7d65e8c7f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7d65e8c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b8b53014f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b8b5301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b8b53014f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b8b5301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7d65e8c7f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7d65e8c7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b8b53014f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b8b5301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7d65e8c7f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7d65e8c7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b8b53014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b8b5301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b8b53014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b8b5301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b8b53014f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b8b5301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b8b5301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b8b5301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b8b53014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b8b5301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7d65e8c7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7d65e8c7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7d65e8c7f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7d65e8c7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localhost:8888/notebooks/Bank%20Marketing(Campaign)-checkpoint-checkpoint.ipynb#These-are-the-numerical-columns-and-what-they-repres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5965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3"/>
          <p:cNvSpPr txBox="1"/>
          <p:nvPr>
            <p:ph idx="1" type="body"/>
          </p:nvPr>
        </p:nvSpPr>
        <p:spPr>
          <a:xfrm>
            <a:off x="0" y="1667650"/>
            <a:ext cx="9144000" cy="2336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Arial"/>
                <a:ea typeface="Arial"/>
                <a:cs typeface="Arial"/>
                <a:sym typeface="Arial"/>
              </a:rPr>
              <a:t>NAME: VIVIAN KERUBO MOSOMI</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Email: kerubomosmi7@gmail.com</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Country: Kenya</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College: Jomo Kenyatta University of Agriculture and Technology (JKUAT)</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Specialization: Data Science</a:t>
            </a:r>
            <a:endParaRPr>
              <a:solidFill>
                <a:srgbClr val="000000"/>
              </a:solidFill>
              <a:latin typeface="Arial"/>
              <a:ea typeface="Arial"/>
              <a:cs typeface="Arial"/>
              <a:sym typeface="Arial"/>
            </a:endParaRPr>
          </a:p>
          <a:p>
            <a:pPr indent="0" lvl="0" marL="0" rtl="0" algn="l">
              <a:spcBef>
                <a:spcPts val="1200"/>
              </a:spcBef>
              <a:spcAft>
                <a:spcPts val="1600"/>
              </a:spcAft>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Observations from the correlation plot</a:t>
            </a:r>
            <a:endParaRPr/>
          </a:p>
        </p:txBody>
      </p:sp>
      <p:sp>
        <p:nvSpPr>
          <p:cNvPr id="123" name="Google Shape;123;p22"/>
          <p:cNvSpPr txBox="1"/>
          <p:nvPr>
            <p:ph idx="1" type="body"/>
          </p:nvPr>
        </p:nvSpPr>
        <p:spPr>
          <a:xfrm>
            <a:off x="284800" y="1682425"/>
            <a:ext cx="8409300" cy="3511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2"/>
              </a:buClr>
              <a:buSzPts val="1800"/>
              <a:buFont typeface="Arial"/>
              <a:buChar char="-"/>
            </a:pPr>
            <a:r>
              <a:rPr lang="en">
                <a:solidFill>
                  <a:schemeClr val="dk2"/>
                </a:solidFill>
                <a:latin typeface="Arial"/>
                <a:ea typeface="Arial"/>
                <a:cs typeface="Arial"/>
                <a:sym typeface="Arial"/>
              </a:rPr>
              <a:t>Duration is moderately positively correlated to purchased deposit. It has a positive correlation of 0.41</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Pdays and previous are weakly positively related to purchased deposits. With a correlation of 0.28 and 0.23 respectively.</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Age has a very weak positive correlation of 0.03 to purchased deposit.</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The following columns are negatively correlated to purchased deposit:</a:t>
            </a:r>
            <a:endParaRPr>
              <a:solidFill>
                <a:schemeClr val="dk2"/>
              </a:solidFill>
              <a:latin typeface="Arial"/>
              <a:ea typeface="Arial"/>
              <a:cs typeface="Arial"/>
              <a:sym typeface="Arial"/>
            </a:endParaRPr>
          </a:p>
          <a:p>
            <a:pPr indent="0" lvl="0" marL="457200" rtl="0" algn="l">
              <a:spcBef>
                <a:spcPts val="1200"/>
              </a:spcBef>
              <a:spcAft>
                <a:spcPts val="0"/>
              </a:spcAft>
              <a:buNone/>
            </a:pPr>
            <a:r>
              <a:rPr lang="en">
                <a:solidFill>
                  <a:schemeClr val="dk2"/>
                </a:solidFill>
                <a:latin typeface="Arial"/>
                <a:ea typeface="Arial"/>
                <a:cs typeface="Arial"/>
                <a:sym typeface="Arial"/>
              </a:rPr>
              <a:t>campaign, employee_variation_rate, consumer_price_index, euribor_three_month_rate, number_of_employees.</a:t>
            </a:r>
            <a:endParaRPr>
              <a:solidFill>
                <a:schemeClr val="dk2"/>
              </a:solidFill>
              <a:latin typeface="Arial"/>
              <a:ea typeface="Arial"/>
              <a:cs typeface="Arial"/>
              <a:sym typeface="Arial"/>
            </a:endParaRPr>
          </a:p>
          <a:p>
            <a:pPr indent="0" lvl="0" marL="0" rtl="0" algn="l">
              <a:spcBef>
                <a:spcPts val="1200"/>
              </a:spcBef>
              <a:spcAft>
                <a:spcPts val="1600"/>
              </a:spcAft>
              <a:buNone/>
            </a:pPr>
            <a:r>
              <a:t/>
            </a:r>
            <a:endParaRPr>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2325375" y="1755725"/>
            <a:ext cx="5424600" cy="86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DATA PREPROCESSING</a:t>
            </a:r>
            <a:endParaRPr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4"/>
          <p:cNvSpPr txBox="1"/>
          <p:nvPr/>
        </p:nvSpPr>
        <p:spPr>
          <a:xfrm>
            <a:off x="0" y="575250"/>
            <a:ext cx="4276500" cy="3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34" name="Google Shape;134;p24"/>
          <p:cNvSpPr txBox="1"/>
          <p:nvPr/>
        </p:nvSpPr>
        <p:spPr>
          <a:xfrm>
            <a:off x="4667550" y="985788"/>
            <a:ext cx="42255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I performed the following data preprocessing steps on the data:</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One Hot Encoding</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Cyclic Encoding</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Dropping columns that are less efficient in our dataset.They have no effect on the target variable</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Normalization of the data</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Splitting the dataset to train and test</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Solving class imbalance</a:t>
            </a:r>
            <a:endParaRPr sz="1800">
              <a:solidFill>
                <a:schemeClr val="lt2"/>
              </a:solidFill>
            </a:endParaRPr>
          </a:p>
        </p:txBody>
      </p:sp>
      <p:pic>
        <p:nvPicPr>
          <p:cNvPr id="135" name="Google Shape;135;p24"/>
          <p:cNvPicPr preferRelativeResize="0"/>
          <p:nvPr/>
        </p:nvPicPr>
        <p:blipFill>
          <a:blip r:embed="rId3">
            <a:alphaModFix/>
          </a:blip>
          <a:stretch>
            <a:fillRect/>
          </a:stretch>
        </p:blipFill>
        <p:spPr>
          <a:xfrm>
            <a:off x="25499" y="1034325"/>
            <a:ext cx="4225500" cy="307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2962800" y="1697500"/>
            <a:ext cx="32184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MODELLING</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58075" y="-100"/>
            <a:ext cx="90861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2"/>
                </a:solidFill>
              </a:rPr>
              <a:t>I have used the following models in my project:</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1.Logistic Regression(BaseLine Model)</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2.Random Forest(Ensemble Model)</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3.XGBoost(Boosting Model)</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The following table shows the comparative performance:</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graphicFrame>
        <p:nvGraphicFramePr>
          <p:cNvPr id="146" name="Google Shape;146;p26"/>
          <p:cNvGraphicFramePr/>
          <p:nvPr/>
        </p:nvGraphicFramePr>
        <p:xfrm>
          <a:off x="540275" y="2834075"/>
          <a:ext cx="3000000" cy="3000000"/>
        </p:xfrm>
        <a:graphic>
          <a:graphicData uri="http://schemas.openxmlformats.org/drawingml/2006/table">
            <a:tbl>
              <a:tblPr>
                <a:noFill/>
                <a:tableStyleId>{0FD5C0AE-FB06-46A1-A2B6-8B2CEF124C07}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90.36</a:t>
                      </a:r>
                      <a:endParaRPr/>
                    </a:p>
                  </a:txBody>
                  <a:tcPr marT="91425" marB="91425" marR="91425" marL="91425"/>
                </a:tc>
                <a:tc>
                  <a:txBody>
                    <a:bodyPr/>
                    <a:lstStyle/>
                    <a:p>
                      <a:pPr indent="0" lvl="0" marL="0" rtl="0" algn="l">
                        <a:spcBef>
                          <a:spcPts val="0"/>
                        </a:spcBef>
                        <a:spcAft>
                          <a:spcPts val="0"/>
                        </a:spcAft>
                        <a:buNone/>
                      </a:pPr>
                      <a:r>
                        <a:rPr lang="en"/>
                        <a:t>65.50</a:t>
                      </a:r>
                      <a:endParaRPr/>
                    </a:p>
                  </a:txBody>
                  <a:tcPr marT="91425" marB="91425" marR="91425" marL="91425"/>
                </a:tc>
                <a:tc>
                  <a:txBody>
                    <a:bodyPr/>
                    <a:lstStyle/>
                    <a:p>
                      <a:pPr indent="0" lvl="0" marL="0" rtl="0" algn="l">
                        <a:spcBef>
                          <a:spcPts val="0"/>
                        </a:spcBef>
                        <a:spcAft>
                          <a:spcPts val="0"/>
                        </a:spcAft>
                        <a:buNone/>
                      </a:pPr>
                      <a:r>
                        <a:rPr lang="en"/>
                        <a:t>38.52</a:t>
                      </a:r>
                      <a:endParaRPr/>
                    </a:p>
                  </a:txBody>
                  <a:tcPr marT="91425" marB="91425" marR="91425" marL="91425"/>
                </a:tc>
                <a:tc>
                  <a:txBody>
                    <a:bodyPr/>
                    <a:lstStyle/>
                    <a:p>
                      <a:pPr indent="0" lvl="0" marL="0" rtl="0" algn="l">
                        <a:spcBef>
                          <a:spcPts val="0"/>
                        </a:spcBef>
                        <a:spcAft>
                          <a:spcPts val="0"/>
                        </a:spcAft>
                        <a:buNone/>
                      </a:pPr>
                      <a:r>
                        <a:rPr lang="en"/>
                        <a:t>48.51</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90.51</a:t>
                      </a:r>
                      <a:endParaRPr/>
                    </a:p>
                  </a:txBody>
                  <a:tcPr marT="91425" marB="91425" marR="91425" marL="91425"/>
                </a:tc>
                <a:tc>
                  <a:txBody>
                    <a:bodyPr/>
                    <a:lstStyle/>
                    <a:p>
                      <a:pPr indent="0" lvl="0" marL="0" rtl="0" algn="l">
                        <a:spcBef>
                          <a:spcPts val="0"/>
                        </a:spcBef>
                        <a:spcAft>
                          <a:spcPts val="0"/>
                        </a:spcAft>
                        <a:buNone/>
                      </a:pPr>
                      <a:r>
                        <a:rPr lang="en"/>
                        <a:t>62.42</a:t>
                      </a:r>
                      <a:endParaRPr/>
                    </a:p>
                  </a:txBody>
                  <a:tcPr marT="91425" marB="91425" marR="91425" marL="91425"/>
                </a:tc>
                <a:tc>
                  <a:txBody>
                    <a:bodyPr/>
                    <a:lstStyle/>
                    <a:p>
                      <a:pPr indent="0" lvl="0" marL="0" rtl="0" algn="l">
                        <a:spcBef>
                          <a:spcPts val="0"/>
                        </a:spcBef>
                        <a:spcAft>
                          <a:spcPts val="0"/>
                        </a:spcAft>
                        <a:buNone/>
                      </a:pPr>
                      <a:r>
                        <a:rPr lang="en"/>
                        <a:t>48.92</a:t>
                      </a:r>
                      <a:endParaRPr/>
                    </a:p>
                  </a:txBody>
                  <a:tcPr marT="91425" marB="91425" marR="91425" marL="91425"/>
                </a:tc>
                <a:tc>
                  <a:txBody>
                    <a:bodyPr/>
                    <a:lstStyle/>
                    <a:p>
                      <a:pPr indent="0" lvl="0" marL="0" rtl="0" algn="l">
                        <a:spcBef>
                          <a:spcPts val="0"/>
                        </a:spcBef>
                        <a:spcAft>
                          <a:spcPts val="0"/>
                        </a:spcAft>
                        <a:buNone/>
                      </a:pPr>
                      <a:r>
                        <a:rPr lang="en"/>
                        <a:t>54.85</a:t>
                      </a:r>
                      <a:endParaRPr/>
                    </a:p>
                  </a:txBody>
                  <a:tcPr marT="91425" marB="91425" marR="91425" marL="91425"/>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91.27</a:t>
                      </a:r>
                      <a:endParaRPr/>
                    </a:p>
                  </a:txBody>
                  <a:tcPr marT="91425" marB="91425" marR="91425" marL="91425"/>
                </a:tc>
                <a:tc>
                  <a:txBody>
                    <a:bodyPr/>
                    <a:lstStyle/>
                    <a:p>
                      <a:pPr indent="0" lvl="0" marL="0" rtl="0" algn="l">
                        <a:spcBef>
                          <a:spcPts val="0"/>
                        </a:spcBef>
                        <a:spcAft>
                          <a:spcPts val="0"/>
                        </a:spcAft>
                        <a:buNone/>
                      </a:pPr>
                      <a:r>
                        <a:rPr lang="en"/>
                        <a:t>66.45</a:t>
                      </a:r>
                      <a:endParaRPr/>
                    </a:p>
                  </a:txBody>
                  <a:tcPr marT="91425" marB="91425" marR="91425" marL="91425"/>
                </a:tc>
                <a:tc>
                  <a:txBody>
                    <a:bodyPr/>
                    <a:lstStyle/>
                    <a:p>
                      <a:pPr indent="0" lvl="0" marL="0" rtl="0" algn="l">
                        <a:spcBef>
                          <a:spcPts val="0"/>
                        </a:spcBef>
                        <a:spcAft>
                          <a:spcPts val="0"/>
                        </a:spcAft>
                        <a:buNone/>
                      </a:pPr>
                      <a:r>
                        <a:rPr lang="en"/>
                        <a:t>52.42</a:t>
                      </a:r>
                      <a:endParaRPr/>
                    </a:p>
                  </a:txBody>
                  <a:tcPr marT="91425" marB="91425" marR="91425" marL="91425"/>
                </a:tc>
                <a:tc>
                  <a:txBody>
                    <a:bodyPr/>
                    <a:lstStyle/>
                    <a:p>
                      <a:pPr indent="0" lvl="0" marL="0" rtl="0" algn="l">
                        <a:spcBef>
                          <a:spcPts val="0"/>
                        </a:spcBef>
                        <a:spcAft>
                          <a:spcPts val="0"/>
                        </a:spcAft>
                        <a:buNone/>
                      </a:pPr>
                      <a:r>
                        <a:rPr lang="en"/>
                        <a:t>58.61</a:t>
                      </a:r>
                      <a:endParaRPr/>
                    </a:p>
                  </a:txBody>
                  <a:tcPr marT="91425" marB="91425" marR="91425" marL="91425"/>
                </a:tc>
              </a:tr>
              <a:tr h="381000">
                <a:tc>
                  <a:txBody>
                    <a:bodyPr/>
                    <a:lstStyle/>
                    <a:p>
                      <a:pPr indent="0" lvl="0" marL="0" rtl="0" algn="l">
                        <a:spcBef>
                          <a:spcPts val="0"/>
                        </a:spcBef>
                        <a:spcAft>
                          <a:spcPts val="0"/>
                        </a:spcAft>
                        <a:buNone/>
                      </a:pPr>
                      <a:r>
                        <a:rPr lang="en"/>
                        <a:t>XGBoost(After Tuning)</a:t>
                      </a:r>
                      <a:endParaRPr/>
                    </a:p>
                  </a:txBody>
                  <a:tcPr marT="91425" marB="91425" marR="91425" marL="91425"/>
                </a:tc>
                <a:tc>
                  <a:txBody>
                    <a:bodyPr/>
                    <a:lstStyle/>
                    <a:p>
                      <a:pPr indent="0" lvl="0" marL="0" rtl="0" algn="l">
                        <a:spcBef>
                          <a:spcPts val="0"/>
                        </a:spcBef>
                        <a:spcAft>
                          <a:spcPts val="0"/>
                        </a:spcAft>
                        <a:buNone/>
                      </a:pPr>
                      <a:r>
                        <a:rPr lang="en"/>
                        <a:t>91.54</a:t>
                      </a:r>
                      <a:endParaRPr/>
                    </a:p>
                  </a:txBody>
                  <a:tcPr marT="91425" marB="91425" marR="91425" marL="91425"/>
                </a:tc>
                <a:tc>
                  <a:txBody>
                    <a:bodyPr/>
                    <a:lstStyle/>
                    <a:p>
                      <a:pPr indent="0" lvl="0" marL="0" rtl="0" algn="l">
                        <a:spcBef>
                          <a:spcPts val="0"/>
                        </a:spcBef>
                        <a:spcAft>
                          <a:spcPts val="0"/>
                        </a:spcAft>
                        <a:buNone/>
                      </a:pPr>
                      <a:r>
                        <a:rPr lang="en"/>
                        <a:t>68.87</a:t>
                      </a:r>
                      <a:endParaRPr/>
                    </a:p>
                  </a:txBody>
                  <a:tcPr marT="91425" marB="91425" marR="91425" marL="91425"/>
                </a:tc>
                <a:tc>
                  <a:txBody>
                    <a:bodyPr/>
                    <a:lstStyle/>
                    <a:p>
                      <a:pPr indent="0" lvl="0" marL="0" rtl="0" algn="l">
                        <a:spcBef>
                          <a:spcPts val="0"/>
                        </a:spcBef>
                        <a:spcAft>
                          <a:spcPts val="0"/>
                        </a:spcAft>
                        <a:buNone/>
                      </a:pPr>
                      <a:r>
                        <a:rPr lang="en"/>
                        <a:t>51.49</a:t>
                      </a:r>
                      <a:endParaRPr/>
                    </a:p>
                  </a:txBody>
                  <a:tcPr marT="91425" marB="91425" marR="91425" marL="91425"/>
                </a:tc>
                <a:tc>
                  <a:txBody>
                    <a:bodyPr/>
                    <a:lstStyle/>
                    <a:p>
                      <a:pPr indent="0" lvl="0" marL="0" rtl="0" algn="l">
                        <a:spcBef>
                          <a:spcPts val="0"/>
                        </a:spcBef>
                        <a:spcAft>
                          <a:spcPts val="0"/>
                        </a:spcAft>
                        <a:buNone/>
                      </a:pPr>
                      <a:r>
                        <a:rPr lang="en"/>
                        <a:t>58.93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2962800" y="1697500"/>
            <a:ext cx="32184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EVALUATION</a:t>
            </a:r>
            <a:endParaRPr sz="3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284800" y="135800"/>
            <a:ext cx="8859300" cy="50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 have used </a:t>
            </a:r>
            <a:r>
              <a:rPr b="1" lang="en" sz="1800">
                <a:solidFill>
                  <a:schemeClr val="dk2"/>
                </a:solidFill>
              </a:rPr>
              <a:t>F1-Score </a:t>
            </a:r>
            <a:r>
              <a:rPr lang="en" sz="1800">
                <a:solidFill>
                  <a:schemeClr val="dk2"/>
                </a:solidFill>
              </a:rPr>
              <a:t>as my Evaluation Metric for the following reasons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rPr lang="en" sz="1800">
                <a:highlight>
                  <a:srgbClr val="FFFFFF"/>
                </a:highlight>
              </a:rPr>
              <a:t>Accuracy - Measures overall accuracy</a:t>
            </a:r>
            <a:endParaRPr sz="1800">
              <a:highlight>
                <a:srgbClr val="FFFFFF"/>
              </a:highlight>
            </a:endParaRPr>
          </a:p>
          <a:p>
            <a:pPr indent="0" lvl="0" marL="0" rtl="0" algn="l">
              <a:lnSpc>
                <a:spcPct val="115000"/>
              </a:lnSpc>
              <a:spcBef>
                <a:spcPts val="1100"/>
              </a:spcBef>
              <a:spcAft>
                <a:spcPts val="0"/>
              </a:spcAft>
              <a:buNone/>
            </a:pPr>
            <a:r>
              <a:rPr lang="en" sz="1800">
                <a:highlight>
                  <a:srgbClr val="FFFFFF"/>
                </a:highlight>
              </a:rPr>
              <a:t>Precision - When False Positives matter the most</a:t>
            </a:r>
            <a:endParaRPr sz="1800">
              <a:highlight>
                <a:srgbClr val="FFFFFF"/>
              </a:highlight>
            </a:endParaRPr>
          </a:p>
          <a:p>
            <a:pPr indent="0" lvl="0" marL="0" rtl="0" algn="l">
              <a:lnSpc>
                <a:spcPct val="115000"/>
              </a:lnSpc>
              <a:spcBef>
                <a:spcPts val="1100"/>
              </a:spcBef>
              <a:spcAft>
                <a:spcPts val="0"/>
              </a:spcAft>
              <a:buNone/>
            </a:pPr>
            <a:r>
              <a:rPr lang="en" sz="1800">
                <a:highlight>
                  <a:srgbClr val="FFFFFF"/>
                </a:highlight>
              </a:rPr>
              <a:t>Recall - When False Negatives are more important</a:t>
            </a:r>
            <a:endParaRPr sz="1800">
              <a:highlight>
                <a:srgbClr val="FFFFFF"/>
              </a:highlight>
            </a:endParaRPr>
          </a:p>
          <a:p>
            <a:pPr indent="0" lvl="0" marL="0" rtl="0" algn="l">
              <a:lnSpc>
                <a:spcPct val="115000"/>
              </a:lnSpc>
              <a:spcBef>
                <a:spcPts val="1100"/>
              </a:spcBef>
              <a:spcAft>
                <a:spcPts val="0"/>
              </a:spcAft>
              <a:buNone/>
            </a:pPr>
            <a:r>
              <a:rPr lang="en" sz="1800">
                <a:highlight>
                  <a:srgbClr val="FFFFFF"/>
                </a:highlight>
              </a:rPr>
              <a:t>F1-Score - Best used when both precision and recall are important</a:t>
            </a:r>
            <a:endParaRPr sz="1800">
              <a:highlight>
                <a:srgbClr val="FFFFFF"/>
              </a:highlight>
            </a:endParaRPr>
          </a:p>
          <a:p>
            <a:pPr indent="0" lvl="0" marL="0" rtl="0" algn="l">
              <a:lnSpc>
                <a:spcPct val="115000"/>
              </a:lnSpc>
              <a:spcBef>
                <a:spcPts val="1100"/>
              </a:spcBef>
              <a:spcAft>
                <a:spcPts val="0"/>
              </a:spcAft>
              <a:buNone/>
            </a:pPr>
            <a:r>
              <a:rPr lang="en" sz="1800">
                <a:highlight>
                  <a:srgbClr val="FFFFFF"/>
                </a:highlight>
              </a:rPr>
              <a:t>For my project, Precision(False positives) means predicting that the customer will purchase the term deposit and they do not.This leads to waste of marketing resources which we do not want to be the case.</a:t>
            </a:r>
            <a:endParaRPr sz="1800">
              <a:highlight>
                <a:srgbClr val="FFFFFF"/>
              </a:highlight>
            </a:endParaRPr>
          </a:p>
          <a:p>
            <a:pPr indent="0" lvl="0" marL="0" rtl="0" algn="l">
              <a:lnSpc>
                <a:spcPct val="115000"/>
              </a:lnSpc>
              <a:spcBef>
                <a:spcPts val="1100"/>
              </a:spcBef>
              <a:spcAft>
                <a:spcPts val="0"/>
              </a:spcAft>
              <a:buNone/>
            </a:pPr>
            <a:r>
              <a:rPr lang="en" sz="1800">
                <a:highlight>
                  <a:srgbClr val="FFFFFF"/>
                </a:highlight>
              </a:rPr>
              <a:t>While Recall(False Negatives) means predicting that the customer will not purchase the term deposit and they actually do,leading to missed opportunity for revenue which we also do not want to be the case.</a:t>
            </a:r>
            <a:endParaRPr sz="1800">
              <a:highlight>
                <a:srgbClr val="FFFFFF"/>
              </a:highlight>
            </a:endParaRPr>
          </a:p>
          <a:p>
            <a:pPr indent="0" lvl="0" marL="0" rtl="0" algn="l">
              <a:lnSpc>
                <a:spcPct val="115000"/>
              </a:lnSpc>
              <a:spcBef>
                <a:spcPts val="1100"/>
              </a:spcBef>
              <a:spcAft>
                <a:spcPts val="1100"/>
              </a:spcAft>
              <a:buNone/>
            </a:pPr>
            <a:r>
              <a:rPr lang="en" sz="1800">
                <a:highlight>
                  <a:srgbClr val="FFFFFF"/>
                </a:highlight>
              </a:rPr>
              <a:t>I used F1-Score to cater for both situations.</a:t>
            </a:r>
            <a:endParaRPr sz="18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1777125" y="1922350"/>
            <a:ext cx="60852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4</a:t>
            </a:r>
            <a:r>
              <a:rPr lang="en" sz="3800"/>
              <a:t>.RECOMMENDATIONS</a:t>
            </a:r>
            <a:endParaRPr sz="3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284800" y="135800"/>
            <a:ext cx="8859300" cy="50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1.Develop marketing campaigns that highlight the benefits of term deposits, such as security, returns, and suitability for long-term goals by promotions or incentives eg slightly higher interests for higher customers. The bank can consider holding webinars and workshops to educate customers on the importance of term deposits.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2.Increase the reach and frequency of marketing campaigns, particularly focusing on customers who were not contacted previously. By considering using cellular to contact customers as it is yielding more results compared to telephone.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3.Focus marketing efforts during periods of high consumer confidence or low inflation (e.g., early in the year or after mid-year). The bank can monitor economic indicators like the Consumer Confidence Index and Euribor rates to plan campaigns strategically.</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4.Train agents to have meaningful, informative conversations that address customer concerns within the call duration 0-500 seconds as most calls are within that range. They can provide training to call agents on how to effectively pitch term deposits.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74" name="Google Shape;74;p14"/>
          <p:cNvSpPr txBox="1"/>
          <p:nvPr>
            <p:ph idx="1" type="body"/>
          </p:nvPr>
        </p:nvSpPr>
        <p:spPr>
          <a:xfrm>
            <a:off x="471900" y="1919075"/>
            <a:ext cx="8222100" cy="3275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chemeClr val="dk2"/>
                </a:solidFill>
                <a:latin typeface="Arial"/>
                <a:ea typeface="Arial"/>
                <a:cs typeface="Arial"/>
                <a:sym typeface="Arial"/>
              </a:rPr>
              <a:t>ABC Bank wants to predict whether a particular customer will buy their term deposit product based on their past interactions with the bank or other financial institutions. This will allow the bank to focus its marketing efforts on customers who are more likely to purchase the product.</a:t>
            </a:r>
            <a:endParaRPr>
              <a:solidFill>
                <a:schemeClr val="dk2"/>
              </a:solidFill>
              <a:latin typeface="Arial"/>
              <a:ea typeface="Arial"/>
              <a:cs typeface="Arial"/>
              <a:sym typeface="Arial"/>
            </a:endParaRPr>
          </a:p>
          <a:p>
            <a:pPr indent="0" lvl="0" marL="0" rtl="0" algn="l">
              <a:spcBef>
                <a:spcPts val="1200"/>
              </a:spcBef>
              <a:spcAft>
                <a:spcPts val="0"/>
              </a:spcAft>
              <a:buNone/>
            </a:pPr>
            <a:r>
              <a:rPr b="1" lang="en">
                <a:solidFill>
                  <a:schemeClr val="dk2"/>
                </a:solidFill>
                <a:latin typeface="Arial"/>
                <a:ea typeface="Arial"/>
                <a:cs typeface="Arial"/>
                <a:sym typeface="Arial"/>
              </a:rPr>
              <a:t>GitHub Repository Link</a:t>
            </a:r>
            <a:endParaRPr b="1">
              <a:solidFill>
                <a:schemeClr val="dk2"/>
              </a:solidFill>
              <a:latin typeface="Arial"/>
              <a:ea typeface="Arial"/>
              <a:cs typeface="Arial"/>
              <a:sym typeface="Arial"/>
            </a:endParaRPr>
          </a:p>
          <a:p>
            <a:pPr indent="0" lvl="0" marL="0" rtl="0" algn="l">
              <a:spcBef>
                <a:spcPts val="1600"/>
              </a:spcBef>
              <a:spcAft>
                <a:spcPts val="0"/>
              </a:spcAft>
              <a:buNone/>
            </a:pPr>
            <a:r>
              <a:rPr lang="en">
                <a:solidFill>
                  <a:schemeClr val="dk2"/>
                </a:solidFill>
                <a:latin typeface="Arial"/>
                <a:ea typeface="Arial"/>
                <a:cs typeface="Arial"/>
                <a:sym typeface="Arial"/>
              </a:rPr>
              <a:t>https://github.com/Vee2002/DataGlacier_Internship/tree/vc/Data%20Glacier</a:t>
            </a:r>
            <a:endParaRPr>
              <a:solidFill>
                <a:schemeClr val="dk2"/>
              </a:solidFill>
              <a:latin typeface="Arial"/>
              <a:ea typeface="Arial"/>
              <a:cs typeface="Arial"/>
              <a:sym typeface="Arial"/>
            </a:endParaRPr>
          </a:p>
          <a:p>
            <a:pPr indent="0" lvl="0" marL="0" rtl="0" algn="l">
              <a:spcBef>
                <a:spcPts val="1200"/>
              </a:spcBef>
              <a:spcAft>
                <a:spcPts val="1600"/>
              </a:spcAft>
              <a:buNone/>
            </a:pPr>
            <a:r>
              <a:t/>
            </a:r>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80" name="Google Shape;80;p15"/>
          <p:cNvSpPr txBox="1"/>
          <p:nvPr>
            <p:ph idx="1" type="body"/>
          </p:nvPr>
        </p:nvSpPr>
        <p:spPr>
          <a:xfrm>
            <a:off x="58075" y="1671400"/>
            <a:ext cx="9085800" cy="384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Total Number of Observations - 41188</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Total Number of Files - 1</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Total Number of Features - 21</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Base Format of the File - CSV File</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Size of the Data - 5.699 MB</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000000"/>
                </a:solidFill>
                <a:highlight>
                  <a:srgbClr val="FFFFFF"/>
                </a:highlight>
                <a:latin typeface="Arial"/>
                <a:ea typeface="Arial"/>
                <a:cs typeface="Arial"/>
                <a:sym typeface="Arial"/>
              </a:rPr>
              <a:t>These are the categorical columns and what they represent:</a:t>
            </a:r>
            <a:endParaRPr b="1" sz="100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Job - Represents the job type of the customer which can be blue collar,technician,services,management,entrepreneur,self employed,housemaid,student etc</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Marital - Status of the customer which can be married, single, divorced or unknown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Education - Level of education of the customer.That is: University degree,HighSchool,Professional Course etc</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Default - Whether the customer has a credit default or not.Can also be unknown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Housing - If the customer has a housing loan or not.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Loan - Whether the customer has a personal loan.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Contact - Type of communication used to contact the customer i.e - Cellular,Telephone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Month - Last contact month of the year</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day_of_week - Day of the week when the customer when last contacted</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poutcome - Outcome of the previous marketing campaign.It can be failure,success or nonexistent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y(Has yes or no values which represent whethere the customer will purchase the term deposit or not)</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86" name="Google Shape;86;p16"/>
          <p:cNvSpPr txBox="1"/>
          <p:nvPr>
            <p:ph idx="1" type="body"/>
          </p:nvPr>
        </p:nvSpPr>
        <p:spPr>
          <a:xfrm>
            <a:off x="58075" y="1671400"/>
            <a:ext cx="9085800" cy="3841200"/>
          </a:xfrm>
          <a:prstGeom prst="rect">
            <a:avLst/>
          </a:prstGeom>
        </p:spPr>
        <p:txBody>
          <a:bodyPr anchorCtr="0" anchor="t" bIns="91425" lIns="91425" spcFirstLastPara="1" rIns="91425" wrap="square" tIns="91425">
            <a:noAutofit/>
          </a:bodyPr>
          <a:lstStyle/>
          <a:p>
            <a:pPr indent="0" lvl="0" marL="76200" rtl="0" algn="l">
              <a:spcBef>
                <a:spcPts val="1100"/>
              </a:spcBef>
              <a:spcAft>
                <a:spcPts val="0"/>
              </a:spcAft>
              <a:buNone/>
            </a:pPr>
            <a:r>
              <a:rPr b="1" lang="en" sz="1000">
                <a:solidFill>
                  <a:srgbClr val="000000"/>
                </a:solidFill>
                <a:highlight>
                  <a:srgbClr val="FFFFFF"/>
                </a:highlight>
                <a:latin typeface="Arial"/>
                <a:ea typeface="Arial"/>
                <a:cs typeface="Arial"/>
                <a:sym typeface="Arial"/>
              </a:rPr>
              <a:t>These are the numerical columns and what they represent:</a:t>
            </a:r>
            <a:r>
              <a:rPr b="1" lang="en" sz="1000">
                <a:solidFill>
                  <a:schemeClr val="hlink"/>
                </a:solidFill>
                <a:highlight>
                  <a:srgbClr val="FFFFFF"/>
                </a:highlight>
                <a:uFill>
                  <a:noFill/>
                </a:uFill>
                <a:latin typeface="Arial"/>
                <a:ea typeface="Arial"/>
                <a:cs typeface="Arial"/>
                <a:sym typeface="Arial"/>
                <a:hlinkClick r:id="rId3"/>
              </a:rPr>
              <a:t>¶</a:t>
            </a:r>
            <a:endParaRPr b="1" sz="1000">
              <a:solidFill>
                <a:schemeClr val="hlink"/>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Age - Age of the customer</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Duration - Duration of the last contact with the customer in seconds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Campaign - Number of contacts performed during the campaign for the customer</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pdays - Number of days since the customer was last contacted in the previous campaign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previous - Number of previous marketing campaigns in which the customer was contacted before the current campaign.Eg - 4561 customers were contacted during the first previous campaign and so on.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emp.var.rate - Represents the employee variation rate. Whether the employment rate decreased or increased by the indicated percentage.A positive value indicates an increase in employment levels while negative values indicate a decrease in employment levels.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cons.price.idx - Consumer Price Index.It's a measure of inflation where higher values indicate inflaction and lower values indicate deflation.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cons.conf.idx - Consumer Confidence Index.Measures consumer's confidence about the state of the economy.Values closer to zero inidcate optimism in their financial situation and the economy's future.Values further from zero indicate pessimism in their financial institution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euribor3m - Euribor 3-month rate.It represents the average interest rate at which European banks lend unsecured funds to one another for a three-month period.Higher values indicate higher short-term borrowing costs in the Eurozone hence higher market demand for funds and vice versa.</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nr.employed - Number of employees</a:t>
            </a:r>
            <a:endParaRPr sz="11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2479775" y="1856750"/>
            <a:ext cx="54294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DATA CLEANING</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nvSpPr>
        <p:spPr>
          <a:xfrm>
            <a:off x="0" y="50600"/>
            <a:ext cx="9144000" cy="50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4240975" y="856313"/>
            <a:ext cx="4762500" cy="3171825"/>
          </a:xfrm>
          <a:prstGeom prst="rect">
            <a:avLst/>
          </a:prstGeom>
          <a:noFill/>
          <a:ln>
            <a:noFill/>
          </a:ln>
        </p:spPr>
      </p:pic>
      <p:sp>
        <p:nvSpPr>
          <p:cNvPr id="98" name="Google Shape;98;p18"/>
          <p:cNvSpPr txBox="1"/>
          <p:nvPr/>
        </p:nvSpPr>
        <p:spPr>
          <a:xfrm>
            <a:off x="67450" y="985800"/>
            <a:ext cx="42255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I took these steps for data cleaning:</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Renaming columns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Checking for outliers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Checking for null values and duplicates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Confirming if values of columns are in the correct format</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EXPLORATORY DATA ANALYSIS</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42388" y="460212"/>
            <a:ext cx="7897924" cy="4080601"/>
          </a:xfrm>
          <a:prstGeom prst="rect">
            <a:avLst/>
          </a:prstGeom>
          <a:noFill/>
          <a:ln>
            <a:noFill/>
          </a:ln>
        </p:spPr>
      </p:pic>
      <p:sp>
        <p:nvSpPr>
          <p:cNvPr id="109" name="Google Shape;109;p20"/>
          <p:cNvSpPr txBox="1"/>
          <p:nvPr/>
        </p:nvSpPr>
        <p:spPr>
          <a:xfrm>
            <a:off x="423450" y="116150"/>
            <a:ext cx="35040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 Purchased Deposit Counts</a:t>
            </a:r>
            <a:endParaRPr b="1" sz="1800">
              <a:solidFill>
                <a:schemeClr val="dk2"/>
              </a:solidFill>
              <a:latin typeface="Roboto"/>
              <a:ea typeface="Roboto"/>
              <a:cs typeface="Roboto"/>
              <a:sym typeface="Roboto"/>
            </a:endParaRPr>
          </a:p>
        </p:txBody>
      </p:sp>
      <p:sp>
        <p:nvSpPr>
          <p:cNvPr id="110" name="Google Shape;110;p20"/>
          <p:cNvSpPr txBox="1"/>
          <p:nvPr/>
        </p:nvSpPr>
        <p:spPr>
          <a:xfrm>
            <a:off x="423450" y="4540825"/>
            <a:ext cx="7148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Most people did not purchase the term deposit</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152400" y="0"/>
            <a:ext cx="4602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i</a:t>
            </a:r>
            <a:r>
              <a:rPr b="1" lang="en" sz="1800">
                <a:solidFill>
                  <a:schemeClr val="dk2"/>
                </a:solidFill>
                <a:latin typeface="Roboto"/>
                <a:ea typeface="Roboto"/>
                <a:cs typeface="Roboto"/>
                <a:sym typeface="Roboto"/>
              </a:rPr>
              <a:t>) Correlation Plot</a:t>
            </a:r>
            <a:endParaRPr b="1" sz="1800">
              <a:solidFill>
                <a:schemeClr val="dk2"/>
              </a:solidFill>
              <a:latin typeface="Roboto"/>
              <a:ea typeface="Roboto"/>
              <a:cs typeface="Roboto"/>
              <a:sym typeface="Roboto"/>
            </a:endParaRPr>
          </a:p>
        </p:txBody>
      </p:sp>
      <p:sp>
        <p:nvSpPr>
          <p:cNvPr id="116" name="Google Shape;116;p21"/>
          <p:cNvSpPr txBox="1"/>
          <p:nvPr/>
        </p:nvSpPr>
        <p:spPr>
          <a:xfrm>
            <a:off x="218825" y="4529000"/>
            <a:ext cx="85899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50">
                <a:highlight>
                  <a:srgbClr val="FFFFFF"/>
                </a:highlight>
              </a:rPr>
              <a:t>According to the plot, the number of employees is on the rise from March to August</a:t>
            </a:r>
            <a:endParaRPr sz="1500">
              <a:latin typeface="Calibri"/>
              <a:ea typeface="Calibri"/>
              <a:cs typeface="Calibri"/>
              <a:sym typeface="Calibri"/>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l">
              <a:spcBef>
                <a:spcPts val="1200"/>
              </a:spcBef>
              <a:spcAft>
                <a:spcPts val="0"/>
              </a:spcAft>
              <a:buNone/>
            </a:pPr>
            <a:r>
              <a:t/>
            </a:r>
            <a:endParaRPr sz="1100">
              <a:solidFill>
                <a:schemeClr val="dk2"/>
              </a:solidFill>
              <a:latin typeface="Roboto"/>
              <a:ea typeface="Roboto"/>
              <a:cs typeface="Roboto"/>
              <a:sym typeface="Roboto"/>
            </a:endParaRPr>
          </a:p>
        </p:txBody>
      </p:sp>
      <p:pic>
        <p:nvPicPr>
          <p:cNvPr id="117" name="Google Shape;117;p21"/>
          <p:cNvPicPr preferRelativeResize="0"/>
          <p:nvPr/>
        </p:nvPicPr>
        <p:blipFill>
          <a:blip r:embed="rId3">
            <a:alphaModFix/>
          </a:blip>
          <a:stretch>
            <a:fillRect/>
          </a:stretch>
        </p:blipFill>
        <p:spPr>
          <a:xfrm>
            <a:off x="152400" y="152400"/>
            <a:ext cx="9144000" cy="505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