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8" r:id="rId3"/>
    <p:sldId id="261" r:id="rId4"/>
    <p:sldId id="266" r:id="rId5"/>
    <p:sldId id="257" r:id="rId6"/>
    <p:sldId id="347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59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71" r:id="rId27"/>
    <p:sldId id="368" r:id="rId28"/>
    <p:sldId id="370" r:id="rId29"/>
    <p:sldId id="372" r:id="rId30"/>
    <p:sldId id="369" r:id="rId31"/>
    <p:sldId id="373" r:id="rId32"/>
  </p:sldIdLst>
  <p:sldSz cx="9144000" cy="5143500" type="screen16x9"/>
  <p:notesSz cx="6858000" cy="9144000"/>
  <p:embeddedFontLst>
    <p:embeddedFont>
      <p:font typeface="Crimson Text" panose="020B0604020202020204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0"/>
      <p:regular r:id="rId42"/>
      <p:bold r:id="rId43"/>
      <p:italic r:id="rId44"/>
      <p:boldItalic r:id="rId45"/>
    </p:embeddedFont>
    <p:embeddedFont>
      <p:font typeface="Vidalok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B"/>
    <a:srgbClr val="B0B1AD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D6BCA-E8EF-4B75-A861-89A20DD323D7}">
  <a:tblStyle styleId="{24CD6BCA-E8EF-4B75-A861-89A20DD32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3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41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6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81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9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78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258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630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9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250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2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29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2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Supermarket Customer Analysist</a:t>
            </a:r>
            <a:endParaRPr sz="6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solidFill>
                  <a:schemeClr val="dk1"/>
                </a:solidFill>
              </a:rPr>
              <a:t>B</a:t>
            </a:r>
            <a:r>
              <a:rPr lang="en" dirty="0">
                <a:solidFill>
                  <a:schemeClr val="dk1"/>
                </a:solidFill>
              </a:rPr>
              <a:t>y Viky Akbartama Putera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74643" y="2317463"/>
            <a:ext cx="7394713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49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27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74643" y="2317463"/>
            <a:ext cx="7394713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49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86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Accepted Campaigns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FB0F7-E38C-8E6E-89BD-6BBA557D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49" y="1017725"/>
            <a:ext cx="4620301" cy="34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Accepted Campaigns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7B291-99EE-5B90-FE77-BEDA1549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7" y="1309511"/>
            <a:ext cx="683990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2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531B-80D8-B4E8-9885-EF0C0C0B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1" y="484781"/>
            <a:ext cx="7834427" cy="572700"/>
          </a:xfrm>
        </p:spPr>
        <p:txBody>
          <a:bodyPr/>
          <a:lstStyle/>
          <a:p>
            <a:r>
              <a:rPr lang="en-US" dirty="0"/>
              <a:t>Accepted Campaign with Income Correlation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C345-6925-32E6-14BB-6B99CAFFF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469D1-D736-07CE-B4B9-89B3853C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1477428"/>
            <a:ext cx="692564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802677" y="1260034"/>
            <a:ext cx="2914558" cy="2039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Accepted Campaign with Income Correlation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2B75F-5D93-3E6F-400D-03F80BEF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74" y="348960"/>
            <a:ext cx="4140565" cy="44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7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84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Accepted Campaign with Education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E6116-9561-04F2-3CA2-34FB0AA9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053" y="1017725"/>
            <a:ext cx="3898863" cy="344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56683-AF04-C3D4-4211-22CD58D8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217" y="1485748"/>
            <a:ext cx="157184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84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Age Group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3E51-EFA7-4BE7-6725-6BC089B8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21" y="1216255"/>
            <a:ext cx="6862357" cy="32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84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Generation Group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D6134-E07B-5B89-F5B0-B59C19034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9" y="1017725"/>
            <a:ext cx="7523921" cy="38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84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Marriage Status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73138-2D76-6029-0F5A-04013CFA4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017725"/>
            <a:ext cx="7485710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4"/>
            <a:ext cx="2486100" cy="618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Understanding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204850" y="1844759"/>
            <a:ext cx="2486100" cy="780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49"/>
            <a:ext cx="2486100" cy="66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Recomendation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</a:t>
            </a:r>
            <a:r>
              <a:rPr lang="en" dirty="0"/>
              <a:t> Analysist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92323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4" y="445025"/>
            <a:ext cx="8430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Spend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3B9D6-C184-180F-A188-5BB64810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13" y="1194380"/>
            <a:ext cx="5098774" cy="35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6760-4AD5-B69C-D30C-F4F19908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Purchase / Platform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8756-F11A-2F27-6680-A93ED593A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E7AA1-31DA-DE02-87F0-5B8E454A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41" y="1229442"/>
            <a:ext cx="4562000" cy="33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6760-4AD5-B69C-D30C-F4F19908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126041" cy="572700"/>
          </a:xfrm>
        </p:spPr>
        <p:txBody>
          <a:bodyPr/>
          <a:lstStyle/>
          <a:p>
            <a:r>
              <a:rPr lang="en-US" dirty="0"/>
              <a:t>Platform Purchase / Age Group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8756-F11A-2F27-6680-A93ED593A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F5FBFD-B647-1F83-26F5-B6B54F5B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33" y="1017725"/>
            <a:ext cx="453453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74643" y="2317463"/>
            <a:ext cx="7394713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Recomendation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49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97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6760-4AD5-B69C-D30C-F4F19908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126041" cy="572700"/>
          </a:xfrm>
        </p:spPr>
        <p:txBody>
          <a:bodyPr/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Campaign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8756-F11A-2F27-6680-A93ED593A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ED222-CA13-3BE0-B914-B56196DD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63" y="1145325"/>
            <a:ext cx="2554343" cy="3209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86ABB-5121-6B20-C3EE-0BA8896AF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25" r="8921" b="8652"/>
          <a:stretch/>
        </p:blipFill>
        <p:spPr>
          <a:xfrm>
            <a:off x="5003128" y="1090001"/>
            <a:ext cx="2872409" cy="3319950"/>
          </a:xfrm>
          <a:prstGeom prst="rect">
            <a:avLst/>
          </a:prstGeom>
        </p:spPr>
      </p:pic>
      <p:sp>
        <p:nvSpPr>
          <p:cNvPr id="12" name="Google Shape;622;p73">
            <a:extLst>
              <a:ext uri="{FF2B5EF4-FFF2-40B4-BE49-F238E27FC236}">
                <a16:creationId xmlns:a16="http://schemas.microsoft.com/office/drawing/2014/main" id="{D005929B-2168-35CA-964F-BF3B46752402}"/>
              </a:ext>
            </a:extLst>
          </p:cNvPr>
          <p:cNvSpPr txBox="1">
            <a:spLocks/>
          </p:cNvSpPr>
          <p:nvPr/>
        </p:nvSpPr>
        <p:spPr>
          <a:xfrm>
            <a:off x="1336706" y="4342183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dirty="0">
                <a:latin typeface="Vidaloka" panose="020B0604020202020204" charset="0"/>
              </a:rPr>
              <a:t>Promotions</a:t>
            </a:r>
          </a:p>
        </p:txBody>
      </p:sp>
      <p:sp>
        <p:nvSpPr>
          <p:cNvPr id="13" name="Google Shape;622;p73">
            <a:extLst>
              <a:ext uri="{FF2B5EF4-FFF2-40B4-BE49-F238E27FC236}">
                <a16:creationId xmlns:a16="http://schemas.microsoft.com/office/drawing/2014/main" id="{B29D89A3-518A-DD24-FF41-664993E750D0}"/>
              </a:ext>
            </a:extLst>
          </p:cNvPr>
          <p:cNvSpPr txBox="1">
            <a:spLocks/>
          </p:cNvSpPr>
          <p:nvPr/>
        </p:nvSpPr>
        <p:spPr>
          <a:xfrm>
            <a:off x="5196282" y="4332244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800" dirty="0">
                <a:latin typeface="Vidaloka" panose="020B060402020202020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642216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25B-FE24-781F-F7C5-2BB0AE77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Characteristics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29BB-7D55-AB63-E943-F92749A6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4234B-784B-0906-F2FE-002D1DA53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5" r="24891" b="24361"/>
          <a:stretch/>
        </p:blipFill>
        <p:spPr>
          <a:xfrm>
            <a:off x="176865" y="1156875"/>
            <a:ext cx="5247860" cy="192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EC15A-AABB-6155-3265-4B15BD19E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39"/>
          <a:stretch/>
        </p:blipFill>
        <p:spPr>
          <a:xfrm>
            <a:off x="5727306" y="860694"/>
            <a:ext cx="2703444" cy="22246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1F6B9C-3753-6061-6A1D-27B3D53ABBA0}"/>
              </a:ext>
            </a:extLst>
          </p:cNvPr>
          <p:cNvSpPr/>
          <p:nvPr/>
        </p:nvSpPr>
        <p:spPr>
          <a:xfrm>
            <a:off x="6257957" y="855692"/>
            <a:ext cx="1500808" cy="19284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AED33-1DF4-F2F8-D051-6734118CD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383" y="3124395"/>
            <a:ext cx="3498574" cy="196794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3F9045-7A7A-F468-EF4E-44DE87F3F5B6}"/>
              </a:ext>
            </a:extLst>
          </p:cNvPr>
          <p:cNvSpPr/>
          <p:nvPr/>
        </p:nvSpPr>
        <p:spPr>
          <a:xfrm>
            <a:off x="1813316" y="1117833"/>
            <a:ext cx="1974957" cy="229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6910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25B-FE24-781F-F7C5-2BB0AE77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075201" cy="572700"/>
          </a:xfrm>
        </p:spPr>
        <p:txBody>
          <a:bodyPr/>
          <a:lstStyle/>
          <a:p>
            <a:r>
              <a:rPr lang="en-US" dirty="0"/>
              <a:t>Marketing &amp; Sales </a:t>
            </a:r>
            <a:r>
              <a:rPr lang="en-US" dirty="0" err="1"/>
              <a:t>Recomendation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29BB-7D55-AB63-E943-F92749A6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8C09D-656A-F408-1D01-A0E782F6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71" y="1272925"/>
            <a:ext cx="1470991" cy="14709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358738-8099-AD0F-4D62-7D91566A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42" y="1379663"/>
            <a:ext cx="2570507" cy="1257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1011DA-46F8-B001-DE4D-99FD66CFA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09"/>
          <a:stretch/>
        </p:blipFill>
        <p:spPr>
          <a:xfrm>
            <a:off x="6233810" y="1166324"/>
            <a:ext cx="1694279" cy="1684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8685A-0EB8-E3CC-7A4A-BBC187B02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187" y="2785981"/>
            <a:ext cx="2176909" cy="1633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20BFB1-7764-49C5-7399-93046DE78D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46"/>
          <a:stretch/>
        </p:blipFill>
        <p:spPr>
          <a:xfrm>
            <a:off x="4572000" y="2771705"/>
            <a:ext cx="1709776" cy="17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76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320-6755-2C27-EE04-4E7D47BC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EC2CC-3B85-DCBE-45FA-B0185082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34" y="1272925"/>
            <a:ext cx="2760593" cy="2760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7E8CE-AB1C-13A4-7E5A-27C8BAB29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02"/>
          <a:stretch/>
        </p:blipFill>
        <p:spPr>
          <a:xfrm>
            <a:off x="4919871" y="1505739"/>
            <a:ext cx="2544416" cy="252777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C473AE-09F7-4E69-E90B-9C02440C3F7E}"/>
              </a:ext>
            </a:extLst>
          </p:cNvPr>
          <p:cNvSpPr txBox="1">
            <a:spLocks/>
          </p:cNvSpPr>
          <p:nvPr/>
        </p:nvSpPr>
        <p:spPr>
          <a:xfrm>
            <a:off x="1710773" y="4125775"/>
            <a:ext cx="60516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Wine                                     Meat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210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320-6755-2C27-EE04-4E7D47BC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6906-E8BC-EBA7-A289-993CBCAF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87" y="991190"/>
            <a:ext cx="2392694" cy="1822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E72AC-0F04-DA2D-B54C-069832EA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020" y="1017725"/>
            <a:ext cx="2392693" cy="179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D4592-7780-04B9-0252-D548CCFD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35" y="3101217"/>
            <a:ext cx="3289852" cy="1604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9366F0-BA55-0E52-5AA1-90C34170FF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55"/>
          <a:stretch/>
        </p:blipFill>
        <p:spPr>
          <a:xfrm>
            <a:off x="5002020" y="2979808"/>
            <a:ext cx="2516640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25B-FE24-781F-F7C5-2BB0AE77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075201" cy="572700"/>
          </a:xfrm>
        </p:spPr>
        <p:txBody>
          <a:bodyPr/>
          <a:lstStyle/>
          <a:p>
            <a:r>
              <a:rPr lang="en-US" dirty="0"/>
              <a:t>Marketing &amp; Sales </a:t>
            </a:r>
            <a:r>
              <a:rPr lang="en-US" dirty="0" err="1"/>
              <a:t>Recomendation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29BB-7D55-AB63-E943-F92749A6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A566C6-4FEE-0523-7569-104C93B7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4" y="1179442"/>
            <a:ext cx="4635776" cy="32519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E11D0A2-9B15-0FF2-F56A-A29E4F994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61"/>
          <a:stretch/>
        </p:blipFill>
        <p:spPr>
          <a:xfrm>
            <a:off x="5210346" y="1070693"/>
            <a:ext cx="3359058" cy="336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443B1-AC55-FD6D-B0BA-A9E79DE3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0295"/>
            <a:ext cx="4005470" cy="2843884"/>
          </a:xfrm>
          <a:prstGeom prst="rect">
            <a:avLst/>
          </a:prstGeom>
        </p:spPr>
      </p:pic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—Bob Sadino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441174"/>
            <a:ext cx="5458200" cy="1231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“</a:t>
            </a:r>
            <a:r>
              <a:rPr lang="en-ID" dirty="0"/>
              <a:t>"Banyak orang </a:t>
            </a:r>
            <a:r>
              <a:rPr lang="en-ID" dirty="0" err="1"/>
              <a:t>tanya</a:t>
            </a:r>
            <a:r>
              <a:rPr lang="en-ID" dirty="0"/>
              <a:t>, “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BAGUS?” </a:t>
            </a:r>
            <a:r>
              <a:rPr lang="en-ID" dirty="0" err="1"/>
              <a:t>Jawabnya</a:t>
            </a:r>
            <a:r>
              <a:rPr lang="en-ID" dirty="0"/>
              <a:t>, “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bagus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yang DIBUKA, </a:t>
            </a:r>
            <a:r>
              <a:rPr lang="en-ID" dirty="0" err="1"/>
              <a:t>bukan</a:t>
            </a:r>
            <a:r>
              <a:rPr lang="en-ID" dirty="0"/>
              <a:t> yang </a:t>
            </a:r>
            <a:r>
              <a:rPr lang="en-ID" dirty="0" err="1"/>
              <a:t>ditanyakan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.”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320-6755-2C27-EE04-4E7D47BC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D060-00BD-B12C-8D54-F80F561A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4421A-77F8-A323-5664-E1444EB1F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48" y="1272925"/>
            <a:ext cx="3158556" cy="3158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46B93-ADD4-738E-F8B2-2240DD73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46" y="946839"/>
            <a:ext cx="1505091" cy="150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64CFDE-5A9E-2A88-5F21-18B5FDC316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87" t="21256" r="20991" b="19100"/>
          <a:stretch/>
        </p:blipFill>
        <p:spPr>
          <a:xfrm>
            <a:off x="5659346" y="2691570"/>
            <a:ext cx="1505091" cy="17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4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225B-FE24-781F-F7C5-2BB0AE77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445025"/>
            <a:ext cx="6075201" cy="572700"/>
          </a:xfrm>
        </p:spPr>
        <p:txBody>
          <a:bodyPr/>
          <a:lstStyle/>
          <a:p>
            <a:r>
              <a:rPr lang="en-US" dirty="0"/>
              <a:t>Marketing &amp; Sales </a:t>
            </a:r>
            <a:r>
              <a:rPr lang="en-US" dirty="0" err="1"/>
              <a:t>Recomendation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E29BB-7D55-AB63-E943-F92749A6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A566C6-4FEE-0523-7569-104C93B7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3" y="1240623"/>
            <a:ext cx="4635776" cy="3251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556D8-7FDC-789A-88BA-7F17E2B1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67" y="1399346"/>
            <a:ext cx="3525907" cy="30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74643" y="2317463"/>
            <a:ext cx="7394713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Understanding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49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Understanding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sz="1600" dirty="0" err="1">
                <a:solidFill>
                  <a:schemeClr val="dk1"/>
                </a:solidFill>
              </a:rPr>
              <a:t>Mengutip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web </a:t>
            </a:r>
            <a:r>
              <a:rPr lang="en-US" sz="1600" dirty="0" err="1">
                <a:solidFill>
                  <a:schemeClr val="dk1"/>
                </a:solidFill>
              </a:rPr>
              <a:t>wikipedia</a:t>
            </a:r>
            <a:r>
              <a:rPr lang="en-US" sz="1600" dirty="0">
                <a:solidFill>
                  <a:schemeClr val="dk1"/>
                </a:solidFill>
              </a:rPr>
              <a:t>, supermarket </a:t>
            </a:r>
            <a:r>
              <a:rPr lang="en-US" sz="1600" dirty="0" err="1">
                <a:solidFill>
                  <a:schemeClr val="dk1"/>
                </a:solidFill>
              </a:rPr>
              <a:t>merupakan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sebuah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usaha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dalam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bentuk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toko</a:t>
            </a:r>
            <a:r>
              <a:rPr lang="en-US" sz="1600" dirty="0">
                <a:solidFill>
                  <a:schemeClr val="dk1"/>
                </a:solidFill>
              </a:rPr>
              <a:t> yang </a:t>
            </a:r>
            <a:r>
              <a:rPr lang="en-US" sz="1600" dirty="0" err="1">
                <a:solidFill>
                  <a:schemeClr val="dk1"/>
                </a:solidFill>
              </a:rPr>
              <a:t>menganut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sistem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swalayan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dalam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pengoperasiannya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dimana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dalam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pengelolaannya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dikelola</a:t>
            </a:r>
            <a:r>
              <a:rPr lang="en-US" sz="1600" dirty="0">
                <a:solidFill>
                  <a:schemeClr val="dk1"/>
                </a:solidFill>
              </a:rPr>
              <a:t> oleh </a:t>
            </a:r>
            <a:r>
              <a:rPr lang="en-US" sz="1600" dirty="0" err="1">
                <a:solidFill>
                  <a:schemeClr val="dk1"/>
                </a:solidFill>
              </a:rPr>
              <a:t>pribadi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maupun</a:t>
            </a:r>
            <a:r>
              <a:rPr lang="en-US" sz="1600" dirty="0">
                <a:solidFill>
                  <a:schemeClr val="dk1"/>
                </a:solidFill>
              </a:rPr>
              <a:t> franchise.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-US" sz="1600" dirty="0" err="1">
                <a:solidFill>
                  <a:schemeClr val="dk1"/>
                </a:solidFill>
              </a:rPr>
              <a:t>Dalam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pengoperasiannya</a:t>
            </a:r>
            <a:r>
              <a:rPr lang="en-US" sz="1600" dirty="0">
                <a:solidFill>
                  <a:schemeClr val="dk1"/>
                </a:solidFill>
              </a:rPr>
              <a:t>, supermarket </a:t>
            </a:r>
            <a:r>
              <a:rPr lang="en-US" sz="1600" dirty="0" err="1">
                <a:solidFill>
                  <a:schemeClr val="dk1"/>
                </a:solidFill>
              </a:rPr>
              <a:t>tidak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luput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dari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berbagai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macam</a:t>
            </a:r>
            <a:r>
              <a:rPr lang="en-US" sz="1600" dirty="0">
                <a:solidFill>
                  <a:schemeClr val="dk1"/>
                </a:solidFill>
              </a:rPr>
              <a:t> strategi marketing yang </a:t>
            </a:r>
            <a:r>
              <a:rPr lang="en-US" sz="1600" dirty="0" err="1">
                <a:solidFill>
                  <a:schemeClr val="dk1"/>
                </a:solidFill>
              </a:rPr>
              <a:t>bertujuan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untuk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menarik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minat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calon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pembeli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untuk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bertransaksi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atau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memikat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pelanggan</a:t>
            </a:r>
            <a:r>
              <a:rPr lang="en-US" sz="1600" dirty="0">
                <a:solidFill>
                  <a:schemeClr val="dk1"/>
                </a:solidFill>
              </a:rPr>
              <a:t> agar </a:t>
            </a:r>
            <a:r>
              <a:rPr lang="en-US" sz="1600" dirty="0" err="1">
                <a:solidFill>
                  <a:schemeClr val="dk1"/>
                </a:solidFill>
              </a:rPr>
              <a:t>membeli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lebih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banyak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produk</a:t>
            </a:r>
            <a:r>
              <a:rPr lang="en-US" sz="1600" dirty="0">
                <a:solidFill>
                  <a:schemeClr val="dk1"/>
                </a:solidFill>
              </a:rPr>
              <a:t> yang </a:t>
            </a:r>
            <a:r>
              <a:rPr lang="en-US" sz="1600" dirty="0" err="1">
                <a:solidFill>
                  <a:schemeClr val="dk1"/>
                </a:solidFill>
              </a:rPr>
              <a:t>ditawarkan</a:t>
            </a:r>
            <a:r>
              <a:rPr lang="en-US" sz="1600" dirty="0">
                <a:solidFill>
                  <a:schemeClr val="dk1"/>
                </a:solidFill>
              </a:rPr>
              <a:t> oleh </a:t>
            </a:r>
            <a:r>
              <a:rPr lang="en-US" sz="1600" dirty="0" err="1">
                <a:solidFill>
                  <a:schemeClr val="dk1"/>
                </a:solidFill>
              </a:rPr>
              <a:t>pihak</a:t>
            </a:r>
            <a:r>
              <a:rPr lang="en-US" sz="1600" dirty="0">
                <a:solidFill>
                  <a:schemeClr val="dk1"/>
                </a:solidFill>
              </a:rPr>
              <a:t> supermarket.</a:t>
            </a:r>
          </a:p>
          <a:p>
            <a:pPr marL="285750" indent="-285750">
              <a:buSzPts val="1100"/>
            </a:pPr>
            <a:endParaRPr lang="en-US" sz="1600" dirty="0">
              <a:solidFill>
                <a:schemeClr val="dk1"/>
              </a:solidFill>
            </a:endParaRPr>
          </a:p>
          <a:p>
            <a:pPr marL="285750" indent="-285750">
              <a:buSzPts val="1100"/>
            </a:pPr>
            <a:r>
              <a:rPr lang="en-US" sz="1600" dirty="0" err="1">
                <a:solidFill>
                  <a:schemeClr val="dk1"/>
                </a:solidFill>
              </a:rPr>
              <a:t>Sebagai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contoh</a:t>
            </a:r>
            <a:r>
              <a:rPr lang="en-US" sz="1600" dirty="0">
                <a:solidFill>
                  <a:schemeClr val="dk1"/>
                </a:solidFill>
              </a:rPr>
              <a:t> strategi marketing yang </a:t>
            </a:r>
            <a:r>
              <a:rPr lang="en-US" sz="1600" dirty="0" err="1">
                <a:solidFill>
                  <a:schemeClr val="dk1"/>
                </a:solidFill>
              </a:rPr>
              <a:t>dapat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dilakukan</a:t>
            </a:r>
            <a:r>
              <a:rPr lang="en-US" sz="1600" dirty="0">
                <a:solidFill>
                  <a:schemeClr val="dk1"/>
                </a:solidFill>
              </a:rPr>
              <a:t> oleh </a:t>
            </a:r>
            <a:r>
              <a:rPr lang="en-US" sz="1600" dirty="0" err="1">
                <a:solidFill>
                  <a:schemeClr val="dk1"/>
                </a:solidFill>
              </a:rPr>
              <a:t>pihak</a:t>
            </a:r>
            <a:r>
              <a:rPr lang="en-US" sz="1600" dirty="0">
                <a:solidFill>
                  <a:schemeClr val="dk1"/>
                </a:solidFill>
              </a:rPr>
              <a:t> marketing </a:t>
            </a:r>
            <a:r>
              <a:rPr lang="en-US" sz="1600" dirty="0" err="1">
                <a:solidFill>
                  <a:schemeClr val="dk1"/>
                </a:solidFill>
              </a:rPr>
              <a:t>adalah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pemberian</a:t>
            </a:r>
            <a:r>
              <a:rPr lang="en-US" sz="1600" dirty="0">
                <a:solidFill>
                  <a:schemeClr val="dk1"/>
                </a:solidFill>
              </a:rPr>
              <a:t> promo </a:t>
            </a:r>
            <a:r>
              <a:rPr lang="en-US" sz="1600" dirty="0" err="1">
                <a:solidFill>
                  <a:schemeClr val="dk1"/>
                </a:solidFill>
              </a:rPr>
              <a:t>ekstra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diskon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untuk</a:t>
            </a:r>
            <a:r>
              <a:rPr lang="en-US" sz="1600" dirty="0">
                <a:solidFill>
                  <a:schemeClr val="dk1"/>
                </a:solidFill>
              </a:rPr>
              <a:t> member </a:t>
            </a:r>
            <a:r>
              <a:rPr lang="en-US" sz="1600" dirty="0" err="1">
                <a:solidFill>
                  <a:schemeClr val="dk1"/>
                </a:solidFill>
              </a:rPr>
              <a:t>tertentu</a:t>
            </a:r>
            <a:r>
              <a:rPr lang="en-US" sz="1600" dirty="0">
                <a:solidFill>
                  <a:schemeClr val="dk1"/>
                </a:solidFill>
              </a:rPr>
              <a:t>, </a:t>
            </a:r>
            <a:r>
              <a:rPr lang="en-US" sz="1600" dirty="0" err="1">
                <a:solidFill>
                  <a:schemeClr val="dk1"/>
                </a:solidFill>
              </a:rPr>
              <a:t>tebus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murah</a:t>
            </a:r>
            <a:r>
              <a:rPr lang="en-US" sz="1600" dirty="0">
                <a:solidFill>
                  <a:schemeClr val="dk1"/>
                </a:solidFill>
              </a:rPr>
              <a:t>, dan </a:t>
            </a:r>
            <a:r>
              <a:rPr lang="en-US" sz="1600" dirty="0" err="1">
                <a:solidFill>
                  <a:schemeClr val="dk1"/>
                </a:solidFill>
              </a:rPr>
              <a:t>pembagian</a:t>
            </a:r>
            <a:r>
              <a:rPr lang="en-US" sz="1600" dirty="0">
                <a:solidFill>
                  <a:schemeClr val="dk1"/>
                </a:solidFill>
              </a:rPr>
              <a:t> flyer promo </a:t>
            </a:r>
            <a:r>
              <a:rPr lang="en-US" sz="1600" dirty="0" err="1">
                <a:solidFill>
                  <a:schemeClr val="dk1"/>
                </a:solidFill>
              </a:rPr>
              <a:t>secara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perorangan</a:t>
            </a:r>
            <a:r>
              <a:rPr lang="en-US" sz="1600" dirty="0">
                <a:solidFill>
                  <a:schemeClr val="dk1"/>
                </a:solidFill>
              </a:rPr>
              <a:t>.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DCDCB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man leaning against white wall smiling">
            <a:extLst>
              <a:ext uri="{FF2B5EF4-FFF2-40B4-BE49-F238E27FC236}">
                <a16:creationId xmlns:a16="http://schemas.microsoft.com/office/drawing/2014/main" id="{B83F8E0A-9A07-4BF7-2543-0144E342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72" y="-244"/>
            <a:ext cx="7717500" cy="5143744"/>
          </a:xfrm>
          <a:prstGeom prst="rect">
            <a:avLst/>
          </a:prstGeom>
        </p:spPr>
      </p:pic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387274" y="1272925"/>
            <a:ext cx="4711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Pada capstone project kali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saya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mengasumsikan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client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merupakah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seorang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pemilik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supermarket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pribadi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ingin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mengetahui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insight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insight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dapat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diambil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kegiatan-kegiatan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marketing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telah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oleh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tim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marketing dan juga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minat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beli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produk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dari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pelanggan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endParaRPr lang="en-ID" sz="160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Harapannya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didapatkan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kebijakan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marketing dan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saling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apa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selanjutnya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guna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mengoptimalkan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sumber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daya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tim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marketing, sales, dan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stok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pergudangan</a:t>
            </a:r>
            <a:r>
              <a:rPr lang="en-ID" sz="16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5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72EC-ECD8-9860-AF0F-A214BDB2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269A-5B1C-05A6-5869-F2FE101F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017725"/>
            <a:ext cx="7717500" cy="3551000"/>
          </a:xfrm>
        </p:spPr>
        <p:txBody>
          <a:bodyPr/>
          <a:lstStyle/>
          <a:p>
            <a:r>
              <a:rPr lang="en-ID" sz="1600" dirty="0" err="1"/>
              <a:t>Mengevaluasi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keberhasilan</a:t>
            </a:r>
            <a:r>
              <a:rPr lang="en-ID" sz="1600" dirty="0"/>
              <a:t> </a:t>
            </a:r>
            <a:r>
              <a:rPr lang="en-ID" sz="1600" dirty="0" err="1"/>
              <a:t>kampanye</a:t>
            </a:r>
            <a:r>
              <a:rPr lang="en-ID" sz="1600" dirty="0"/>
              <a:t> </a:t>
            </a:r>
            <a:r>
              <a:rPr lang="en-ID" sz="1600" dirty="0" err="1"/>
              <a:t>pemasaran</a:t>
            </a:r>
            <a:r>
              <a:rPr lang="en-ID" sz="1600" dirty="0"/>
              <a:t> yang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dilaksanakan</a:t>
            </a:r>
            <a:endParaRPr lang="en-ID" sz="1600" dirty="0"/>
          </a:p>
          <a:p>
            <a:r>
              <a:rPr lang="en-ID" sz="1600" dirty="0" err="1"/>
              <a:t>Mengidentifikasi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minat</a:t>
            </a:r>
            <a:r>
              <a:rPr lang="en-ID" sz="1600" dirty="0"/>
              <a:t> </a:t>
            </a:r>
            <a:r>
              <a:rPr lang="en-ID" sz="1600" dirty="0" err="1"/>
              <a:t>jual</a:t>
            </a:r>
            <a:r>
              <a:rPr lang="en-ID" sz="1600" dirty="0"/>
              <a:t> </a:t>
            </a:r>
            <a:r>
              <a:rPr lang="en-ID" sz="1600" dirty="0" err="1"/>
              <a:t>terendah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tertinggi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bahan</a:t>
            </a:r>
            <a:r>
              <a:rPr lang="en-ID" sz="1600" dirty="0"/>
              <a:t> </a:t>
            </a:r>
            <a:r>
              <a:rPr lang="en-ID" sz="1600" dirty="0" err="1"/>
              <a:t>pertimbangan</a:t>
            </a:r>
            <a:r>
              <a:rPr lang="en-ID" sz="1600" dirty="0"/>
              <a:t> </a:t>
            </a:r>
            <a:r>
              <a:rPr lang="en-ID" sz="1600" dirty="0" err="1"/>
              <a:t>pemasaran</a:t>
            </a:r>
            <a:r>
              <a:rPr lang="en-ID" sz="1600" dirty="0"/>
              <a:t> </a:t>
            </a:r>
            <a:r>
              <a:rPr lang="en-ID" sz="1600" dirty="0" err="1"/>
              <a:t>selanjutnya</a:t>
            </a:r>
            <a:endParaRPr lang="en-ID" sz="1600" dirty="0"/>
          </a:p>
          <a:p>
            <a:r>
              <a:rPr lang="en-ID" sz="1600" dirty="0" err="1"/>
              <a:t>Mengidentifikasi</a:t>
            </a:r>
            <a:r>
              <a:rPr lang="en-ID" sz="1600" dirty="0"/>
              <a:t> </a:t>
            </a:r>
            <a:r>
              <a:rPr lang="en-ID" sz="1600" dirty="0" err="1"/>
              <a:t>profil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yang </a:t>
            </a:r>
            <a:r>
              <a:rPr lang="en-ID" sz="1600" dirty="0" err="1"/>
              <a:t>berbelanja</a:t>
            </a:r>
            <a:endParaRPr lang="en-ID" sz="1600" dirty="0"/>
          </a:p>
          <a:p>
            <a:endParaRPr lang="en-ID" sz="1400" dirty="0"/>
          </a:p>
          <a:p>
            <a:pPr marL="114300" indent="0">
              <a:buNone/>
            </a:pPr>
            <a:endParaRPr lang="en-ID" sz="1400" dirty="0"/>
          </a:p>
          <a:p>
            <a:pPr marL="114300" indent="0">
              <a:buNone/>
            </a:pPr>
            <a:endParaRPr lang="en-ID" sz="1400" dirty="0"/>
          </a:p>
          <a:p>
            <a:endParaRPr lang="en-ID" sz="1400" dirty="0"/>
          </a:p>
          <a:p>
            <a:pPr>
              <a:buFont typeface="+mj-lt"/>
              <a:buAutoNum type="arabicPeriod"/>
            </a:pPr>
            <a:r>
              <a:rPr lang="en-ID" sz="1800" dirty="0" err="1"/>
              <a:t>Manajemen</a:t>
            </a:r>
            <a:r>
              <a:rPr lang="en-ID" sz="1800" dirty="0"/>
              <a:t> Supermarket</a:t>
            </a:r>
          </a:p>
          <a:p>
            <a:pPr>
              <a:buFont typeface="+mj-lt"/>
              <a:buAutoNum type="arabicPeriod"/>
            </a:pPr>
            <a:r>
              <a:rPr lang="en-ID" sz="1800" dirty="0"/>
              <a:t>Marketing</a:t>
            </a:r>
          </a:p>
          <a:p>
            <a:pPr>
              <a:buFont typeface="+mj-lt"/>
              <a:buAutoNum type="arabicPeriod"/>
            </a:pPr>
            <a:r>
              <a:rPr lang="en-ID" sz="1800" dirty="0"/>
              <a:t>Sales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A77216-4338-1494-CBC7-EA30315E0871}"/>
              </a:ext>
            </a:extLst>
          </p:cNvPr>
          <p:cNvSpPr txBox="1">
            <a:spLocks/>
          </p:cNvSpPr>
          <p:nvPr/>
        </p:nvSpPr>
        <p:spPr>
          <a:xfrm>
            <a:off x="713225" y="250687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Stakeholder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456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Dataset Explanation</a:t>
            </a:r>
            <a:endParaRPr dirty="0"/>
          </a:p>
        </p:txBody>
      </p:sp>
      <p:sp>
        <p:nvSpPr>
          <p:cNvPr id="620" name="Google Shape;620;p73"/>
          <p:cNvSpPr txBox="1">
            <a:spLocks noGrp="1"/>
          </p:cNvSpPr>
          <p:nvPr>
            <p:ph type="subTitle" idx="1"/>
          </p:nvPr>
        </p:nvSpPr>
        <p:spPr>
          <a:xfrm>
            <a:off x="5551951" y="1054577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</a:t>
            </a:r>
            <a:endParaRPr dirty="0"/>
          </a:p>
        </p:txBody>
      </p:sp>
      <p:sp>
        <p:nvSpPr>
          <p:cNvPr id="621" name="Google Shape;621;p73"/>
          <p:cNvSpPr txBox="1">
            <a:spLocks noGrp="1"/>
          </p:cNvSpPr>
          <p:nvPr>
            <p:ph type="subTitle" idx="2"/>
          </p:nvPr>
        </p:nvSpPr>
        <p:spPr>
          <a:xfrm>
            <a:off x="5038975" y="1551943"/>
            <a:ext cx="3498738" cy="30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MntWines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wine in last 2 years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MntFruits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fruits in last 2 years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MntMeatProducts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meat in last 2 years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MntFishProducts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fish in last 2 years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MntSweetProducts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sweets in last 2 years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MntGoldProds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Amount spent on gold in last 2 years</a:t>
            </a:r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1693175" y="1050643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</a:t>
            </a:r>
            <a:endParaRPr dirty="0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713225" y="1551943"/>
            <a:ext cx="3858776" cy="30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ID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Customer’s unique identifier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Year_Birth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Customer’s birth year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Education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Customer’s education level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Marital_Status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Customer’s marital status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Income : Customer’s yearly household income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Kidhome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children in customer’s household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Teenhome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teenagers in customer’s household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Dt_Customer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Date of customer’s enrollment with the company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Recency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days since customer’s last purchase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Complain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complained in the last 2 years, 0 otherwise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Dataset Explanation</a:t>
            </a:r>
            <a:endParaRPr dirty="0"/>
          </a:p>
        </p:txBody>
      </p:sp>
      <p:sp>
        <p:nvSpPr>
          <p:cNvPr id="620" name="Google Shape;620;p73"/>
          <p:cNvSpPr txBox="1">
            <a:spLocks noGrp="1"/>
          </p:cNvSpPr>
          <p:nvPr>
            <p:ph type="subTitle" idx="1"/>
          </p:nvPr>
        </p:nvSpPr>
        <p:spPr>
          <a:xfrm>
            <a:off x="5625385" y="1050643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621" name="Google Shape;621;p73"/>
          <p:cNvSpPr txBox="1">
            <a:spLocks noGrp="1"/>
          </p:cNvSpPr>
          <p:nvPr>
            <p:ph type="subTitle" idx="2"/>
          </p:nvPr>
        </p:nvSpPr>
        <p:spPr>
          <a:xfrm>
            <a:off x="5038975" y="1551943"/>
            <a:ext cx="3637886" cy="30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NumWebPurchases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purchases made through the company’s website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NumCatalogPurchases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purchases made using a catalog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NumStorePurchases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purchases made directly in stores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NumWebVisitsMonth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visits to the company’s website in the last month</a:t>
            </a:r>
            <a:b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endParaRPr lang="en-US" sz="12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1524210" y="1050643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Promotions</a:t>
            </a:r>
            <a:endParaRPr dirty="0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824951" y="1551943"/>
            <a:ext cx="3866319" cy="30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NumDealsPurchases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Number of purchases made with a discount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AcceptedCmp1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1st campaign, 0 otherwise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AcceptedCmp2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2nd campaign, 0 otherwise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AcceptedCmp3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3rd campaign, 0 otherwise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AcceptedCmp4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4th campaign, 0 otherwise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AcceptedCmp5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5th campaign, 0 otherwise</a:t>
            </a:r>
          </a:p>
          <a:p>
            <a:pPr marL="285750" indent="-1714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Response</a:t>
            </a:r>
            <a:r>
              <a:rPr lang="en-US" sz="1200" b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: 1 if the customer accepted the offer in the last campaign, 0 otherwise</a:t>
            </a:r>
          </a:p>
        </p:txBody>
      </p:sp>
    </p:spTree>
    <p:extLst>
      <p:ext uri="{BB962C8B-B14F-4D97-AF65-F5344CB8AC3E}">
        <p14:creationId xmlns:p14="http://schemas.microsoft.com/office/powerpoint/2010/main" val="28574053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615</Words>
  <Application>Microsoft Office PowerPoint</Application>
  <PresentationFormat>On-screen Show (16:9)</PresentationFormat>
  <Paragraphs>98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Montserrat</vt:lpstr>
      <vt:lpstr>Crimson Text</vt:lpstr>
      <vt:lpstr>Lato</vt:lpstr>
      <vt:lpstr>Arial</vt:lpstr>
      <vt:lpstr>Vidaloka</vt:lpstr>
      <vt:lpstr>Minimalist Business Slides XL by Slidesgo</vt:lpstr>
      <vt:lpstr>Supermarket Customer Analysist</vt:lpstr>
      <vt:lpstr>Table of contents</vt:lpstr>
      <vt:lpstr>—Bob Sadino</vt:lpstr>
      <vt:lpstr>Problem Understanding</vt:lpstr>
      <vt:lpstr>Business Understanding</vt:lpstr>
      <vt:lpstr>Business Problem</vt:lpstr>
      <vt:lpstr>Business Problem</vt:lpstr>
      <vt:lpstr>Dataset Explanation</vt:lpstr>
      <vt:lpstr>Dataset Explanation</vt:lpstr>
      <vt:lpstr>Data Preprocessing</vt:lpstr>
      <vt:lpstr>Data Analysis</vt:lpstr>
      <vt:lpstr>Accepted Campaigns</vt:lpstr>
      <vt:lpstr>Accepted Campaigns</vt:lpstr>
      <vt:lpstr>Accepted Campaign with Income Correlation</vt:lpstr>
      <vt:lpstr>Accepted Campaign with Income Correlation</vt:lpstr>
      <vt:lpstr>Accepted Campaign with Education</vt:lpstr>
      <vt:lpstr>Customer Age Group</vt:lpstr>
      <vt:lpstr>Generation Group</vt:lpstr>
      <vt:lpstr>Customer Marriage Status</vt:lpstr>
      <vt:lpstr>Product Spend</vt:lpstr>
      <vt:lpstr>Total Purchase / Platform</vt:lpstr>
      <vt:lpstr>Platform Purchase / Age Group</vt:lpstr>
      <vt:lpstr>Conclusion &amp; Recomendation</vt:lpstr>
      <vt:lpstr>Tingkat Keberhasilan Campaign</vt:lpstr>
      <vt:lpstr>Customer Characteristics</vt:lpstr>
      <vt:lpstr>Marketing &amp; Sales Recomendation</vt:lpstr>
      <vt:lpstr>Product</vt:lpstr>
      <vt:lpstr>Product</vt:lpstr>
      <vt:lpstr>Marketing &amp; Sales Recomendation</vt:lpstr>
      <vt:lpstr>Platform</vt:lpstr>
      <vt:lpstr>Marketing &amp; Sales Recomendation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Customer Analysist</dc:title>
  <cp:lastModifiedBy>Lu</cp:lastModifiedBy>
  <cp:revision>4</cp:revision>
  <dcterms:modified xsi:type="dcterms:W3CDTF">2023-11-08T08:41:22Z</dcterms:modified>
</cp:coreProperties>
</file>