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72" r:id="rId5"/>
    <p:sldId id="278" r:id="rId6"/>
    <p:sldId id="279" r:id="rId7"/>
    <p:sldId id="280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5" autoAdjust="0"/>
  </p:normalViewPr>
  <p:slideViewPr>
    <p:cSldViewPr snapToGrid="0">
      <p:cViewPr>
        <p:scale>
          <a:sx n="58" d="100"/>
          <a:sy n="58" d="100"/>
        </p:scale>
        <p:origin x="16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5D75-9ECF-4975-9C2A-D1EFF65D3751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A25-34BC-4427-8C3B-C1472C8C0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5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some of the key reasons why induction motors are so widely used in industry.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First</a:t>
            </a:r>
            <a:r>
              <a:rPr lang="en-US" dirty="0"/>
              <a:t>, they have a </a:t>
            </a:r>
            <a:r>
              <a:rPr lang="en-US" b="1" dirty="0"/>
              <a:t>simple and robust construction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Especially in the squirrel cage type, there are </a:t>
            </a:r>
            <a:r>
              <a:rPr lang="en-US" b="1" dirty="0"/>
              <a:t>no brushes or commutators</a:t>
            </a:r>
            <a:r>
              <a:rPr lang="en-US" dirty="0"/>
              <a:t>, which means fewer parts to break or wear out. The rotor is just a set of shorted bars embedded in a laminated iron core—this simplicity makes them extremely reliable and tough in harsh environments.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51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Second</a:t>
            </a:r>
            <a:r>
              <a:rPr lang="en-US" dirty="0"/>
              <a:t>, they require </a:t>
            </a:r>
            <a:r>
              <a:rPr lang="en-US" b="1" dirty="0"/>
              <a:t>very low maintenance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Because they’re brushless, there’s </a:t>
            </a:r>
            <a:r>
              <a:rPr lang="en-US" b="1" dirty="0"/>
              <a:t>no need to replace brushes</a:t>
            </a:r>
            <a:r>
              <a:rPr lang="en-US" dirty="0"/>
              <a:t> or clean commutators, like you would in DC motors. This reduces downtime and lowers operational costs over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Third</a:t>
            </a:r>
            <a:r>
              <a:rPr lang="en-US" dirty="0"/>
              <a:t>, they’re </a:t>
            </a:r>
            <a:r>
              <a:rPr lang="en-US" b="1" dirty="0"/>
              <a:t>cost-effective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From manufacturing to installation and long-term maintenance, induction motors are generally </a:t>
            </a:r>
            <a:r>
              <a:rPr lang="en-US" b="1" dirty="0"/>
              <a:t>cheaper</a:t>
            </a:r>
            <a:r>
              <a:rPr lang="en-US" dirty="0"/>
              <a:t> than both DC and synchronous motors—making them a go-to solution for many applications.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Fourth</a:t>
            </a:r>
            <a:r>
              <a:rPr lang="en-US" dirty="0"/>
              <a:t>, </a:t>
            </a:r>
            <a:r>
              <a:rPr lang="en-US" b="1" dirty="0"/>
              <a:t>three-phase induction motors are self-starting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Here’s how: when a three-phase AC supply is given to the stator, it creates a </a:t>
            </a:r>
            <a:r>
              <a:rPr lang="en-US" b="1" dirty="0"/>
              <a:t>rotating magnetic field</a:t>
            </a:r>
            <a:r>
              <a:rPr lang="en-US" dirty="0"/>
              <a:t>. This field induces a current in the rotor, which then interacts with the magnetic field to produce torque—all automatically, without the need for any external starter or controller.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8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Fifth</a:t>
            </a:r>
            <a:r>
              <a:rPr lang="en-US" dirty="0"/>
              <a:t>, they are </a:t>
            </a:r>
            <a:r>
              <a:rPr lang="en-US" b="1" dirty="0"/>
              <a:t>highly efficient at full load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When running close to their rated capacity, induction motors operate with very </a:t>
            </a:r>
            <a:r>
              <a:rPr lang="en-US" b="1" dirty="0"/>
              <a:t>little energy loss</a:t>
            </a:r>
            <a:r>
              <a:rPr lang="en-US" dirty="0"/>
              <a:t>, making them ideal for machines that run continuously, like pumps and fans.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Sixth</a:t>
            </a:r>
            <a:r>
              <a:rPr lang="en-US" dirty="0"/>
              <a:t>, their </a:t>
            </a:r>
            <a:r>
              <a:rPr lang="en-US" b="1" dirty="0"/>
              <a:t>brushless design</a:t>
            </a:r>
            <a:r>
              <a:rPr lang="en-US" dirty="0"/>
              <a:t> means there are </a:t>
            </a:r>
            <a:r>
              <a:rPr lang="en-US" b="1" dirty="0"/>
              <a:t>no sparks</a:t>
            </a:r>
            <a:r>
              <a:rPr lang="en-US" dirty="0"/>
              <a:t> during operation.</a:t>
            </a:r>
            <a:br>
              <a:rPr lang="en-US" dirty="0"/>
            </a:br>
            <a:r>
              <a:rPr lang="en-US" dirty="0"/>
              <a:t>This makes them a safer option in </a:t>
            </a:r>
            <a:r>
              <a:rPr lang="en-US" b="1" dirty="0"/>
              <a:t>flammable or hazardous environments</a:t>
            </a:r>
            <a:r>
              <a:rPr lang="en-US" dirty="0"/>
              <a:t>, like chemical plants or fuel-handling areas.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9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 summary</a:t>
            </a:r>
            <a:r>
              <a:rPr lang="en-US" dirty="0"/>
              <a:t>, these are just some of the main advantages. Others include </a:t>
            </a:r>
            <a:r>
              <a:rPr lang="en-US" b="1" dirty="0"/>
              <a:t>wide availability</a:t>
            </a:r>
            <a:r>
              <a:rPr lang="en-US" dirty="0"/>
              <a:t>, </a:t>
            </a:r>
            <a:r>
              <a:rPr lang="en-US" b="1" dirty="0"/>
              <a:t>reliable performance under varying load</a:t>
            </a:r>
            <a:r>
              <a:rPr lang="en-US" dirty="0"/>
              <a:t>, and the ability to </a:t>
            </a:r>
            <a:r>
              <a:rPr lang="en-US" b="1" dirty="0"/>
              <a:t>withstand overload conditions</a:t>
            </a:r>
            <a:r>
              <a:rPr lang="en-US" dirty="0"/>
              <a:t> without damage. Their combination of ruggedness, safety, and cost makes them one of the most commonly used motors in the world."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1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7FF-1C5A-4D26-8227-7C99F762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AB20-F2A1-4F20-AF03-07603F1B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0BCD-929D-4BF9-BAE4-688DA148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B084-D83C-47D7-B19B-7720E7E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7462-A46D-4B95-82C8-73BD165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F712-A39E-4EE0-A4E0-D82EE64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2BBA-84C4-465B-955B-E53EDCC6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46AF-552E-4463-8776-D3B332D5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373-CDD1-4E8F-AE4A-7366D8B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74EF-0DBB-40A1-AF26-5A08BB86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75E7-EB47-4071-92BC-EBFAB9F6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2B3A-C96C-4AA4-80E8-E49FD44C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9C9C-3659-4219-9D50-F6CF896D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CF79-7066-40D0-9789-7F2CCE0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668C-3021-41FD-BFFF-17F99085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8C9-ED82-4AED-87EB-85C634AB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6A72-3975-45B3-8C54-DF4E4F2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F134-C69F-48AB-83E1-75506F2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B66E-54AF-4775-B721-DD0DC0FE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A03E-C6C0-4A71-8F06-5B8B4456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16B4-98FC-42A5-8743-53FFB6E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4EA0-05F2-4FC2-A83D-06CA14E7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8FEA-ACF0-405F-B5D9-AC413A3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B105-9B20-4AC6-B8BF-28CBF7A3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2261-81EF-4DCA-B794-CF15562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4FAB-F254-4877-BB31-6100E6E2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08C1-C66D-4656-BCEF-3E099C3B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0532-7155-4EA2-9284-827C133C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FD16-EFCA-4E81-88C6-1DFE2232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D6BD-389C-45C9-AF9E-7B658AB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0B79-36D8-4EC1-91BD-75F9B14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1F8-F76D-4281-99FE-44543314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5E75-1BFC-428B-B2DE-5F07B009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2A56-B0BB-481A-82FD-A6F52179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E0657-8310-4DBF-A41D-CD1AF06B5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8D8A-4215-4CA7-85DF-61EF6E36B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649B-9D99-4875-84FD-4A5037D9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B6A5-AE67-4FE8-BC82-42D5E73D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D68DD-C200-4FD7-81F9-B4EE76D6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25A1-7A1A-48CC-96C1-C9A47D1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ADA00-8B22-42E5-A6F9-BC2AA45F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DDEE-B675-4FB1-81BE-93BCCCD3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94FF-C772-43BF-8ADF-883584F3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DEEFC-3667-4324-8490-5D46AEC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C2B2-EFD3-472A-9267-9AAA98D9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FAAD-E785-4595-B864-D519C1DA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61AD-3A18-4837-A5C4-F80E363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F9D9-B658-4CF6-8BDF-A224FAE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1872-0D18-4D83-A89C-32DB300AD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671B-B046-4E12-8F41-2A78D5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636C-ECC3-4043-A23C-6FA5B68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C6FF-8E47-4D0F-9346-357DB240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BBE-8A97-4545-ADCC-5898DC65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13EF9-E1A5-4087-94FD-4273773F2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69BF-1ECA-4447-ACA7-87ACE8B1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371D-958D-4528-B9A3-AADE17D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697A-C371-4020-867F-384B4BC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81DA-7BA1-4AD5-A1A4-9EAD715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6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B34CA-ED31-4C34-82E8-A71A8002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CFED-311B-483C-ACB3-4816897E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3112-24E2-412D-92A5-D12EF849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6B13-4936-4B5D-8FF6-CEE256A2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5923-6AEC-4D22-AB48-A9E94C0B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pic>
        <p:nvPicPr>
          <p:cNvPr id="1026" name="Picture 2" descr="Introduction to Induction Motor | Instrumentation and Control Engineering">
            <a:extLst>
              <a:ext uri="{FF2B5EF4-FFF2-40B4-BE49-F238E27FC236}">
                <a16:creationId xmlns:a16="http://schemas.microsoft.com/office/drawing/2014/main" id="{55B354C3-E000-B9C7-4AF3-C271684E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84" y="1026185"/>
            <a:ext cx="9139632" cy="561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4" y="1165007"/>
            <a:ext cx="108086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 Simple and Robust Construction: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No brushes, commutators, or slip rings (in squirrel cage type), making them mechanically simple and very durable.</a:t>
            </a:r>
          </a:p>
        </p:txBody>
      </p:sp>
      <p:pic>
        <p:nvPicPr>
          <p:cNvPr id="2" name="Picture 2" descr="Introduction to Induction Motor | Instrumentation and Control Engineering">
            <a:extLst>
              <a:ext uri="{FF2B5EF4-FFF2-40B4-BE49-F238E27FC236}">
                <a16:creationId xmlns:a16="http://schemas.microsoft.com/office/drawing/2014/main" id="{F9CA2E61-240B-CF6F-3210-79026FE8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68" y="2743632"/>
            <a:ext cx="5893094" cy="362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8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4" y="1165007"/>
            <a:ext cx="108086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Low Maintenance: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Fewer moving parts mean less wear and tear, especially compared to DC motors that require regular brush maintenance.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73CBA-5475-7BB8-C681-D5F45CBD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88" y="2570840"/>
            <a:ext cx="9667424" cy="37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165007"/>
            <a:ext cx="108086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 Cost-Effective: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Generally cheaper to manufacture, install, and maintain than DC or synchronous motors.</a:t>
            </a:r>
          </a:p>
        </p:txBody>
      </p:sp>
      <p:pic>
        <p:nvPicPr>
          <p:cNvPr id="1030" name="Picture 6" descr="3 Phase Induction Motor | Definition And Working Principle">
            <a:extLst>
              <a:ext uri="{FF2B5EF4-FFF2-40B4-BE49-F238E27FC236}">
                <a16:creationId xmlns:a16="http://schemas.microsoft.com/office/drawing/2014/main" id="{213864B2-DF85-6675-3978-AD398C06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86" y="2570840"/>
            <a:ext cx="5728474" cy="38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6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4" y="1165007"/>
            <a:ext cx="108086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4. Self-Starting (3-phase):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Three-phase induction motors are inherently self-starting, unlike synchronous motors that require special starting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A0767-2D86-C55E-C235-9B996E40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31" y="2570840"/>
            <a:ext cx="7118249" cy="369526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3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pic>
        <p:nvPicPr>
          <p:cNvPr id="5122" name="Picture 2" descr="Power Factor of Induction Motor">
            <a:extLst>
              <a:ext uri="{FF2B5EF4-FFF2-40B4-BE49-F238E27FC236}">
                <a16:creationId xmlns:a16="http://schemas.microsoft.com/office/drawing/2014/main" id="{3C702851-F77B-A56D-6D44-3E458C60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27" y="3029534"/>
            <a:ext cx="10977746" cy="30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04AFBD-8EDD-8E94-1CF7-4BE58F1C2151}"/>
              </a:ext>
            </a:extLst>
          </p:cNvPr>
          <p:cNvSpPr/>
          <p:nvPr/>
        </p:nvSpPr>
        <p:spPr>
          <a:xfrm>
            <a:off x="550984" y="1154530"/>
            <a:ext cx="108086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5. High Efficiency at Full Load: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Operates efficiently when running near rated load, making them suitable for continuous-duty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414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4AFBD-8EDD-8E94-1CF7-4BE58F1C2151}"/>
              </a:ext>
            </a:extLst>
          </p:cNvPr>
          <p:cNvSpPr/>
          <p:nvPr/>
        </p:nvSpPr>
        <p:spPr>
          <a:xfrm>
            <a:off x="550984" y="1154530"/>
            <a:ext cx="108086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6. No Sparks (Brushless Design):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Particularly in squirrel cage motors, there's no sparking—making them suitable for hazardous environments.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/>
            <a:r>
              <a:rPr lang="en-US" sz="2200" dirty="0"/>
              <a:t>                                                                                                            </a:t>
            </a:r>
            <a:r>
              <a:rPr lang="en-US" sz="2200" dirty="0">
                <a:solidFill>
                  <a:srgbClr val="FF0000"/>
                </a:solidFill>
              </a:rPr>
              <a:t>DC Motor (Brushed)</a:t>
            </a:r>
          </a:p>
        </p:txBody>
      </p:sp>
      <p:pic>
        <p:nvPicPr>
          <p:cNvPr id="2050" name="Picture 2" descr="Motor carbon brush sparking. Why it happens and how can I fix it? | All ...">
            <a:extLst>
              <a:ext uri="{FF2B5EF4-FFF2-40B4-BE49-F238E27FC236}">
                <a16:creationId xmlns:a16="http://schemas.microsoft.com/office/drawing/2014/main" id="{A4A0B008-97B8-F12C-4D4A-C9798716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1" y="2549885"/>
            <a:ext cx="4817987" cy="396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0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7.3 Advantages of Induction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4" y="1165007"/>
            <a:ext cx="10808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 Poor Speed Control:</a:t>
            </a:r>
            <a:br>
              <a:rPr lang="en-US" sz="2400" dirty="0"/>
            </a:br>
            <a:r>
              <a:rPr lang="en-US" sz="2400" b="1" dirty="0"/>
              <a:t>2. Low Starting Torque (in squirrel cage motors):</a:t>
            </a:r>
            <a:br>
              <a:rPr lang="en-US" sz="2400" dirty="0"/>
            </a:br>
            <a:r>
              <a:rPr lang="en-US" sz="2400" b="1" dirty="0"/>
              <a:t>3. High Starting Current:</a:t>
            </a:r>
            <a:br>
              <a:rPr lang="en-US" sz="2400" dirty="0"/>
            </a:br>
            <a:r>
              <a:rPr lang="en-US" sz="2400" b="1" dirty="0"/>
              <a:t>4. Poor Power Factor at Light Loads:</a:t>
            </a:r>
            <a:br>
              <a:rPr lang="en-US" sz="2400" dirty="0"/>
            </a:br>
            <a:r>
              <a:rPr lang="en-US" sz="2400" b="1" dirty="0"/>
              <a:t>5. Lower Efficiency at Light Loads: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4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Mabasa, Blessing (VB)</dc:creator>
  <cp:lastModifiedBy>Mabasa, Blessing (VB)</cp:lastModifiedBy>
  <cp:revision>20</cp:revision>
  <dcterms:created xsi:type="dcterms:W3CDTF">2022-08-05T01:28:07Z</dcterms:created>
  <dcterms:modified xsi:type="dcterms:W3CDTF">2025-03-23T08:46:05Z</dcterms:modified>
</cp:coreProperties>
</file>