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5" r:id="rId2"/>
    <p:sldId id="266" r:id="rId3"/>
    <p:sldId id="267" r:id="rId4"/>
    <p:sldId id="272" r:id="rId5"/>
    <p:sldId id="278" r:id="rId6"/>
    <p:sldId id="279" r:id="rId7"/>
    <p:sldId id="27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155" autoAdjust="0"/>
  </p:normalViewPr>
  <p:slideViewPr>
    <p:cSldViewPr snapToGrid="0">
      <p:cViewPr varScale="1">
        <p:scale>
          <a:sx n="69" d="100"/>
          <a:sy n="69" d="100"/>
        </p:scale>
        <p:origin x="12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4C5D75-9ECF-4975-9C2A-D1EFF65D3751}" type="datetimeFigureOut">
              <a:rPr lang="en-GB" smtClean="0"/>
              <a:t>23/03/2025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669A25-34BC-4427-8C3B-C1472C8C0F64}" type="slidenum">
              <a:rPr lang="en-GB" smtClean="0"/>
              <a:t>‹#›</a:t>
            </a:fld>
            <a:endParaRPr lang="en-GB"/>
          </a:p>
        </p:txBody>
      </p:sp>
    </p:spTree>
    <p:extLst>
      <p:ext uri="{BB962C8B-B14F-4D97-AF65-F5344CB8AC3E}">
        <p14:creationId xmlns:p14="http://schemas.microsoft.com/office/powerpoint/2010/main" val="3621056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some of the major disadvantages of induction motors, especially when compared to other motor types like DC and synchronous motors.</a:t>
            </a:r>
            <a:endParaRPr lang="en-GB" dirty="0"/>
          </a:p>
        </p:txBody>
      </p:sp>
      <p:sp>
        <p:nvSpPr>
          <p:cNvPr id="4" name="Slide Number Placeholder 3"/>
          <p:cNvSpPr>
            <a:spLocks noGrp="1"/>
          </p:cNvSpPr>
          <p:nvPr>
            <p:ph type="sldNum" sz="quarter" idx="5"/>
          </p:nvPr>
        </p:nvSpPr>
        <p:spPr/>
        <p:txBody>
          <a:bodyPr/>
          <a:lstStyle/>
          <a:p>
            <a:fld id="{B0669A25-34BC-4427-8C3B-C1472C8C0F64}" type="slidenum">
              <a:rPr lang="en-GB" smtClean="0"/>
              <a:t>1</a:t>
            </a:fld>
            <a:endParaRPr lang="en-GB"/>
          </a:p>
        </p:txBody>
      </p:sp>
    </p:spTree>
    <p:extLst>
      <p:ext uri="{BB962C8B-B14F-4D97-AF65-F5344CB8AC3E}">
        <p14:creationId xmlns:p14="http://schemas.microsoft.com/office/powerpoint/2010/main" val="32617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First</a:t>
            </a:r>
            <a:r>
              <a:rPr lang="en-US" dirty="0"/>
              <a:t>, we have </a:t>
            </a:r>
            <a:r>
              <a:rPr lang="en-US" b="1" dirty="0"/>
              <a:t>poor speed control</a:t>
            </a:r>
            <a:r>
              <a:rPr lang="en-US" dirty="0"/>
              <a:t>.</a:t>
            </a:r>
            <a:br>
              <a:rPr lang="en-US" dirty="0"/>
            </a:br>
            <a:r>
              <a:rPr lang="en-US" dirty="0"/>
              <a:t>Induction motors, especially squirrel cage types, are not easy to control when it comes to speed. If you need variable speed, you usually have to install an expensive variable frequency drive. This is quite limiting compared to DC motors, which offer simple and effective speed control using just a variable voltage or resistor.</a:t>
            </a:r>
            <a:endParaRPr lang="en-GB" dirty="0"/>
          </a:p>
        </p:txBody>
      </p:sp>
      <p:sp>
        <p:nvSpPr>
          <p:cNvPr id="4" name="Slide Number Placeholder 3"/>
          <p:cNvSpPr>
            <a:spLocks noGrp="1"/>
          </p:cNvSpPr>
          <p:nvPr>
            <p:ph type="sldNum" sz="quarter" idx="5"/>
          </p:nvPr>
        </p:nvSpPr>
        <p:spPr/>
        <p:txBody>
          <a:bodyPr/>
          <a:lstStyle/>
          <a:p>
            <a:fld id="{B0669A25-34BC-4427-8C3B-C1472C8C0F64}" type="slidenum">
              <a:rPr lang="en-GB" smtClean="0"/>
              <a:t>2</a:t>
            </a:fld>
            <a:endParaRPr lang="en-GB"/>
          </a:p>
        </p:txBody>
      </p:sp>
    </p:spTree>
    <p:extLst>
      <p:ext uri="{BB962C8B-B14F-4D97-AF65-F5344CB8AC3E}">
        <p14:creationId xmlns:p14="http://schemas.microsoft.com/office/powerpoint/2010/main" val="2928516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Second</a:t>
            </a:r>
            <a:r>
              <a:rPr lang="en-US" dirty="0"/>
              <a:t>, they offer </a:t>
            </a:r>
            <a:r>
              <a:rPr lang="en-US" b="1" dirty="0"/>
              <a:t>low starting torque</a:t>
            </a:r>
            <a:r>
              <a:rPr lang="en-US" dirty="0"/>
              <a:t>, particularly in squirrel cage motors.</a:t>
            </a:r>
            <a:br>
              <a:rPr lang="en-US" dirty="0"/>
            </a:br>
            <a:r>
              <a:rPr lang="en-US" dirty="0"/>
              <a:t>If you're dealing with loads that require a strong push at startup—like in cranes or lifts—this type of motor may struggle. In contrast, DC series motors or wound rotor induction motors provide much better torque from standstill.</a:t>
            </a:r>
            <a:endParaRPr lang="en-GB" dirty="0"/>
          </a:p>
        </p:txBody>
      </p:sp>
      <p:sp>
        <p:nvSpPr>
          <p:cNvPr id="4" name="Slide Number Placeholder 3"/>
          <p:cNvSpPr>
            <a:spLocks noGrp="1"/>
          </p:cNvSpPr>
          <p:nvPr>
            <p:ph type="sldNum" sz="quarter" idx="5"/>
          </p:nvPr>
        </p:nvSpPr>
        <p:spPr/>
        <p:txBody>
          <a:bodyPr/>
          <a:lstStyle/>
          <a:p>
            <a:fld id="{B0669A25-34BC-4427-8C3B-C1472C8C0F64}" type="slidenum">
              <a:rPr lang="en-GB" smtClean="0"/>
              <a:t>3</a:t>
            </a:fld>
            <a:endParaRPr lang="en-GB"/>
          </a:p>
        </p:txBody>
      </p:sp>
    </p:spTree>
    <p:extLst>
      <p:ext uri="{BB962C8B-B14F-4D97-AF65-F5344CB8AC3E}">
        <p14:creationId xmlns:p14="http://schemas.microsoft.com/office/powerpoint/2010/main" val="69735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Third</a:t>
            </a:r>
            <a:r>
              <a:rPr lang="en-US" dirty="0"/>
              <a:t>, induction motors have a </a:t>
            </a:r>
            <a:r>
              <a:rPr lang="en-US" b="1" dirty="0"/>
              <a:t>high starting current</a:t>
            </a:r>
            <a:r>
              <a:rPr lang="en-US" dirty="0"/>
              <a:t>.</a:t>
            </a:r>
            <a:br>
              <a:rPr lang="en-US" dirty="0"/>
            </a:br>
            <a:r>
              <a:rPr lang="en-US" dirty="0"/>
              <a:t>When starting up, they draw a large amount of current—several times their rated value. This can place stress on electrical systems and often requires special starting equipment or protection systems. Compared to synchronous motors, which can have more controlled startup mechanisms, this is a drawback.</a:t>
            </a:r>
            <a:endParaRPr lang="en-GB" dirty="0"/>
          </a:p>
        </p:txBody>
      </p:sp>
      <p:sp>
        <p:nvSpPr>
          <p:cNvPr id="4" name="Slide Number Placeholder 3"/>
          <p:cNvSpPr>
            <a:spLocks noGrp="1"/>
          </p:cNvSpPr>
          <p:nvPr>
            <p:ph type="sldNum" sz="quarter" idx="5"/>
          </p:nvPr>
        </p:nvSpPr>
        <p:spPr/>
        <p:txBody>
          <a:bodyPr/>
          <a:lstStyle/>
          <a:p>
            <a:fld id="{B0669A25-34BC-4427-8C3B-C1472C8C0F64}" type="slidenum">
              <a:rPr lang="en-GB" smtClean="0"/>
              <a:t>4</a:t>
            </a:fld>
            <a:endParaRPr lang="en-GB"/>
          </a:p>
        </p:txBody>
      </p:sp>
    </p:spTree>
    <p:extLst>
      <p:ext uri="{BB962C8B-B14F-4D97-AF65-F5344CB8AC3E}">
        <p14:creationId xmlns:p14="http://schemas.microsoft.com/office/powerpoint/2010/main" val="4287172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Fourth</a:t>
            </a:r>
            <a:r>
              <a:rPr lang="en-US" dirty="0"/>
              <a:t>, the </a:t>
            </a:r>
            <a:r>
              <a:rPr lang="en-US" b="1" dirty="0"/>
              <a:t>power factor drops significantly at light loads</a:t>
            </a:r>
            <a:r>
              <a:rPr lang="en-US" dirty="0"/>
              <a:t>.</a:t>
            </a:r>
            <a:br>
              <a:rPr lang="en-US" dirty="0"/>
            </a:br>
            <a:r>
              <a:rPr lang="en-US" dirty="0"/>
              <a:t>This is especially problematic in energy-conscious systems. Induction motors lag more as the load decreases, whereas synchronous motors can even help </a:t>
            </a:r>
            <a:r>
              <a:rPr lang="en-US" b="1" dirty="0"/>
              <a:t>correct</a:t>
            </a:r>
            <a:r>
              <a:rPr lang="en-US" dirty="0"/>
              <a:t> the power factor if needed.</a:t>
            </a:r>
            <a:endParaRPr lang="en-GB" dirty="0"/>
          </a:p>
        </p:txBody>
      </p:sp>
      <p:sp>
        <p:nvSpPr>
          <p:cNvPr id="4" name="Slide Number Placeholder 3"/>
          <p:cNvSpPr>
            <a:spLocks noGrp="1"/>
          </p:cNvSpPr>
          <p:nvPr>
            <p:ph type="sldNum" sz="quarter" idx="5"/>
          </p:nvPr>
        </p:nvSpPr>
        <p:spPr/>
        <p:txBody>
          <a:bodyPr/>
          <a:lstStyle/>
          <a:p>
            <a:fld id="{B0669A25-34BC-4427-8C3B-C1472C8C0F64}" type="slidenum">
              <a:rPr lang="en-GB" smtClean="0"/>
              <a:t>5</a:t>
            </a:fld>
            <a:endParaRPr lang="en-GB"/>
          </a:p>
        </p:txBody>
      </p:sp>
    </p:spTree>
    <p:extLst>
      <p:ext uri="{BB962C8B-B14F-4D97-AF65-F5344CB8AC3E}">
        <p14:creationId xmlns:p14="http://schemas.microsoft.com/office/powerpoint/2010/main" val="2330983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Fifth</a:t>
            </a:r>
            <a:r>
              <a:rPr lang="en-US" dirty="0"/>
              <a:t>, their </a:t>
            </a:r>
            <a:r>
              <a:rPr lang="en-US" b="1" dirty="0"/>
              <a:t>efficiency drops off at low load conditions</a:t>
            </a:r>
            <a:r>
              <a:rPr lang="en-US" dirty="0"/>
              <a:t>.</a:t>
            </a:r>
            <a:br>
              <a:rPr lang="en-US" dirty="0"/>
            </a:br>
            <a:r>
              <a:rPr lang="en-US" dirty="0"/>
              <a:t>They run best at or near full load, but when lightly loaded, their efficiency suffers. DC motors, in many cases, maintain better performance even when not fully loaded.</a:t>
            </a:r>
            <a:endParaRPr lang="en-GB" dirty="0"/>
          </a:p>
        </p:txBody>
      </p:sp>
      <p:sp>
        <p:nvSpPr>
          <p:cNvPr id="4" name="Slide Number Placeholder 3"/>
          <p:cNvSpPr>
            <a:spLocks noGrp="1"/>
          </p:cNvSpPr>
          <p:nvPr>
            <p:ph type="sldNum" sz="quarter" idx="5"/>
          </p:nvPr>
        </p:nvSpPr>
        <p:spPr/>
        <p:txBody>
          <a:bodyPr/>
          <a:lstStyle/>
          <a:p>
            <a:fld id="{B0669A25-34BC-4427-8C3B-C1472C8C0F64}" type="slidenum">
              <a:rPr lang="en-GB" smtClean="0"/>
              <a:t>6</a:t>
            </a:fld>
            <a:endParaRPr lang="en-GB"/>
          </a:p>
        </p:txBody>
      </p:sp>
    </p:spTree>
    <p:extLst>
      <p:ext uri="{BB962C8B-B14F-4D97-AF65-F5344CB8AC3E}">
        <p14:creationId xmlns:p14="http://schemas.microsoft.com/office/powerpoint/2010/main" val="377511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summary, while induction motors are popular for their ruggedness and simplicity, these are just </a:t>
            </a:r>
            <a:r>
              <a:rPr lang="en-US" b="1" dirty="0"/>
              <a:t>some of the key disadvantages</a:t>
            </a:r>
            <a:r>
              <a:rPr lang="en-US" dirty="0"/>
              <a:t> to be aware of. There are certainly </a:t>
            </a:r>
            <a:r>
              <a:rPr lang="en-US" b="1" dirty="0"/>
              <a:t>other limitations</a:t>
            </a:r>
            <a:r>
              <a:rPr lang="en-US" dirty="0"/>
              <a:t>, depending on the application, but these are the most commonly encountered issues in the field."</a:t>
            </a:r>
            <a:endParaRPr lang="en-GB" dirty="0"/>
          </a:p>
        </p:txBody>
      </p:sp>
      <p:sp>
        <p:nvSpPr>
          <p:cNvPr id="4" name="Slide Number Placeholder 3"/>
          <p:cNvSpPr>
            <a:spLocks noGrp="1"/>
          </p:cNvSpPr>
          <p:nvPr>
            <p:ph type="sldNum" sz="quarter" idx="5"/>
          </p:nvPr>
        </p:nvSpPr>
        <p:spPr/>
        <p:txBody>
          <a:bodyPr/>
          <a:lstStyle/>
          <a:p>
            <a:fld id="{B0669A25-34BC-4427-8C3B-C1472C8C0F64}" type="slidenum">
              <a:rPr lang="en-GB" smtClean="0"/>
              <a:t>7</a:t>
            </a:fld>
            <a:endParaRPr lang="en-GB"/>
          </a:p>
        </p:txBody>
      </p:sp>
    </p:spTree>
    <p:extLst>
      <p:ext uri="{BB962C8B-B14F-4D97-AF65-F5344CB8AC3E}">
        <p14:creationId xmlns:p14="http://schemas.microsoft.com/office/powerpoint/2010/main" val="1173218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F87FF-1C5A-4D26-8227-7C99F76293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38BAB20-F2A1-4F20-AF03-07603F1B04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DB70BCD-929D-4BF9-BAE4-688DA148BD06}"/>
              </a:ext>
            </a:extLst>
          </p:cNvPr>
          <p:cNvSpPr>
            <a:spLocks noGrp="1"/>
          </p:cNvSpPr>
          <p:nvPr>
            <p:ph type="dt" sz="half" idx="10"/>
          </p:nvPr>
        </p:nvSpPr>
        <p:spPr/>
        <p:txBody>
          <a:bodyPr/>
          <a:lstStyle/>
          <a:p>
            <a:fld id="{88B60FB7-5965-4728-AAF9-94958DECB203}" type="datetimeFigureOut">
              <a:rPr lang="en-GB" smtClean="0"/>
              <a:t>23/03/2025</a:t>
            </a:fld>
            <a:endParaRPr lang="en-GB"/>
          </a:p>
        </p:txBody>
      </p:sp>
      <p:sp>
        <p:nvSpPr>
          <p:cNvPr id="5" name="Footer Placeholder 4">
            <a:extLst>
              <a:ext uri="{FF2B5EF4-FFF2-40B4-BE49-F238E27FC236}">
                <a16:creationId xmlns:a16="http://schemas.microsoft.com/office/drawing/2014/main" id="{F0C3B084-D83C-47D7-B19B-7720E7E8213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607462-A46D-4B95-82C8-73BD165557DD}"/>
              </a:ext>
            </a:extLst>
          </p:cNvPr>
          <p:cNvSpPr>
            <a:spLocks noGrp="1"/>
          </p:cNvSpPr>
          <p:nvPr>
            <p:ph type="sldNum" sz="quarter" idx="12"/>
          </p:nvPr>
        </p:nvSpPr>
        <p:spPr/>
        <p:txBody>
          <a:bodyPr/>
          <a:lstStyle/>
          <a:p>
            <a:fld id="{6CC10AD5-566F-4413-9E24-652DBDA05595}" type="slidenum">
              <a:rPr lang="en-GB" smtClean="0"/>
              <a:t>‹#›</a:t>
            </a:fld>
            <a:endParaRPr lang="en-GB"/>
          </a:p>
        </p:txBody>
      </p:sp>
    </p:spTree>
    <p:extLst>
      <p:ext uri="{BB962C8B-B14F-4D97-AF65-F5344CB8AC3E}">
        <p14:creationId xmlns:p14="http://schemas.microsoft.com/office/powerpoint/2010/main" val="282870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9F712-A39E-4EE0-A4E0-D82EE643941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9572BBA-84C4-465B-955B-E53EDCC6CF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E946AF-552E-4463-8776-D3B332D52318}"/>
              </a:ext>
            </a:extLst>
          </p:cNvPr>
          <p:cNvSpPr>
            <a:spLocks noGrp="1"/>
          </p:cNvSpPr>
          <p:nvPr>
            <p:ph type="dt" sz="half" idx="10"/>
          </p:nvPr>
        </p:nvSpPr>
        <p:spPr/>
        <p:txBody>
          <a:bodyPr/>
          <a:lstStyle/>
          <a:p>
            <a:fld id="{88B60FB7-5965-4728-AAF9-94958DECB203}" type="datetimeFigureOut">
              <a:rPr lang="en-GB" smtClean="0"/>
              <a:t>23/03/2025</a:t>
            </a:fld>
            <a:endParaRPr lang="en-GB"/>
          </a:p>
        </p:txBody>
      </p:sp>
      <p:sp>
        <p:nvSpPr>
          <p:cNvPr id="5" name="Footer Placeholder 4">
            <a:extLst>
              <a:ext uri="{FF2B5EF4-FFF2-40B4-BE49-F238E27FC236}">
                <a16:creationId xmlns:a16="http://schemas.microsoft.com/office/drawing/2014/main" id="{A47B8373-CDD1-4E8F-AE4A-7366D8BE19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C374EF-0DBB-40A1-AF26-5A08BB862F23}"/>
              </a:ext>
            </a:extLst>
          </p:cNvPr>
          <p:cNvSpPr>
            <a:spLocks noGrp="1"/>
          </p:cNvSpPr>
          <p:nvPr>
            <p:ph type="sldNum" sz="quarter" idx="12"/>
          </p:nvPr>
        </p:nvSpPr>
        <p:spPr/>
        <p:txBody>
          <a:bodyPr/>
          <a:lstStyle/>
          <a:p>
            <a:fld id="{6CC10AD5-566F-4413-9E24-652DBDA05595}" type="slidenum">
              <a:rPr lang="en-GB" smtClean="0"/>
              <a:t>‹#›</a:t>
            </a:fld>
            <a:endParaRPr lang="en-GB"/>
          </a:p>
        </p:txBody>
      </p:sp>
    </p:spTree>
    <p:extLst>
      <p:ext uri="{BB962C8B-B14F-4D97-AF65-F5344CB8AC3E}">
        <p14:creationId xmlns:p14="http://schemas.microsoft.com/office/powerpoint/2010/main" val="3557471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8275E7-EB47-4071-92BC-EBFAB9F651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9942B3A-C96C-4AA4-80E8-E49FD44C0F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899C9C-3659-4219-9D50-F6CF896D1933}"/>
              </a:ext>
            </a:extLst>
          </p:cNvPr>
          <p:cNvSpPr>
            <a:spLocks noGrp="1"/>
          </p:cNvSpPr>
          <p:nvPr>
            <p:ph type="dt" sz="half" idx="10"/>
          </p:nvPr>
        </p:nvSpPr>
        <p:spPr/>
        <p:txBody>
          <a:bodyPr/>
          <a:lstStyle/>
          <a:p>
            <a:fld id="{88B60FB7-5965-4728-AAF9-94958DECB203}" type="datetimeFigureOut">
              <a:rPr lang="en-GB" smtClean="0"/>
              <a:t>23/03/2025</a:t>
            </a:fld>
            <a:endParaRPr lang="en-GB"/>
          </a:p>
        </p:txBody>
      </p:sp>
      <p:sp>
        <p:nvSpPr>
          <p:cNvPr id="5" name="Footer Placeholder 4">
            <a:extLst>
              <a:ext uri="{FF2B5EF4-FFF2-40B4-BE49-F238E27FC236}">
                <a16:creationId xmlns:a16="http://schemas.microsoft.com/office/drawing/2014/main" id="{4017CF79-7066-40D0-9789-7F2CCE0D0B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E9668C-3021-41FD-BFFF-17F990854580}"/>
              </a:ext>
            </a:extLst>
          </p:cNvPr>
          <p:cNvSpPr>
            <a:spLocks noGrp="1"/>
          </p:cNvSpPr>
          <p:nvPr>
            <p:ph type="sldNum" sz="quarter" idx="12"/>
          </p:nvPr>
        </p:nvSpPr>
        <p:spPr/>
        <p:txBody>
          <a:bodyPr/>
          <a:lstStyle/>
          <a:p>
            <a:fld id="{6CC10AD5-566F-4413-9E24-652DBDA05595}" type="slidenum">
              <a:rPr lang="en-GB" smtClean="0"/>
              <a:t>‹#›</a:t>
            </a:fld>
            <a:endParaRPr lang="en-GB"/>
          </a:p>
        </p:txBody>
      </p:sp>
    </p:spTree>
    <p:extLst>
      <p:ext uri="{BB962C8B-B14F-4D97-AF65-F5344CB8AC3E}">
        <p14:creationId xmlns:p14="http://schemas.microsoft.com/office/powerpoint/2010/main" val="2482428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18C9-ED82-4AED-87EB-85C634ABCFD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B8D6A72-3975-45B3-8C54-DF4E4F2C76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AFF134-C69F-48AB-83E1-75506F25E255}"/>
              </a:ext>
            </a:extLst>
          </p:cNvPr>
          <p:cNvSpPr>
            <a:spLocks noGrp="1"/>
          </p:cNvSpPr>
          <p:nvPr>
            <p:ph type="dt" sz="half" idx="10"/>
          </p:nvPr>
        </p:nvSpPr>
        <p:spPr/>
        <p:txBody>
          <a:bodyPr/>
          <a:lstStyle/>
          <a:p>
            <a:fld id="{88B60FB7-5965-4728-AAF9-94958DECB203}" type="datetimeFigureOut">
              <a:rPr lang="en-GB" smtClean="0"/>
              <a:t>23/03/2025</a:t>
            </a:fld>
            <a:endParaRPr lang="en-GB"/>
          </a:p>
        </p:txBody>
      </p:sp>
      <p:sp>
        <p:nvSpPr>
          <p:cNvPr id="5" name="Footer Placeholder 4">
            <a:extLst>
              <a:ext uri="{FF2B5EF4-FFF2-40B4-BE49-F238E27FC236}">
                <a16:creationId xmlns:a16="http://schemas.microsoft.com/office/drawing/2014/main" id="{C23DB66E-54AF-4775-B721-DD0DC0FE5FE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40A03E-C6C0-4A71-8F06-5B8B44566345}"/>
              </a:ext>
            </a:extLst>
          </p:cNvPr>
          <p:cNvSpPr>
            <a:spLocks noGrp="1"/>
          </p:cNvSpPr>
          <p:nvPr>
            <p:ph type="sldNum" sz="quarter" idx="12"/>
          </p:nvPr>
        </p:nvSpPr>
        <p:spPr/>
        <p:txBody>
          <a:bodyPr/>
          <a:lstStyle/>
          <a:p>
            <a:fld id="{6CC10AD5-566F-4413-9E24-652DBDA05595}" type="slidenum">
              <a:rPr lang="en-GB" smtClean="0"/>
              <a:t>‹#›</a:t>
            </a:fld>
            <a:endParaRPr lang="en-GB"/>
          </a:p>
        </p:txBody>
      </p:sp>
    </p:spTree>
    <p:extLst>
      <p:ext uri="{BB962C8B-B14F-4D97-AF65-F5344CB8AC3E}">
        <p14:creationId xmlns:p14="http://schemas.microsoft.com/office/powerpoint/2010/main" val="2820970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E16B4-98FC-42A5-8743-53FFB6EEBE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77F4EA0-05F2-4FC2-A83D-06CA14E76B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998FEA-ACF0-405F-B5D9-AC413A307E0F}"/>
              </a:ext>
            </a:extLst>
          </p:cNvPr>
          <p:cNvSpPr>
            <a:spLocks noGrp="1"/>
          </p:cNvSpPr>
          <p:nvPr>
            <p:ph type="dt" sz="half" idx="10"/>
          </p:nvPr>
        </p:nvSpPr>
        <p:spPr/>
        <p:txBody>
          <a:bodyPr/>
          <a:lstStyle/>
          <a:p>
            <a:fld id="{88B60FB7-5965-4728-AAF9-94958DECB203}" type="datetimeFigureOut">
              <a:rPr lang="en-GB" smtClean="0"/>
              <a:t>23/03/2025</a:t>
            </a:fld>
            <a:endParaRPr lang="en-GB"/>
          </a:p>
        </p:txBody>
      </p:sp>
      <p:sp>
        <p:nvSpPr>
          <p:cNvPr id="5" name="Footer Placeholder 4">
            <a:extLst>
              <a:ext uri="{FF2B5EF4-FFF2-40B4-BE49-F238E27FC236}">
                <a16:creationId xmlns:a16="http://schemas.microsoft.com/office/drawing/2014/main" id="{E4B5B105-9B20-4AC6-B8BF-28CBF7A31B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EB2261-81EF-4DCA-B794-CF155622A212}"/>
              </a:ext>
            </a:extLst>
          </p:cNvPr>
          <p:cNvSpPr>
            <a:spLocks noGrp="1"/>
          </p:cNvSpPr>
          <p:nvPr>
            <p:ph type="sldNum" sz="quarter" idx="12"/>
          </p:nvPr>
        </p:nvSpPr>
        <p:spPr/>
        <p:txBody>
          <a:bodyPr/>
          <a:lstStyle/>
          <a:p>
            <a:fld id="{6CC10AD5-566F-4413-9E24-652DBDA05595}" type="slidenum">
              <a:rPr lang="en-GB" smtClean="0"/>
              <a:t>‹#›</a:t>
            </a:fld>
            <a:endParaRPr lang="en-GB"/>
          </a:p>
        </p:txBody>
      </p:sp>
    </p:spTree>
    <p:extLst>
      <p:ext uri="{BB962C8B-B14F-4D97-AF65-F5344CB8AC3E}">
        <p14:creationId xmlns:p14="http://schemas.microsoft.com/office/powerpoint/2010/main" val="1231883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F4FAB-F254-4877-BB31-6100E6E23AC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DC508C1-C66D-4656-BCEF-3E099C3BBC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6410532-7155-4EA2-9284-827C133CE0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082FD16-EFCA-4E81-88C6-1DFE2232D252}"/>
              </a:ext>
            </a:extLst>
          </p:cNvPr>
          <p:cNvSpPr>
            <a:spLocks noGrp="1"/>
          </p:cNvSpPr>
          <p:nvPr>
            <p:ph type="dt" sz="half" idx="10"/>
          </p:nvPr>
        </p:nvSpPr>
        <p:spPr/>
        <p:txBody>
          <a:bodyPr/>
          <a:lstStyle/>
          <a:p>
            <a:fld id="{88B60FB7-5965-4728-AAF9-94958DECB203}" type="datetimeFigureOut">
              <a:rPr lang="en-GB" smtClean="0"/>
              <a:t>23/03/2025</a:t>
            </a:fld>
            <a:endParaRPr lang="en-GB"/>
          </a:p>
        </p:txBody>
      </p:sp>
      <p:sp>
        <p:nvSpPr>
          <p:cNvPr id="6" name="Footer Placeholder 5">
            <a:extLst>
              <a:ext uri="{FF2B5EF4-FFF2-40B4-BE49-F238E27FC236}">
                <a16:creationId xmlns:a16="http://schemas.microsoft.com/office/drawing/2014/main" id="{8D81D6BD-389C-45C9-AF9E-7B658AB07CD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D970B79-36D8-4EC1-91BD-75F9B142E8F6}"/>
              </a:ext>
            </a:extLst>
          </p:cNvPr>
          <p:cNvSpPr>
            <a:spLocks noGrp="1"/>
          </p:cNvSpPr>
          <p:nvPr>
            <p:ph type="sldNum" sz="quarter" idx="12"/>
          </p:nvPr>
        </p:nvSpPr>
        <p:spPr/>
        <p:txBody>
          <a:bodyPr/>
          <a:lstStyle/>
          <a:p>
            <a:fld id="{6CC10AD5-566F-4413-9E24-652DBDA05595}" type="slidenum">
              <a:rPr lang="en-GB" smtClean="0"/>
              <a:t>‹#›</a:t>
            </a:fld>
            <a:endParaRPr lang="en-GB"/>
          </a:p>
        </p:txBody>
      </p:sp>
    </p:spTree>
    <p:extLst>
      <p:ext uri="{BB962C8B-B14F-4D97-AF65-F5344CB8AC3E}">
        <p14:creationId xmlns:p14="http://schemas.microsoft.com/office/powerpoint/2010/main" val="3658388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921F8-F76D-4281-99FE-445433141EB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D375E75-1BFC-428B-B2DE-5F07B0091C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F2A56-B0BB-481A-82FD-A6F5217943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C1E0657-8310-4DBF-A41D-CD1AF06B52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C38D8A-4215-4CA7-85DF-61EF6E36B0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094649B-9D99-4875-84FD-4A5037D92B42}"/>
              </a:ext>
            </a:extLst>
          </p:cNvPr>
          <p:cNvSpPr>
            <a:spLocks noGrp="1"/>
          </p:cNvSpPr>
          <p:nvPr>
            <p:ph type="dt" sz="half" idx="10"/>
          </p:nvPr>
        </p:nvSpPr>
        <p:spPr/>
        <p:txBody>
          <a:bodyPr/>
          <a:lstStyle/>
          <a:p>
            <a:fld id="{88B60FB7-5965-4728-AAF9-94958DECB203}" type="datetimeFigureOut">
              <a:rPr lang="en-GB" smtClean="0"/>
              <a:t>23/03/2025</a:t>
            </a:fld>
            <a:endParaRPr lang="en-GB"/>
          </a:p>
        </p:txBody>
      </p:sp>
      <p:sp>
        <p:nvSpPr>
          <p:cNvPr id="8" name="Footer Placeholder 7">
            <a:extLst>
              <a:ext uri="{FF2B5EF4-FFF2-40B4-BE49-F238E27FC236}">
                <a16:creationId xmlns:a16="http://schemas.microsoft.com/office/drawing/2014/main" id="{229FB6A5-AE67-4FE8-BC82-42D5E73D399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08D68DD-C200-4FD7-81F9-B4EE76D683A5}"/>
              </a:ext>
            </a:extLst>
          </p:cNvPr>
          <p:cNvSpPr>
            <a:spLocks noGrp="1"/>
          </p:cNvSpPr>
          <p:nvPr>
            <p:ph type="sldNum" sz="quarter" idx="12"/>
          </p:nvPr>
        </p:nvSpPr>
        <p:spPr/>
        <p:txBody>
          <a:bodyPr/>
          <a:lstStyle/>
          <a:p>
            <a:fld id="{6CC10AD5-566F-4413-9E24-652DBDA05595}" type="slidenum">
              <a:rPr lang="en-GB" smtClean="0"/>
              <a:t>‹#›</a:t>
            </a:fld>
            <a:endParaRPr lang="en-GB"/>
          </a:p>
        </p:txBody>
      </p:sp>
    </p:spTree>
    <p:extLst>
      <p:ext uri="{BB962C8B-B14F-4D97-AF65-F5344CB8AC3E}">
        <p14:creationId xmlns:p14="http://schemas.microsoft.com/office/powerpoint/2010/main" val="1812665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E25A1-7A1A-48CC-96C1-C9A47D1CC77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E8ADA00-8B22-42E5-A6F9-BC2AA45FD747}"/>
              </a:ext>
            </a:extLst>
          </p:cNvPr>
          <p:cNvSpPr>
            <a:spLocks noGrp="1"/>
          </p:cNvSpPr>
          <p:nvPr>
            <p:ph type="dt" sz="half" idx="10"/>
          </p:nvPr>
        </p:nvSpPr>
        <p:spPr/>
        <p:txBody>
          <a:bodyPr/>
          <a:lstStyle/>
          <a:p>
            <a:fld id="{88B60FB7-5965-4728-AAF9-94958DECB203}" type="datetimeFigureOut">
              <a:rPr lang="en-GB" smtClean="0"/>
              <a:t>23/03/2025</a:t>
            </a:fld>
            <a:endParaRPr lang="en-GB"/>
          </a:p>
        </p:txBody>
      </p:sp>
      <p:sp>
        <p:nvSpPr>
          <p:cNvPr id="4" name="Footer Placeholder 3">
            <a:extLst>
              <a:ext uri="{FF2B5EF4-FFF2-40B4-BE49-F238E27FC236}">
                <a16:creationId xmlns:a16="http://schemas.microsoft.com/office/drawing/2014/main" id="{AF33DDEE-B675-4FB1-81BE-93BCCCD347C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35194FF-C772-43BF-8ADF-883584F3C873}"/>
              </a:ext>
            </a:extLst>
          </p:cNvPr>
          <p:cNvSpPr>
            <a:spLocks noGrp="1"/>
          </p:cNvSpPr>
          <p:nvPr>
            <p:ph type="sldNum" sz="quarter" idx="12"/>
          </p:nvPr>
        </p:nvSpPr>
        <p:spPr/>
        <p:txBody>
          <a:bodyPr/>
          <a:lstStyle/>
          <a:p>
            <a:fld id="{6CC10AD5-566F-4413-9E24-652DBDA05595}" type="slidenum">
              <a:rPr lang="en-GB" smtClean="0"/>
              <a:t>‹#›</a:t>
            </a:fld>
            <a:endParaRPr lang="en-GB"/>
          </a:p>
        </p:txBody>
      </p:sp>
    </p:spTree>
    <p:extLst>
      <p:ext uri="{BB962C8B-B14F-4D97-AF65-F5344CB8AC3E}">
        <p14:creationId xmlns:p14="http://schemas.microsoft.com/office/powerpoint/2010/main" val="906198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1DEEFC-3667-4324-8490-5D46AECD9278}"/>
              </a:ext>
            </a:extLst>
          </p:cNvPr>
          <p:cNvSpPr>
            <a:spLocks noGrp="1"/>
          </p:cNvSpPr>
          <p:nvPr>
            <p:ph type="dt" sz="half" idx="10"/>
          </p:nvPr>
        </p:nvSpPr>
        <p:spPr/>
        <p:txBody>
          <a:bodyPr/>
          <a:lstStyle/>
          <a:p>
            <a:fld id="{88B60FB7-5965-4728-AAF9-94958DECB203}" type="datetimeFigureOut">
              <a:rPr lang="en-GB" smtClean="0"/>
              <a:t>23/03/2025</a:t>
            </a:fld>
            <a:endParaRPr lang="en-GB"/>
          </a:p>
        </p:txBody>
      </p:sp>
      <p:sp>
        <p:nvSpPr>
          <p:cNvPr id="3" name="Footer Placeholder 2">
            <a:extLst>
              <a:ext uri="{FF2B5EF4-FFF2-40B4-BE49-F238E27FC236}">
                <a16:creationId xmlns:a16="http://schemas.microsoft.com/office/drawing/2014/main" id="{8B95C2B2-EFD3-472A-9267-9AAA98D964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1CCFAAD-E785-4595-B864-D519C1DA915C}"/>
              </a:ext>
            </a:extLst>
          </p:cNvPr>
          <p:cNvSpPr>
            <a:spLocks noGrp="1"/>
          </p:cNvSpPr>
          <p:nvPr>
            <p:ph type="sldNum" sz="quarter" idx="12"/>
          </p:nvPr>
        </p:nvSpPr>
        <p:spPr/>
        <p:txBody>
          <a:bodyPr/>
          <a:lstStyle/>
          <a:p>
            <a:fld id="{6CC10AD5-566F-4413-9E24-652DBDA05595}" type="slidenum">
              <a:rPr lang="en-GB" smtClean="0"/>
              <a:t>‹#›</a:t>
            </a:fld>
            <a:endParaRPr lang="en-GB"/>
          </a:p>
        </p:txBody>
      </p:sp>
    </p:spTree>
    <p:extLst>
      <p:ext uri="{BB962C8B-B14F-4D97-AF65-F5344CB8AC3E}">
        <p14:creationId xmlns:p14="http://schemas.microsoft.com/office/powerpoint/2010/main" val="1339565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61AD-3A18-4837-A5C4-F80E363C49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BC7F9D9-B658-4CF6-8BDF-A224FAE64B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9351872-0D18-4D83-A89C-32DB300AD9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16671B-B046-4E12-8F41-2A78D5F4A7F2}"/>
              </a:ext>
            </a:extLst>
          </p:cNvPr>
          <p:cNvSpPr>
            <a:spLocks noGrp="1"/>
          </p:cNvSpPr>
          <p:nvPr>
            <p:ph type="dt" sz="half" idx="10"/>
          </p:nvPr>
        </p:nvSpPr>
        <p:spPr/>
        <p:txBody>
          <a:bodyPr/>
          <a:lstStyle/>
          <a:p>
            <a:fld id="{88B60FB7-5965-4728-AAF9-94958DECB203}" type="datetimeFigureOut">
              <a:rPr lang="en-GB" smtClean="0"/>
              <a:t>23/03/2025</a:t>
            </a:fld>
            <a:endParaRPr lang="en-GB"/>
          </a:p>
        </p:txBody>
      </p:sp>
      <p:sp>
        <p:nvSpPr>
          <p:cNvPr id="6" name="Footer Placeholder 5">
            <a:extLst>
              <a:ext uri="{FF2B5EF4-FFF2-40B4-BE49-F238E27FC236}">
                <a16:creationId xmlns:a16="http://schemas.microsoft.com/office/drawing/2014/main" id="{5B35636C-ECC3-4043-A23C-6FA5B685E6A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B3FC6FF-8E47-4D0F-9346-357DB24004A0}"/>
              </a:ext>
            </a:extLst>
          </p:cNvPr>
          <p:cNvSpPr>
            <a:spLocks noGrp="1"/>
          </p:cNvSpPr>
          <p:nvPr>
            <p:ph type="sldNum" sz="quarter" idx="12"/>
          </p:nvPr>
        </p:nvSpPr>
        <p:spPr/>
        <p:txBody>
          <a:bodyPr/>
          <a:lstStyle/>
          <a:p>
            <a:fld id="{6CC10AD5-566F-4413-9E24-652DBDA05595}" type="slidenum">
              <a:rPr lang="en-GB" smtClean="0"/>
              <a:t>‹#›</a:t>
            </a:fld>
            <a:endParaRPr lang="en-GB"/>
          </a:p>
        </p:txBody>
      </p:sp>
    </p:spTree>
    <p:extLst>
      <p:ext uri="{BB962C8B-B14F-4D97-AF65-F5344CB8AC3E}">
        <p14:creationId xmlns:p14="http://schemas.microsoft.com/office/powerpoint/2010/main" val="4055987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40BBE-8A97-4545-ADCC-5898DC6575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5F13EF9-E1A5-4087-94FD-4273773F23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66069BF-1ECA-4447-ACA7-87ACE8B102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7B371D-958D-4528-B9A3-AADE17DC037B}"/>
              </a:ext>
            </a:extLst>
          </p:cNvPr>
          <p:cNvSpPr>
            <a:spLocks noGrp="1"/>
          </p:cNvSpPr>
          <p:nvPr>
            <p:ph type="dt" sz="half" idx="10"/>
          </p:nvPr>
        </p:nvSpPr>
        <p:spPr/>
        <p:txBody>
          <a:bodyPr/>
          <a:lstStyle/>
          <a:p>
            <a:fld id="{88B60FB7-5965-4728-AAF9-94958DECB203}" type="datetimeFigureOut">
              <a:rPr lang="en-GB" smtClean="0"/>
              <a:t>23/03/2025</a:t>
            </a:fld>
            <a:endParaRPr lang="en-GB"/>
          </a:p>
        </p:txBody>
      </p:sp>
      <p:sp>
        <p:nvSpPr>
          <p:cNvPr id="6" name="Footer Placeholder 5">
            <a:extLst>
              <a:ext uri="{FF2B5EF4-FFF2-40B4-BE49-F238E27FC236}">
                <a16:creationId xmlns:a16="http://schemas.microsoft.com/office/drawing/2014/main" id="{A5FF697A-C371-4020-867F-384B4BC5F85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91981DA-7BA1-4AD5-A1A4-9EAD715C34A3}"/>
              </a:ext>
            </a:extLst>
          </p:cNvPr>
          <p:cNvSpPr>
            <a:spLocks noGrp="1"/>
          </p:cNvSpPr>
          <p:nvPr>
            <p:ph type="sldNum" sz="quarter" idx="12"/>
          </p:nvPr>
        </p:nvSpPr>
        <p:spPr/>
        <p:txBody>
          <a:bodyPr/>
          <a:lstStyle/>
          <a:p>
            <a:fld id="{6CC10AD5-566F-4413-9E24-652DBDA05595}" type="slidenum">
              <a:rPr lang="en-GB" smtClean="0"/>
              <a:t>‹#›</a:t>
            </a:fld>
            <a:endParaRPr lang="en-GB"/>
          </a:p>
        </p:txBody>
      </p:sp>
    </p:spTree>
    <p:extLst>
      <p:ext uri="{BB962C8B-B14F-4D97-AF65-F5344CB8AC3E}">
        <p14:creationId xmlns:p14="http://schemas.microsoft.com/office/powerpoint/2010/main" val="2010062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EB34CA-ED31-4C34-82E8-A71A8002CE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51ACFED-311B-483C-ACB3-4816897EBA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D8D3112-24E2-412D-92A5-D12EF84951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B60FB7-5965-4728-AAF9-94958DECB203}" type="datetimeFigureOut">
              <a:rPr lang="en-GB" smtClean="0"/>
              <a:t>23/03/2025</a:t>
            </a:fld>
            <a:endParaRPr lang="en-GB"/>
          </a:p>
        </p:txBody>
      </p:sp>
      <p:sp>
        <p:nvSpPr>
          <p:cNvPr id="5" name="Footer Placeholder 4">
            <a:extLst>
              <a:ext uri="{FF2B5EF4-FFF2-40B4-BE49-F238E27FC236}">
                <a16:creationId xmlns:a16="http://schemas.microsoft.com/office/drawing/2014/main" id="{178F6B13-4936-4B5D-8FF6-CEE256A281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66C5923-6AEC-4D22-AB48-A9E94C0BD1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C10AD5-566F-4413-9E24-652DBDA05595}" type="slidenum">
              <a:rPr lang="en-GB" smtClean="0"/>
              <a:t>‹#›</a:t>
            </a:fld>
            <a:endParaRPr lang="en-GB"/>
          </a:p>
        </p:txBody>
      </p:sp>
    </p:spTree>
    <p:extLst>
      <p:ext uri="{BB962C8B-B14F-4D97-AF65-F5344CB8AC3E}">
        <p14:creationId xmlns:p14="http://schemas.microsoft.com/office/powerpoint/2010/main" val="4030177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4000"/>
            <a:lum/>
          </a:blip>
          <a:srcRect/>
          <a:stretch>
            <a:fillRect t="-17000" b="-17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FF5309-0F5D-436A-8E23-FEEF553BF009}"/>
              </a:ext>
            </a:extLst>
          </p:cNvPr>
          <p:cNvSpPr/>
          <p:nvPr/>
        </p:nvSpPr>
        <p:spPr>
          <a:xfrm>
            <a:off x="550985" y="343949"/>
            <a:ext cx="10808677" cy="553998"/>
          </a:xfrm>
          <a:prstGeom prst="rect">
            <a:avLst/>
          </a:prstGeom>
        </p:spPr>
        <p:txBody>
          <a:bodyPr wrap="square">
            <a:spAutoFit/>
          </a:bodyPr>
          <a:lstStyle/>
          <a:p>
            <a:pPr algn="ctr"/>
            <a:r>
              <a:rPr lang="en-US" sz="3000" b="1" dirty="0">
                <a:solidFill>
                  <a:srgbClr val="000000"/>
                </a:solidFill>
                <a:latin typeface="Calibri" panose="020F0502020204030204" pitchFamily="34" charset="0"/>
              </a:rPr>
              <a:t>7.4 Disadvantages of Induction Motors</a:t>
            </a:r>
          </a:p>
        </p:txBody>
      </p:sp>
      <p:pic>
        <p:nvPicPr>
          <p:cNvPr id="1026" name="Picture 2" descr="Introduction to Induction Motor | Instrumentation and Control Engineering">
            <a:extLst>
              <a:ext uri="{FF2B5EF4-FFF2-40B4-BE49-F238E27FC236}">
                <a16:creationId xmlns:a16="http://schemas.microsoft.com/office/drawing/2014/main" id="{55B354C3-E000-B9C7-4AF3-C271684E71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6184" y="1026185"/>
            <a:ext cx="9139632" cy="561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791438"/>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4000"/>
            <a:lum/>
          </a:blip>
          <a:srcRect/>
          <a:stretch>
            <a:fillRect t="-17000" b="-17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FF5309-0F5D-436A-8E23-FEEF553BF009}"/>
              </a:ext>
            </a:extLst>
          </p:cNvPr>
          <p:cNvSpPr/>
          <p:nvPr/>
        </p:nvSpPr>
        <p:spPr>
          <a:xfrm>
            <a:off x="550985" y="343949"/>
            <a:ext cx="10808677" cy="553998"/>
          </a:xfrm>
          <a:prstGeom prst="rect">
            <a:avLst/>
          </a:prstGeom>
        </p:spPr>
        <p:txBody>
          <a:bodyPr wrap="square">
            <a:spAutoFit/>
          </a:bodyPr>
          <a:lstStyle/>
          <a:p>
            <a:pPr algn="ctr"/>
            <a:r>
              <a:rPr lang="en-US" sz="3000" b="1" dirty="0">
                <a:solidFill>
                  <a:srgbClr val="000000"/>
                </a:solidFill>
                <a:latin typeface="Calibri" panose="020F0502020204030204" pitchFamily="34" charset="0"/>
              </a:rPr>
              <a:t>7.4 Disadvantages of Induction Motors</a:t>
            </a:r>
          </a:p>
        </p:txBody>
      </p:sp>
      <p:sp>
        <p:nvSpPr>
          <p:cNvPr id="7" name="Rectangle 6">
            <a:extLst>
              <a:ext uri="{FF2B5EF4-FFF2-40B4-BE49-F238E27FC236}">
                <a16:creationId xmlns:a16="http://schemas.microsoft.com/office/drawing/2014/main" id="{379525BC-B05E-6742-27FF-D63894898BCE}"/>
              </a:ext>
            </a:extLst>
          </p:cNvPr>
          <p:cNvSpPr/>
          <p:nvPr/>
        </p:nvSpPr>
        <p:spPr>
          <a:xfrm>
            <a:off x="550984" y="1165007"/>
            <a:ext cx="10808677" cy="1138773"/>
          </a:xfrm>
          <a:prstGeom prst="rect">
            <a:avLst/>
          </a:prstGeom>
        </p:spPr>
        <p:txBody>
          <a:bodyPr wrap="square">
            <a:spAutoFit/>
          </a:bodyPr>
          <a:lstStyle/>
          <a:p>
            <a:r>
              <a:rPr lang="en-US" sz="2400" b="1" dirty="0"/>
              <a:t>1. Poor Speed Control:</a:t>
            </a:r>
          </a:p>
          <a:p>
            <a:pPr marL="800100" lvl="1" indent="-342900">
              <a:buFont typeface="Wingdings" panose="05000000000000000000" pitchFamily="2" charset="2"/>
              <a:buChar char="§"/>
            </a:pPr>
            <a:r>
              <a:rPr lang="en-US" sz="2200" dirty="0"/>
              <a:t>Speed regulation is difficult and imprecise, especially when compared to </a:t>
            </a:r>
            <a:r>
              <a:rPr lang="en-US" sz="2200" b="1" dirty="0"/>
              <a:t>DC motors</a:t>
            </a:r>
            <a:r>
              <a:rPr lang="en-US" sz="2200" dirty="0"/>
              <a:t>, which allow smooth and wide-range speed control using simple methods.</a:t>
            </a:r>
          </a:p>
        </p:txBody>
      </p:sp>
      <p:pic>
        <p:nvPicPr>
          <p:cNvPr id="2050" name="Picture 2" descr="Methods of Speed Control of Induction Motor - Electrical Concepts">
            <a:extLst>
              <a:ext uri="{FF2B5EF4-FFF2-40B4-BE49-F238E27FC236}">
                <a16:creationId xmlns:a16="http://schemas.microsoft.com/office/drawing/2014/main" id="{AB3532E6-CCE3-352E-145F-4652F94F80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2009" y="2502631"/>
            <a:ext cx="7021326" cy="4103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852230"/>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4000"/>
            <a:lum/>
          </a:blip>
          <a:srcRect/>
          <a:stretch>
            <a:fillRect t="-17000" b="-17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FF5309-0F5D-436A-8E23-FEEF553BF009}"/>
              </a:ext>
            </a:extLst>
          </p:cNvPr>
          <p:cNvSpPr/>
          <p:nvPr/>
        </p:nvSpPr>
        <p:spPr>
          <a:xfrm>
            <a:off x="550985" y="343949"/>
            <a:ext cx="10808677" cy="553998"/>
          </a:xfrm>
          <a:prstGeom prst="rect">
            <a:avLst/>
          </a:prstGeom>
        </p:spPr>
        <p:txBody>
          <a:bodyPr wrap="square">
            <a:spAutoFit/>
          </a:bodyPr>
          <a:lstStyle/>
          <a:p>
            <a:pPr algn="ctr"/>
            <a:r>
              <a:rPr lang="en-US" sz="3000" b="1" dirty="0">
                <a:solidFill>
                  <a:srgbClr val="000000"/>
                </a:solidFill>
                <a:latin typeface="Calibri" panose="020F0502020204030204" pitchFamily="34" charset="0"/>
              </a:rPr>
              <a:t>7.4 Disadvantages of Induction Motors</a:t>
            </a:r>
          </a:p>
        </p:txBody>
      </p:sp>
      <p:sp>
        <p:nvSpPr>
          <p:cNvPr id="7" name="Rectangle 6">
            <a:extLst>
              <a:ext uri="{FF2B5EF4-FFF2-40B4-BE49-F238E27FC236}">
                <a16:creationId xmlns:a16="http://schemas.microsoft.com/office/drawing/2014/main" id="{379525BC-B05E-6742-27FF-D63894898BCE}"/>
              </a:ext>
            </a:extLst>
          </p:cNvPr>
          <p:cNvSpPr/>
          <p:nvPr/>
        </p:nvSpPr>
        <p:spPr>
          <a:xfrm>
            <a:off x="550984" y="1165007"/>
            <a:ext cx="10808677" cy="1477328"/>
          </a:xfrm>
          <a:prstGeom prst="rect">
            <a:avLst/>
          </a:prstGeom>
        </p:spPr>
        <p:txBody>
          <a:bodyPr wrap="square">
            <a:spAutoFit/>
          </a:bodyPr>
          <a:lstStyle/>
          <a:p>
            <a:r>
              <a:rPr lang="en-US" sz="2400" b="1" dirty="0"/>
              <a:t>2. Low Starting Torque (in squirrel cage motors):</a:t>
            </a:r>
            <a:endParaRPr lang="en-US" sz="2400" dirty="0"/>
          </a:p>
          <a:p>
            <a:pPr marL="800100" lvl="1" indent="-342900">
              <a:buFont typeface="Wingdings" panose="05000000000000000000" pitchFamily="2" charset="2"/>
              <a:buChar char="§"/>
            </a:pPr>
            <a:r>
              <a:rPr lang="en-US" sz="2200" dirty="0"/>
              <a:t>Squirrel cage induction motors have relatively low starting torque, especially when compared to </a:t>
            </a:r>
            <a:r>
              <a:rPr lang="en-US" sz="2200" b="1" dirty="0"/>
              <a:t>wound-rotor motors</a:t>
            </a:r>
            <a:r>
              <a:rPr lang="en-US" sz="2200" dirty="0"/>
              <a:t> or </a:t>
            </a:r>
            <a:r>
              <a:rPr lang="en-US" sz="2200" b="1" dirty="0"/>
              <a:t>DC series motors</a:t>
            </a:r>
            <a:r>
              <a:rPr lang="en-US" sz="2200" dirty="0"/>
              <a:t>, which are better suited for heavy-starting loads.</a:t>
            </a:r>
          </a:p>
        </p:txBody>
      </p:sp>
      <p:pic>
        <p:nvPicPr>
          <p:cNvPr id="3074" name="Picture 2" descr="[Solved] Starting torque of a three-phase squirrel cage induction motor ...">
            <a:extLst>
              <a:ext uri="{FF2B5EF4-FFF2-40B4-BE49-F238E27FC236}">
                <a16:creationId xmlns:a16="http://schemas.microsoft.com/office/drawing/2014/main" id="{CBDB8E97-4712-68EA-4CAE-389B392F3E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2841" y="2776150"/>
            <a:ext cx="5164657" cy="3602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39305"/>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4000"/>
            <a:lum/>
          </a:blip>
          <a:srcRect/>
          <a:stretch>
            <a:fillRect t="-17000" b="-17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FF5309-0F5D-436A-8E23-FEEF553BF009}"/>
              </a:ext>
            </a:extLst>
          </p:cNvPr>
          <p:cNvSpPr/>
          <p:nvPr/>
        </p:nvSpPr>
        <p:spPr>
          <a:xfrm>
            <a:off x="550985" y="343949"/>
            <a:ext cx="10808677" cy="553998"/>
          </a:xfrm>
          <a:prstGeom prst="rect">
            <a:avLst/>
          </a:prstGeom>
        </p:spPr>
        <p:txBody>
          <a:bodyPr wrap="square">
            <a:spAutoFit/>
          </a:bodyPr>
          <a:lstStyle/>
          <a:p>
            <a:pPr algn="ctr"/>
            <a:r>
              <a:rPr lang="en-US" sz="3000" b="1" dirty="0">
                <a:solidFill>
                  <a:srgbClr val="000000"/>
                </a:solidFill>
                <a:latin typeface="Calibri" panose="020F0502020204030204" pitchFamily="34" charset="0"/>
              </a:rPr>
              <a:t>7.4 Disadvantages of Induction Motors</a:t>
            </a:r>
          </a:p>
        </p:txBody>
      </p:sp>
      <p:sp>
        <p:nvSpPr>
          <p:cNvPr id="7" name="Rectangle 6">
            <a:extLst>
              <a:ext uri="{FF2B5EF4-FFF2-40B4-BE49-F238E27FC236}">
                <a16:creationId xmlns:a16="http://schemas.microsoft.com/office/drawing/2014/main" id="{379525BC-B05E-6742-27FF-D63894898BCE}"/>
              </a:ext>
            </a:extLst>
          </p:cNvPr>
          <p:cNvSpPr/>
          <p:nvPr/>
        </p:nvSpPr>
        <p:spPr>
          <a:xfrm>
            <a:off x="550985" y="1165007"/>
            <a:ext cx="10808677" cy="1477328"/>
          </a:xfrm>
          <a:prstGeom prst="rect">
            <a:avLst/>
          </a:prstGeom>
        </p:spPr>
        <p:txBody>
          <a:bodyPr wrap="square">
            <a:spAutoFit/>
          </a:bodyPr>
          <a:lstStyle/>
          <a:p>
            <a:r>
              <a:rPr lang="en-US" sz="2400" b="1" dirty="0"/>
              <a:t>3. High Starting Current:</a:t>
            </a:r>
            <a:endParaRPr lang="en-US" sz="2400" dirty="0"/>
          </a:p>
          <a:p>
            <a:pPr marL="800100" lvl="1" indent="-342900">
              <a:buFont typeface="Wingdings" panose="05000000000000000000" pitchFamily="2" charset="2"/>
              <a:buChar char="§"/>
            </a:pPr>
            <a:r>
              <a:rPr lang="en-US" sz="2200" dirty="0"/>
              <a:t>They draw high inrush current during startup, especially when compared to </a:t>
            </a:r>
            <a:r>
              <a:rPr lang="en-US" sz="2200" b="1" dirty="0"/>
              <a:t>synchronous motors</a:t>
            </a:r>
            <a:r>
              <a:rPr lang="en-US" sz="2200" dirty="0"/>
              <a:t>, which can be designed with controlled startup mechanisms. This may strain the power system or require extra protection.</a:t>
            </a:r>
          </a:p>
        </p:txBody>
      </p:sp>
      <p:pic>
        <p:nvPicPr>
          <p:cNvPr id="4098" name="Picture 2" descr="Why induction motor Takes high starting current | Electrical4u">
            <a:extLst>
              <a:ext uri="{FF2B5EF4-FFF2-40B4-BE49-F238E27FC236}">
                <a16:creationId xmlns:a16="http://schemas.microsoft.com/office/drawing/2014/main" id="{AB839C06-6274-9345-3232-438A12954E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9654" y="2909395"/>
            <a:ext cx="7292973" cy="3656625"/>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666956"/>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4000"/>
            <a:lum/>
          </a:blip>
          <a:srcRect/>
          <a:stretch>
            <a:fillRect t="-17000" b="-17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FF5309-0F5D-436A-8E23-FEEF553BF009}"/>
              </a:ext>
            </a:extLst>
          </p:cNvPr>
          <p:cNvSpPr/>
          <p:nvPr/>
        </p:nvSpPr>
        <p:spPr>
          <a:xfrm>
            <a:off x="550985" y="343949"/>
            <a:ext cx="10808677" cy="553998"/>
          </a:xfrm>
          <a:prstGeom prst="rect">
            <a:avLst/>
          </a:prstGeom>
        </p:spPr>
        <p:txBody>
          <a:bodyPr wrap="square">
            <a:spAutoFit/>
          </a:bodyPr>
          <a:lstStyle/>
          <a:p>
            <a:pPr algn="ctr"/>
            <a:r>
              <a:rPr lang="en-US" sz="3000" b="1" dirty="0">
                <a:solidFill>
                  <a:srgbClr val="000000"/>
                </a:solidFill>
                <a:latin typeface="Calibri" panose="020F0502020204030204" pitchFamily="34" charset="0"/>
              </a:rPr>
              <a:t>7.4 Disadvantages of Induction Motors</a:t>
            </a:r>
          </a:p>
        </p:txBody>
      </p:sp>
      <p:sp>
        <p:nvSpPr>
          <p:cNvPr id="7" name="Rectangle 6">
            <a:extLst>
              <a:ext uri="{FF2B5EF4-FFF2-40B4-BE49-F238E27FC236}">
                <a16:creationId xmlns:a16="http://schemas.microsoft.com/office/drawing/2014/main" id="{379525BC-B05E-6742-27FF-D63894898BCE}"/>
              </a:ext>
            </a:extLst>
          </p:cNvPr>
          <p:cNvSpPr/>
          <p:nvPr/>
        </p:nvSpPr>
        <p:spPr>
          <a:xfrm>
            <a:off x="550984" y="1165007"/>
            <a:ext cx="10808677" cy="1138773"/>
          </a:xfrm>
          <a:prstGeom prst="rect">
            <a:avLst/>
          </a:prstGeom>
        </p:spPr>
        <p:txBody>
          <a:bodyPr wrap="square">
            <a:spAutoFit/>
          </a:bodyPr>
          <a:lstStyle/>
          <a:p>
            <a:r>
              <a:rPr lang="en-US" sz="2400" b="1" dirty="0"/>
              <a:t>4. Poor Power Factor at Light Loads:</a:t>
            </a:r>
            <a:endParaRPr lang="en-US" sz="2400" dirty="0"/>
          </a:p>
          <a:p>
            <a:pPr marL="800100" lvl="1" indent="-342900">
              <a:buFont typeface="Wingdings" panose="05000000000000000000" pitchFamily="2" charset="2"/>
              <a:buChar char="§"/>
            </a:pPr>
            <a:r>
              <a:rPr lang="en-US" sz="2200" dirty="0"/>
              <a:t>The power factor decreases significantly under light loads, especially when compared to </a:t>
            </a:r>
            <a:r>
              <a:rPr lang="en-US" sz="2200" b="1" dirty="0"/>
              <a:t>synchronous motors</a:t>
            </a:r>
            <a:r>
              <a:rPr lang="en-US" sz="2200" dirty="0"/>
              <a:t>, which can operate at or even correct the power factor.</a:t>
            </a:r>
          </a:p>
        </p:txBody>
      </p:sp>
      <p:pic>
        <p:nvPicPr>
          <p:cNvPr id="5122" name="Picture 2" descr="Power Factor of Induction Motor">
            <a:extLst>
              <a:ext uri="{FF2B5EF4-FFF2-40B4-BE49-F238E27FC236}">
                <a16:creationId xmlns:a16="http://schemas.microsoft.com/office/drawing/2014/main" id="{3C702851-F77B-A56D-6D44-3E458C60B5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127" y="3029534"/>
            <a:ext cx="10977746" cy="3049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386283"/>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4000"/>
            <a:lum/>
          </a:blip>
          <a:srcRect/>
          <a:stretch>
            <a:fillRect t="-17000" b="-17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FF5309-0F5D-436A-8E23-FEEF553BF009}"/>
              </a:ext>
            </a:extLst>
          </p:cNvPr>
          <p:cNvSpPr/>
          <p:nvPr/>
        </p:nvSpPr>
        <p:spPr>
          <a:xfrm>
            <a:off x="550985" y="343949"/>
            <a:ext cx="10808677" cy="553998"/>
          </a:xfrm>
          <a:prstGeom prst="rect">
            <a:avLst/>
          </a:prstGeom>
        </p:spPr>
        <p:txBody>
          <a:bodyPr wrap="square">
            <a:spAutoFit/>
          </a:bodyPr>
          <a:lstStyle/>
          <a:p>
            <a:pPr algn="ctr"/>
            <a:r>
              <a:rPr lang="en-US" sz="3000" b="1" dirty="0">
                <a:solidFill>
                  <a:srgbClr val="000000"/>
                </a:solidFill>
                <a:latin typeface="Calibri" panose="020F0502020204030204" pitchFamily="34" charset="0"/>
              </a:rPr>
              <a:t>7.4 Disadvantages of Induction Motors</a:t>
            </a:r>
          </a:p>
        </p:txBody>
      </p:sp>
      <p:pic>
        <p:nvPicPr>
          <p:cNvPr id="5122" name="Picture 2" descr="Power Factor of Induction Motor">
            <a:extLst>
              <a:ext uri="{FF2B5EF4-FFF2-40B4-BE49-F238E27FC236}">
                <a16:creationId xmlns:a16="http://schemas.microsoft.com/office/drawing/2014/main" id="{3C702851-F77B-A56D-6D44-3E458C60B5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127" y="3029534"/>
            <a:ext cx="10977746" cy="304937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E04AFBD-8EDD-8E94-1CF7-4BE58F1C2151}"/>
              </a:ext>
            </a:extLst>
          </p:cNvPr>
          <p:cNvSpPr/>
          <p:nvPr/>
        </p:nvSpPr>
        <p:spPr>
          <a:xfrm>
            <a:off x="550984" y="1154530"/>
            <a:ext cx="10808677" cy="1138773"/>
          </a:xfrm>
          <a:prstGeom prst="rect">
            <a:avLst/>
          </a:prstGeom>
        </p:spPr>
        <p:txBody>
          <a:bodyPr wrap="square">
            <a:spAutoFit/>
          </a:bodyPr>
          <a:lstStyle/>
          <a:p>
            <a:r>
              <a:rPr lang="en-US" sz="2400" b="1" dirty="0"/>
              <a:t>5. Lower Efficiency at Light Loads:</a:t>
            </a:r>
            <a:endParaRPr lang="en-US" sz="2400" dirty="0"/>
          </a:p>
          <a:p>
            <a:pPr marL="800100" lvl="1" indent="-342900">
              <a:buFont typeface="Wingdings" panose="05000000000000000000" pitchFamily="2" charset="2"/>
              <a:buChar char="§"/>
            </a:pPr>
            <a:r>
              <a:rPr lang="en-US" sz="2200" dirty="0"/>
              <a:t>Induction motors are less efficient under low load conditions, especially when compared to </a:t>
            </a:r>
            <a:r>
              <a:rPr lang="en-US" sz="2200" b="1" dirty="0"/>
              <a:t>DC motors</a:t>
            </a:r>
            <a:r>
              <a:rPr lang="en-US" sz="2200" dirty="0"/>
              <a:t>, which maintain better efficiency across a wider load range.</a:t>
            </a:r>
          </a:p>
        </p:txBody>
      </p:sp>
    </p:spTree>
    <p:extLst>
      <p:ext uri="{BB962C8B-B14F-4D97-AF65-F5344CB8AC3E}">
        <p14:creationId xmlns:p14="http://schemas.microsoft.com/office/powerpoint/2010/main" val="2741452613"/>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4000"/>
            <a:lum/>
          </a:blip>
          <a:srcRect/>
          <a:stretch>
            <a:fillRect t="-17000" b="-17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FF5309-0F5D-436A-8E23-FEEF553BF009}"/>
              </a:ext>
            </a:extLst>
          </p:cNvPr>
          <p:cNvSpPr/>
          <p:nvPr/>
        </p:nvSpPr>
        <p:spPr>
          <a:xfrm>
            <a:off x="550985" y="343949"/>
            <a:ext cx="10808677" cy="553998"/>
          </a:xfrm>
          <a:prstGeom prst="rect">
            <a:avLst/>
          </a:prstGeom>
        </p:spPr>
        <p:txBody>
          <a:bodyPr wrap="square">
            <a:spAutoFit/>
          </a:bodyPr>
          <a:lstStyle/>
          <a:p>
            <a:pPr algn="ctr"/>
            <a:r>
              <a:rPr lang="en-US" sz="3000" b="1" dirty="0">
                <a:solidFill>
                  <a:srgbClr val="000000"/>
                </a:solidFill>
                <a:latin typeface="Calibri" panose="020F0502020204030204" pitchFamily="34" charset="0"/>
              </a:rPr>
              <a:t>7.4 Disadvantages of Induction Motors</a:t>
            </a:r>
          </a:p>
        </p:txBody>
      </p:sp>
      <p:sp>
        <p:nvSpPr>
          <p:cNvPr id="7" name="Rectangle 6">
            <a:extLst>
              <a:ext uri="{FF2B5EF4-FFF2-40B4-BE49-F238E27FC236}">
                <a16:creationId xmlns:a16="http://schemas.microsoft.com/office/drawing/2014/main" id="{379525BC-B05E-6742-27FF-D63894898BCE}"/>
              </a:ext>
            </a:extLst>
          </p:cNvPr>
          <p:cNvSpPr/>
          <p:nvPr/>
        </p:nvSpPr>
        <p:spPr>
          <a:xfrm>
            <a:off x="550984" y="1165007"/>
            <a:ext cx="10808677" cy="2308324"/>
          </a:xfrm>
          <a:prstGeom prst="rect">
            <a:avLst/>
          </a:prstGeom>
        </p:spPr>
        <p:txBody>
          <a:bodyPr wrap="square">
            <a:spAutoFit/>
          </a:bodyPr>
          <a:lstStyle/>
          <a:p>
            <a:r>
              <a:rPr lang="en-US" sz="2400" b="1" dirty="0"/>
              <a:t>1. Poor Speed Control:</a:t>
            </a:r>
            <a:br>
              <a:rPr lang="en-US" sz="2400" dirty="0"/>
            </a:br>
            <a:r>
              <a:rPr lang="en-US" sz="2400" b="1" dirty="0"/>
              <a:t>2. Low Starting Torque (in squirrel cage motors):</a:t>
            </a:r>
            <a:br>
              <a:rPr lang="en-US" sz="2400" dirty="0"/>
            </a:br>
            <a:r>
              <a:rPr lang="en-US" sz="2400" b="1" dirty="0"/>
              <a:t>3. High Starting Current:</a:t>
            </a:r>
            <a:br>
              <a:rPr lang="en-US" sz="2400" dirty="0"/>
            </a:br>
            <a:r>
              <a:rPr lang="en-US" sz="2400" b="1" dirty="0"/>
              <a:t>4. Poor Power Factor at Light Loads:</a:t>
            </a:r>
            <a:br>
              <a:rPr lang="en-US" sz="2400" dirty="0"/>
            </a:br>
            <a:r>
              <a:rPr lang="en-US" sz="2400" b="1" dirty="0"/>
              <a:t>5. Lower Efficiency at Light Loads:</a:t>
            </a:r>
            <a:br>
              <a:rPr lang="en-US" sz="2400" dirty="0"/>
            </a:br>
            <a:endParaRPr lang="en-US" sz="2400" dirty="0"/>
          </a:p>
        </p:txBody>
      </p:sp>
    </p:spTree>
    <p:extLst>
      <p:ext uri="{BB962C8B-B14F-4D97-AF65-F5344CB8AC3E}">
        <p14:creationId xmlns:p14="http://schemas.microsoft.com/office/powerpoint/2010/main" val="2570443938"/>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626</Words>
  <Application>Microsoft Office PowerPoint</Application>
  <PresentationFormat>Widescreen</PresentationFormat>
  <Paragraphs>32</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Mabasa, Blessing (VB)</dc:creator>
  <cp:lastModifiedBy>Mabasa, Blessing (VB)</cp:lastModifiedBy>
  <cp:revision>18</cp:revision>
  <dcterms:created xsi:type="dcterms:W3CDTF">2022-08-05T01:28:07Z</dcterms:created>
  <dcterms:modified xsi:type="dcterms:W3CDTF">2025-03-23T08:12:43Z</dcterms:modified>
</cp:coreProperties>
</file>