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Bree Serif" panose="020B0604020202020204" charset="0"/>
      <p:regular r:id="rId36"/>
    </p:embeddedFon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37CF08-8712-4379-BE69-D322952FD712}">
  <a:tblStyle styleId="{B137CF08-8712-4379-BE69-D322952FD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FCCA74-621F-49F2-A5CD-BFA1C20F90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0699864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0699864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6a458c6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6a458c6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c6a458c6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c6a458c6_4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c6a458c6_4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c6a458c6_4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c6a458c6_4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c6a458c6_4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c6a458c6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c6a458c6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shorter the time, the better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Completions, neglecting C (due to limited sampling) A &amp; B perform better in 3 out of 4 metrics than C &amp; 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Recompletions, neglecting companies which have less than 10 wells (C &amp; D), A, B &amp; E perform best on different metrics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the two projects - Recompletions has higher average pump time than initial completions but shorter time intervals btwn stages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c6a458c6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c6a458c6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0699864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c0699864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Standardize metrics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Fit the PCA model with metrics dataframe to get component loadings → analyze to see which metrics strongly influence each PC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Also look at variance explained by each PC → make a decision on which PC to drop to reduce the dimensionality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Product will give me the PC score (Efficiency scores)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c6a458c6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c6a458c6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of variance explained by PC1 thru PC4 = [67 23  9  0]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c6a458c6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c6a458c6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5c6a458c6_4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5c6a458c6_4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c6a458c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c6a458c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a22e0b9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a22e0b9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c6a458c6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c6a458c6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0699864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c0699864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c069986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c069986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069986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069986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aa22e0b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aa22e0b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5c6a458c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5c6a458c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c6a458c6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5c6a458c6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 of variance explained by PC1 thru PC4 = [68 20  7  3]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5c6a458c6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5c6a458c6_3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9a65d6e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9a65d6e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5c6a458c6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5c6a458c6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5c6a458c6_3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5c6a458c6_3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c0699864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c0699864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5c6a458c6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5c6a458c6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4cba7b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4cba7bc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c6a458c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c6a458c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c6a458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c6a458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c6a458c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c6a458c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t-test for hypothesis testing as we're comparing the means of average pump time distributions of different companies. Due to some companies having less data (n&lt;30), t-test is suitable. t-test also approaches z-test as number of data increases.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t-test assumes Gaussian distribution but data doesn't look Gaussian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Performed Bootstrap to prove that data approaches Gaussian with resampling (Central Limit Theorem)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Assume unequal variance 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lang="en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Two tailed test with 95% confidence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9a65d6e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9a65d6e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c6a458c6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c6a458c6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884300"/>
            <a:ext cx="85206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Analyzing the Best Fracker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64825"/>
            <a:ext cx="8520600" cy="14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Vee Lee Koh (PGE), Kushal Pachchigar (CS), 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Anjali Sridharan (ChemE), Kaylee Trevino (ECE)</a:t>
            </a:r>
            <a:endParaRPr sz="2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title" idx="4294967295"/>
          </p:nvPr>
        </p:nvSpPr>
        <p:spPr>
          <a:xfrm>
            <a:off x="311700" y="104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Inventors Program</a:t>
            </a:r>
            <a:endParaRPr sz="3800"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49400" y="1422375"/>
            <a:ext cx="4265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per Interval for Completions</a:t>
            </a:r>
            <a:endParaRPr sz="18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945774" y="1431300"/>
            <a:ext cx="3854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per Interval for Recompletions</a:t>
            </a:r>
            <a:endParaRPr sz="1800"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485075" y="783825"/>
            <a:ext cx="85206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1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38" y="1969725"/>
            <a:ext cx="4317124" cy="2983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275" y="1987600"/>
            <a:ext cx="4265399" cy="294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817725" y="1251650"/>
            <a:ext cx="7866900" cy="22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Mobilization Time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490875" y="3924475"/>
            <a:ext cx="85206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Assumption: Filter out times greater than 1 week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88813" y="1616275"/>
            <a:ext cx="4265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Mobilization Time for Completions</a:t>
            </a:r>
            <a:endParaRPr sz="16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85075" y="783825"/>
            <a:ext cx="85206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1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4969874" y="1616275"/>
            <a:ext cx="3854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Mobilization Time for Recompletions</a:t>
            </a:r>
            <a:endParaRPr sz="16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164675"/>
            <a:ext cx="4047500" cy="27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500" y="2164675"/>
            <a:ext cx="4047500" cy="2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490875" y="1719475"/>
            <a:ext cx="7866900" cy="22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Demobilization Time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90875" y="3924475"/>
            <a:ext cx="85206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Assumption: Filter out times greater than 1 week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88813" y="1347225"/>
            <a:ext cx="4265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Demobilization Time for Completions</a:t>
            </a:r>
            <a:endParaRPr sz="18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85075" y="707625"/>
            <a:ext cx="85206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1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4743775" y="1347225"/>
            <a:ext cx="42618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Demobilization Time for Recompletions</a:t>
            </a:r>
            <a:endParaRPr sz="18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71825"/>
            <a:ext cx="4424908" cy="30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708" y="1971825"/>
            <a:ext cx="4261893" cy="289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9" y="1563817"/>
            <a:ext cx="4508645" cy="336560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331500" y="1060575"/>
            <a:ext cx="424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Bree Serif"/>
                <a:ea typeface="Bree Serif"/>
                <a:cs typeface="Bree Serif"/>
                <a:sym typeface="Bree Serif"/>
              </a:rPr>
              <a:t>Initial Completions</a:t>
            </a:r>
            <a:endParaRPr sz="27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5550" y="1563825"/>
            <a:ext cx="4433675" cy="33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4976300" y="1120725"/>
            <a:ext cx="3929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Recompletion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451750" y="361913"/>
            <a:ext cx="42405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All Metrics by Company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317175" y="1450375"/>
            <a:ext cx="87606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Bree Serif"/>
                <a:ea typeface="Bree Serif"/>
                <a:cs typeface="Bree Serif"/>
                <a:sym typeface="Bree Serif"/>
              </a:rPr>
              <a:t>Principal Component Analysis</a:t>
            </a:r>
            <a:endParaRPr sz="4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435750" y="2494475"/>
            <a:ext cx="82725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Combining the four metrics to create an </a:t>
            </a:r>
            <a:endParaRPr sz="2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efficiency score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516300" y="416775"/>
            <a:ext cx="81114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PCA Overview</a:t>
            </a:r>
            <a:endParaRPr sz="2800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00" y="980175"/>
            <a:ext cx="8485001" cy="36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152400" y="4687600"/>
            <a:ext cx="8111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/>
              <a:t>Credits to Dr. Prycz (PGE) - Figure taken from Subsurface Machine Learning course </a:t>
            </a:r>
            <a:endParaRPr sz="1300"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516300" y="416775"/>
            <a:ext cx="81114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PCA - Initial Completions</a:t>
            </a:r>
            <a:r>
              <a:rPr lang="en" sz="2800"/>
              <a:t> </a:t>
            </a:r>
            <a:endParaRPr sz="2800"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277" y="1584102"/>
            <a:ext cx="4732900" cy="31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000" y="4236075"/>
            <a:ext cx="2772700" cy="9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613" y="792725"/>
            <a:ext cx="3120875" cy="35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240975" y="902275"/>
            <a:ext cx="15687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Bree Serif"/>
                <a:ea typeface="Bree Serif"/>
                <a:cs typeface="Bree Serif"/>
                <a:sym typeface="Bree Serif"/>
              </a:rPr>
              <a:t>Component </a:t>
            </a:r>
            <a:endParaRPr sz="2000" b="1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Bree Serif"/>
                <a:ea typeface="Bree Serif"/>
                <a:cs typeface="Bree Serif"/>
                <a:sym typeface="Bree Serif"/>
              </a:rPr>
              <a:t>Loadings</a:t>
            </a:r>
            <a:endParaRPr sz="20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4371475" y="1136050"/>
            <a:ext cx="4240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Bree Serif"/>
                <a:ea typeface="Bree Serif"/>
                <a:cs typeface="Bree Serif"/>
                <a:sym typeface="Bree Serif"/>
              </a:rPr>
              <a:t>Scree Plot of Variance Explained</a:t>
            </a:r>
            <a:endParaRPr sz="2100"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483775" y="1786575"/>
          <a:ext cx="3019750" cy="225310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{D5FCCA74-621F-49F2-A5CD-BFA1C20F90A2}</a:tableStyleId>
              </a:tblPr>
              <a:tblGrid>
                <a:gridCol w="13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endParaRPr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 WELL</a:t>
                      </a:r>
                      <a:endParaRPr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1st PC</a:t>
                      </a:r>
                      <a:endParaRPr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0.175514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67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0.264578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2.841186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-1.575974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-1.705304</a:t>
                      </a:r>
                      <a:endParaRPr sz="1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4" name="Google Shape;234;p31"/>
          <p:cNvSpPr txBox="1"/>
          <p:nvPr/>
        </p:nvSpPr>
        <p:spPr>
          <a:xfrm>
            <a:off x="1745100" y="783825"/>
            <a:ext cx="56538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Bree Serif"/>
                <a:ea typeface="Bree Serif"/>
                <a:cs typeface="Bree Serif"/>
                <a:sym typeface="Bree Serif"/>
              </a:rPr>
              <a:t>PCA Completions Efficiency Score</a:t>
            </a:r>
            <a:endParaRPr sz="24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700" y="1343638"/>
            <a:ext cx="47244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326550" y="4129725"/>
            <a:ext cx="33342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higher the PC score, </a:t>
            </a:r>
            <a:endParaRPr sz="1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higher the efficiency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662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Bree Serif"/>
                <a:ea typeface="Bree Serif"/>
                <a:cs typeface="Bree Serif"/>
                <a:sym typeface="Bree Serif"/>
              </a:rPr>
              <a:t>Presentation Flow</a:t>
            </a:r>
            <a:endParaRPr sz="36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785950" y="1336025"/>
            <a:ext cx="3572100" cy="813600"/>
          </a:xfrm>
          <a:prstGeom prst="roundRect">
            <a:avLst>
              <a:gd name="adj" fmla="val 16667"/>
            </a:avLst>
          </a:prstGeom>
          <a:solidFill>
            <a:srgbClr val="D27E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Problem Statement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785950" y="2250400"/>
            <a:ext cx="3572100" cy="813600"/>
          </a:xfrm>
          <a:prstGeom prst="roundRect">
            <a:avLst>
              <a:gd name="adj" fmla="val 16667"/>
            </a:avLst>
          </a:prstGeom>
          <a:solidFill>
            <a:srgbClr val="D27E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Efficiency Metrics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785950" y="4149150"/>
            <a:ext cx="3572100" cy="813600"/>
          </a:xfrm>
          <a:prstGeom prst="roundRect">
            <a:avLst>
              <a:gd name="adj" fmla="val 16667"/>
            </a:avLst>
          </a:prstGeom>
          <a:solidFill>
            <a:srgbClr val="D27E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Conclusion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785950" y="3199763"/>
            <a:ext cx="3572100" cy="813600"/>
          </a:xfrm>
          <a:prstGeom prst="roundRect">
            <a:avLst>
              <a:gd name="adj" fmla="val 16667"/>
            </a:avLst>
          </a:prstGeom>
          <a:solidFill>
            <a:srgbClr val="D27E2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Principal Component Analysis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78050" y="2043625"/>
            <a:ext cx="387900" cy="41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378050" y="2940888"/>
            <a:ext cx="387900" cy="41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378050" y="3908725"/>
            <a:ext cx="387900" cy="417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709800" y="3743325"/>
            <a:ext cx="6779100" cy="13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by fluid and plug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 detection of time interval between stages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cost analysis (Efficiency / Cost)</a:t>
            </a:r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11700" y="53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Bree Serif"/>
                <a:ea typeface="Bree Serif"/>
                <a:cs typeface="Bree Serif"/>
                <a:sym typeface="Bree Serif"/>
              </a:rPr>
              <a:t>Conclusions</a:t>
            </a:r>
            <a:endParaRPr sz="36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6697375" y="1400175"/>
            <a:ext cx="22824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initial completions, </a:t>
            </a:r>
            <a:r>
              <a:rPr lang="en" sz="1500">
                <a:solidFill>
                  <a:srgbClr val="000000"/>
                </a:solidFill>
              </a:rPr>
              <a:t>C neglected due to limited sampling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For recompletions, 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 &amp; D neglected due to limited sampling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246" name="Google Shape;246;p32"/>
          <p:cNvGraphicFramePr/>
          <p:nvPr/>
        </p:nvGraphicFramePr>
        <p:xfrm>
          <a:off x="709800" y="1400163"/>
          <a:ext cx="5961675" cy="225310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{D5FCCA74-621F-49F2-A5CD-BFA1C20F90A2}</a:tableStyleId>
              </a:tblPr>
              <a:tblGrid>
                <a:gridCol w="24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 METRICS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IN INITIAL COMPLETIONS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BEST IN RECOMPLETIONS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PUMP TIME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B, A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B, E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INTERVAL BETWEEN STAGES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B, A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E, A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MOBILIZATION TIME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D, B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A, B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DEMOBILIZATION TIME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A, B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A, E</a:t>
                      </a:r>
                      <a:endParaRPr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OVERALL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 &amp; A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 &amp; E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435750" y="2014025"/>
            <a:ext cx="8522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Bree Serif"/>
                <a:ea typeface="Bree Serif"/>
                <a:cs typeface="Bree Serif"/>
                <a:sym typeface="Bree Serif"/>
              </a:rPr>
              <a:t>Use Cases for COP</a:t>
            </a:r>
            <a:endParaRPr sz="4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435750" y="2494475"/>
            <a:ext cx="82725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310950" y="1480650"/>
            <a:ext cx="8522100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latin typeface="Bree Serif"/>
                <a:ea typeface="Bree Serif"/>
                <a:cs typeface="Bree Serif"/>
                <a:sym typeface="Bree Serif"/>
              </a:rPr>
              <a:t>Thank You for the Opportunity!</a:t>
            </a:r>
            <a:endParaRPr sz="5500"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435750" y="2014025"/>
            <a:ext cx="8522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Bree Serif"/>
                <a:ea typeface="Bree Serif"/>
                <a:cs typeface="Bree Serif"/>
                <a:sym typeface="Bree Serif"/>
              </a:rPr>
              <a:t>Appendix</a:t>
            </a:r>
            <a:endParaRPr sz="4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435750" y="2494475"/>
            <a:ext cx="82725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6"/>
          <p:cNvSpPr txBox="1"/>
          <p:nvPr/>
        </p:nvSpPr>
        <p:spPr>
          <a:xfrm>
            <a:off x="903000" y="7838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Efficiency Metric Values - Initial 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graphicFrame>
        <p:nvGraphicFramePr>
          <p:cNvPr id="277" name="Google Shape;277;p36"/>
          <p:cNvGraphicFramePr/>
          <p:nvPr/>
        </p:nvGraphicFramePr>
        <p:xfrm>
          <a:off x="176213" y="1866900"/>
          <a:ext cx="8791575" cy="201244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{D5FCCA74-621F-49F2-A5CD-BFA1C20F90A2}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PUMP TIME PER STAGE/PROP/FLUID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INTERVAL PER INTERVAL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MOBILIZATION TIME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DEMOBILIZATION TIME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44.138716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6.501828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32.988421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22.769035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39.820412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5.976615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31.283333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26.147264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21.997736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4.657350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45.581250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28.381250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53.946075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6.945747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28.355556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33.392929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59.284559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8.261611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33.728544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28.989535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903000" y="7838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Efficiency Metric Values - Recompletions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graphicFrame>
        <p:nvGraphicFramePr>
          <p:cNvPr id="285" name="Google Shape;285;p37"/>
          <p:cNvGraphicFramePr/>
          <p:nvPr/>
        </p:nvGraphicFramePr>
        <p:xfrm>
          <a:off x="176213" y="1827925"/>
          <a:ext cx="8791575" cy="201244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{D5FCCA74-621F-49F2-A5CD-BFA1C20F90A2}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PUMP TIME PER STAGE/PROP/FLUID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INTERVAL PER INTERVAL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MOBILIZATION TIME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DEMOBILIZATION TIME</a:t>
                      </a:r>
                      <a:endParaRPr sz="10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173.004308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3.580470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40.930247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17.968000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109.734543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3.825480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42.718056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21.730556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135.671307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3.524603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31.950000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14.500000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184.377920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0.711492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55.913889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24.736667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147.435767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2.381388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61.708333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20.125000</a:t>
                      </a:r>
                      <a:endParaRPr sz="1050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/>
        </p:nvSpPr>
        <p:spPr>
          <a:xfrm>
            <a:off x="903000" y="7838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Bootstrap on Company C’s Completions Data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92425"/>
            <a:ext cx="8839201" cy="270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125" y="4498450"/>
            <a:ext cx="5276468" cy="3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125" y="4758150"/>
            <a:ext cx="6527124" cy="3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39"/>
          <p:cNvGraphicFramePr/>
          <p:nvPr/>
        </p:nvGraphicFramePr>
        <p:xfrm>
          <a:off x="83575" y="2118800"/>
          <a:ext cx="8976850" cy="2097027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{D5FCCA74-621F-49F2-A5CD-BFA1C20F90A2}</a:tableStyleId>
              </a:tblPr>
              <a:tblGrid>
                <a:gridCol w="98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1st PC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PUMP TIME PER STAGE/PROP/FLUID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INTERVAL PER INTERVAL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MOBILIZATION TIME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DEMOBILIZATION TIME</a:t>
                      </a:r>
                      <a:endParaRPr sz="130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0.175514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42.474607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6.351145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34.922656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27.799994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0.264578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41.783011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6.291528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35.194259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27.730977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2.841186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21.775244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4.566805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43.051706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25.734319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-1.575974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56.075186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7.523551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29.581439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29.157252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87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-1.705304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57.079450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7.610121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29.187044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29.257471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Google Shape;303;p39"/>
          <p:cNvSpPr txBox="1"/>
          <p:nvPr/>
        </p:nvSpPr>
        <p:spPr>
          <a:xfrm>
            <a:off x="903000" y="8829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PCA - Initial 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What the PC scores translate to: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/>
        </p:nvSpPr>
        <p:spPr>
          <a:xfrm>
            <a:off x="903000" y="7838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PCA - Recompletions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250" y="840275"/>
            <a:ext cx="2583750" cy="3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977" y="4287300"/>
            <a:ext cx="3065748" cy="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4925" y="1816125"/>
            <a:ext cx="4406076" cy="290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/>
        </p:nvSpPr>
        <p:spPr>
          <a:xfrm>
            <a:off x="903000" y="84227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PCA - Recompletions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What the PC scores translate to: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graphicFrame>
        <p:nvGraphicFramePr>
          <p:cNvPr id="321" name="Google Shape;321;p41"/>
          <p:cNvGraphicFramePr/>
          <p:nvPr/>
        </p:nvGraphicFramePr>
        <p:xfrm>
          <a:off x="171450" y="1960875"/>
          <a:ext cx="8834225" cy="23250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{D5FCCA74-621F-49F2-A5CD-BFA1C20F90A2}</a:tableStyleId>
              </a:tblPr>
              <a:tblGrid>
                <a:gridCol w="87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4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7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COMPANY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WELL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1st PC SCORE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PUMP TIME PER STAGE/PROP/FLUID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INTERVAL PER INTERVAL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MOBILIZATION TIME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solidFill>
                            <a:srgbClr val="21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DEMOBILIZATION TIME</a:t>
                      </a:r>
                      <a:endParaRPr sz="1150" b="1">
                        <a:solidFill>
                          <a:srgbClr val="21212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-0.571049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143.894124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3.179574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43.460807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18.832882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-1.024871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139.006111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3.477503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40.930991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18.054726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-2.043417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128.035585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4.146167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35.253139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16.308253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2.699430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179.119727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1.032540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61.691998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24.440684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0.939907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160.168299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2.187648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51.883590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21.423678</a:t>
                      </a:r>
                      <a:endParaRPr sz="105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6675" marR="66675" marT="66675" marB="666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11889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Bree Serif"/>
                <a:ea typeface="Bree Serif"/>
                <a:cs typeface="Bree Serif"/>
                <a:sym typeface="Bree Serif"/>
              </a:rPr>
              <a:t>Problem Statement</a:t>
            </a:r>
            <a:endParaRPr sz="3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1182450" y="2166850"/>
            <a:ext cx="67791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Finding out, at any given moment, which one of the 5 Eagle Ford frac crews is the best performer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an equitable ranking system </a:t>
            </a:r>
            <a:endParaRPr sz="24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 txBox="1"/>
          <p:nvPr/>
        </p:nvSpPr>
        <p:spPr>
          <a:xfrm>
            <a:off x="903000" y="7838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PCA - Completion vs Recompletion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575" y="1815925"/>
            <a:ext cx="4038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750" y="1815925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 rotWithShape="1">
          <a:blip r:embed="rId5">
            <a:alphaModFix/>
          </a:blip>
          <a:srcRect t="39386"/>
          <a:stretch/>
        </p:blipFill>
        <p:spPr>
          <a:xfrm>
            <a:off x="867000" y="783827"/>
            <a:ext cx="7189226" cy="418802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 txBox="1"/>
          <p:nvPr/>
        </p:nvSpPr>
        <p:spPr>
          <a:xfrm>
            <a:off x="2239063" y="220400"/>
            <a:ext cx="44451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 txBox="1"/>
          <p:nvPr/>
        </p:nvSpPr>
        <p:spPr>
          <a:xfrm>
            <a:off x="2239063" y="220400"/>
            <a:ext cx="44451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Bree Serif"/>
                <a:ea typeface="Bree Serif"/>
                <a:cs typeface="Bree Serif"/>
                <a:sym typeface="Bree Serif"/>
              </a:rPr>
              <a:t>Recompletions</a:t>
            </a:r>
            <a:endParaRPr sz="2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46" name="Google Shape;346;p44"/>
          <p:cNvPicPr preferRelativeResize="0"/>
          <p:nvPr/>
        </p:nvPicPr>
        <p:blipFill rotWithShape="1">
          <a:blip r:embed="rId5">
            <a:alphaModFix/>
          </a:blip>
          <a:srcRect t="39896"/>
          <a:stretch/>
        </p:blipFill>
        <p:spPr>
          <a:xfrm>
            <a:off x="990275" y="822800"/>
            <a:ext cx="7408619" cy="427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375250" y="1347225"/>
            <a:ext cx="4265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per Interval for Completions</a:t>
            </a:r>
            <a:endParaRPr sz="1800"/>
          </a:p>
        </p:txBody>
      </p:sp>
      <p:pic>
        <p:nvPicPr>
          <p:cNvPr id="352" name="Google Shape;3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5"/>
          <p:cNvSpPr txBox="1">
            <a:spLocks noGrp="1"/>
          </p:cNvSpPr>
          <p:nvPr>
            <p:ph type="title"/>
          </p:nvPr>
        </p:nvSpPr>
        <p:spPr>
          <a:xfrm>
            <a:off x="5122274" y="1347225"/>
            <a:ext cx="3854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per Interval for Recompletions</a:t>
            </a:r>
            <a:endParaRPr sz="1800"/>
          </a:p>
        </p:txBody>
      </p:sp>
      <p:sp>
        <p:nvSpPr>
          <p:cNvPr id="355" name="Google Shape;355;p45"/>
          <p:cNvSpPr txBox="1">
            <a:spLocks noGrp="1"/>
          </p:cNvSpPr>
          <p:nvPr>
            <p:ph type="title"/>
          </p:nvPr>
        </p:nvSpPr>
        <p:spPr>
          <a:xfrm>
            <a:off x="485075" y="783825"/>
            <a:ext cx="85206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Results for Time Interval Between Stages</a:t>
            </a:r>
            <a:endParaRPr sz="1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56" name="Google Shape;35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13" y="2012275"/>
            <a:ext cx="4124092" cy="28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2588" y="2026575"/>
            <a:ext cx="4124092" cy="28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3386" y="10614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How Did we Define “Best” Fracker in Our Analysis?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911700"/>
            <a:ext cx="4260300" cy="29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Efficiency metrics:</a:t>
            </a:r>
            <a:endParaRPr sz="2400"/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 b="1">
                <a:solidFill>
                  <a:srgbClr val="434343"/>
                </a:solidFill>
              </a:rPr>
              <a:t>Average Pump Time</a:t>
            </a:r>
            <a:endParaRPr sz="2400" b="1">
              <a:solidFill>
                <a:srgbClr val="434343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 b="1">
                <a:solidFill>
                  <a:srgbClr val="434343"/>
                </a:solidFill>
              </a:rPr>
              <a:t>Time Interval between Stages </a:t>
            </a:r>
            <a:endParaRPr sz="2400" b="1">
              <a:solidFill>
                <a:srgbClr val="434343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 b="1">
                <a:solidFill>
                  <a:srgbClr val="434343"/>
                </a:solidFill>
              </a:rPr>
              <a:t>Mobilization Time </a:t>
            </a:r>
            <a:endParaRPr sz="2400" b="1">
              <a:solidFill>
                <a:srgbClr val="434343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" sz="2400" b="1">
                <a:solidFill>
                  <a:srgbClr val="434343"/>
                </a:solidFill>
              </a:rPr>
              <a:t>Demobilization time</a:t>
            </a:r>
            <a:r>
              <a:rPr lang="en" sz="2400">
                <a:solidFill>
                  <a:srgbClr val="434343"/>
                </a:solidFill>
              </a:rPr>
              <a:t> </a:t>
            </a:r>
            <a:endParaRPr sz="240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45375" y="1911700"/>
            <a:ext cx="4260300" cy="29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Grouped by: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Service Company </a:t>
            </a:r>
            <a:endParaRPr sz="2400" dirty="0"/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Project Type            </a:t>
            </a:r>
            <a:r>
              <a:rPr lang="en" sz="1800" dirty="0"/>
              <a:t>(Initial Completion vs Recompletion)</a:t>
            </a:r>
            <a:endParaRPr sz="1800" dirty="0"/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Well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7"/>
          <p:cNvGraphicFramePr/>
          <p:nvPr/>
        </p:nvGraphicFramePr>
        <p:xfrm>
          <a:off x="766225" y="1522975"/>
          <a:ext cx="7611525" cy="3200220"/>
        </p:xfrm>
        <a:graphic>
          <a:graphicData uri="http://schemas.openxmlformats.org/drawingml/2006/table">
            <a:tbl>
              <a:tblPr>
                <a:noFill/>
                <a:tableStyleId>{B137CF08-8712-4379-BE69-D322952FD712}</a:tableStyleId>
              </a:tblPr>
              <a:tblGrid>
                <a:gridCol w="25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Service Company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# Completion Wells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# Recompletion Wells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 (04)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 (05)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 (07)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8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 (03)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33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 (02)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87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13" y="7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Number of Wells by Service Company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588275" y="1469250"/>
            <a:ext cx="7866900" cy="22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Average Pump Time</a:t>
            </a:r>
            <a:endParaRPr sz="4800" b="1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 b="1"/>
              <a:t>Average Time to Pump Each Stage / </a:t>
            </a:r>
            <a:endParaRPr sz="1900" b="1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10 MM lbs Proppant / 10 MM bbl Fluid </a:t>
            </a:r>
            <a:endParaRPr sz="1900" b="1"/>
          </a:p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90875" y="3924475"/>
            <a:ext cx="85206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Assumptions: Only considered stages which pumped more than 500 lbs proppant, 500 bbl fluid and 12 stages; Fluid and proppant type neglected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title" idx="4294967295"/>
          </p:nvPr>
        </p:nvSpPr>
        <p:spPr>
          <a:xfrm>
            <a:off x="786575" y="1324850"/>
            <a:ext cx="24504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Completions</a:t>
            </a:r>
            <a:endParaRPr sz="18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4294967295"/>
          </p:nvPr>
        </p:nvSpPr>
        <p:spPr>
          <a:xfrm>
            <a:off x="5319088" y="1324838"/>
            <a:ext cx="25689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Recompletions</a:t>
            </a:r>
            <a:endParaRPr sz="1800"/>
          </a:p>
        </p:txBody>
      </p:sp>
      <p:sp>
        <p:nvSpPr>
          <p:cNvPr id="114" name="Google Shape;114;p19"/>
          <p:cNvSpPr txBox="1"/>
          <p:nvPr/>
        </p:nvSpPr>
        <p:spPr>
          <a:xfrm>
            <a:off x="131250" y="783825"/>
            <a:ext cx="8881500" cy="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Bree Serif"/>
                <a:ea typeface="Bree Serif"/>
                <a:cs typeface="Bree Serif"/>
                <a:sym typeface="Bree Serif"/>
              </a:rPr>
              <a:t>t-test Hypothesis Testing</a:t>
            </a: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: Average Pump Times by Company 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4294967295"/>
          </p:nvPr>
        </p:nvSpPr>
        <p:spPr>
          <a:xfrm rot="5400000">
            <a:off x="2817013" y="3130213"/>
            <a:ext cx="25689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P-value</a:t>
            </a:r>
            <a:endParaRPr sz="1800"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4294967295"/>
          </p:nvPr>
        </p:nvSpPr>
        <p:spPr>
          <a:xfrm rot="5400000">
            <a:off x="7666038" y="3130213"/>
            <a:ext cx="25689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P-value</a:t>
            </a:r>
            <a:endParaRPr sz="18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5">
            <a:alphaModFix/>
          </a:blip>
          <a:srcRect r="4379"/>
          <a:stretch/>
        </p:blipFill>
        <p:spPr>
          <a:xfrm>
            <a:off x="152400" y="1864250"/>
            <a:ext cx="3718750" cy="31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6">
            <a:alphaModFix/>
          </a:blip>
          <a:srcRect r="4379"/>
          <a:stretch/>
        </p:blipFill>
        <p:spPr>
          <a:xfrm>
            <a:off x="4980775" y="1864250"/>
            <a:ext cx="3718750" cy="31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06588" y="1271025"/>
            <a:ext cx="4265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Pump Time for Initial Completions</a:t>
            </a:r>
            <a:endParaRPr sz="18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85075" y="707625"/>
            <a:ext cx="85206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Bree Serif"/>
                <a:ea typeface="Bree Serif"/>
                <a:cs typeface="Bree Serif"/>
                <a:sym typeface="Bree Serif"/>
              </a:rPr>
              <a:t>Results</a:t>
            </a:r>
            <a:endParaRPr sz="1800" b="1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055124" y="1271025"/>
            <a:ext cx="38544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Pump Time for Recompletions</a:t>
            </a:r>
            <a:endParaRPr sz="180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963" y="1954166"/>
            <a:ext cx="4183174" cy="2842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9437" y="1982413"/>
            <a:ext cx="4100077" cy="27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45400" y="1752150"/>
            <a:ext cx="8653200" cy="2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Time Interval Between Stages</a:t>
            </a:r>
            <a:endParaRPr b="1">
              <a:latin typeface="Bree Serif"/>
              <a:ea typeface="Bree Serif"/>
              <a:cs typeface="Bree Serif"/>
              <a:sym typeface="Bree Serif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5" y="220400"/>
            <a:ext cx="1970499" cy="5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475" y="144192"/>
            <a:ext cx="2334212" cy="5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490875" y="3924475"/>
            <a:ext cx="8520600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Assumption: Diversion method (plug type) neglected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On-screen Show (16:9)</PresentationFormat>
  <Paragraphs>317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Courier New</vt:lpstr>
      <vt:lpstr>Arial</vt:lpstr>
      <vt:lpstr>Bree Serif</vt:lpstr>
      <vt:lpstr>Roboto</vt:lpstr>
      <vt:lpstr>Simple Light</vt:lpstr>
      <vt:lpstr>Analyzing the Best Fracker</vt:lpstr>
      <vt:lpstr>Presentation Flow</vt:lpstr>
      <vt:lpstr>Problem Statement</vt:lpstr>
      <vt:lpstr>How Did we Define “Best” Fracker in Our Analysis?</vt:lpstr>
      <vt:lpstr>Number of Wells by Service Company</vt:lpstr>
      <vt:lpstr>PowerPoint Presentation</vt:lpstr>
      <vt:lpstr>Completions</vt:lpstr>
      <vt:lpstr>Average Pump Time for Initial Completions</vt:lpstr>
      <vt:lpstr>PowerPoint Presentation</vt:lpstr>
      <vt:lpstr>Time per Interval for Completions</vt:lpstr>
      <vt:lpstr>PowerPoint Presentation</vt:lpstr>
      <vt:lpstr>Mobilization Time for Completions</vt:lpstr>
      <vt:lpstr>PowerPoint Presentation</vt:lpstr>
      <vt:lpstr>Demobilization Time for Completions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per Interval for Completions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Best Fracker</dc:title>
  <cp:lastModifiedBy>Koh Vee Lee</cp:lastModifiedBy>
  <cp:revision>2</cp:revision>
  <dcterms:modified xsi:type="dcterms:W3CDTF">2020-06-10T13:41:44Z</dcterms:modified>
</cp:coreProperties>
</file>