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4"/>
    <p:sldMasterId id="2147483648" r:id="rId5"/>
  </p:sldMasterIdLst>
  <p:notesMasterIdLst>
    <p:notesMasterId r:id="rId16"/>
  </p:notesMasterIdLst>
  <p:sldIdLst>
    <p:sldId id="285" r:id="rId6"/>
    <p:sldId id="491" r:id="rId7"/>
    <p:sldId id="492" r:id="rId8"/>
    <p:sldId id="484" r:id="rId9"/>
    <p:sldId id="485" r:id="rId10"/>
    <p:sldId id="486" r:id="rId11"/>
    <p:sldId id="493" r:id="rId12"/>
    <p:sldId id="488" r:id="rId13"/>
    <p:sldId id="490" r:id="rId14"/>
    <p:sldId id="4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enia Ortiz" initials="JO" lastIdx="1" clrIdx="0">
    <p:extLst>
      <p:ext uri="{19B8F6BF-5375-455C-9EA6-DF929625EA0E}">
        <p15:presenceInfo xmlns:p15="http://schemas.microsoft.com/office/powerpoint/2012/main" userId="97fbc997cd2197b5" providerId="Windows Live"/>
      </p:ext>
    </p:extLst>
  </p:cmAuthor>
  <p:cmAuthor id="2" name="Koh Vee Lee" initials="KVL" lastIdx="3" clrIdx="1">
    <p:extLst>
      <p:ext uri="{19B8F6BF-5375-455C-9EA6-DF929625EA0E}">
        <p15:presenceInfo xmlns:p15="http://schemas.microsoft.com/office/powerpoint/2012/main" userId="fdcfc42eb4e804c6" providerId="Windows Live"/>
      </p:ext>
    </p:extLst>
  </p:cmAuthor>
  <p:cmAuthor id="3" name="Jessenia Ortiz" initials="JO [2]" lastIdx="1" clrIdx="2">
    <p:extLst>
      <p:ext uri="{19B8F6BF-5375-455C-9EA6-DF929625EA0E}">
        <p15:presenceInfo xmlns:p15="http://schemas.microsoft.com/office/powerpoint/2012/main" userId="717ca07922b74ad2" providerId="Windows Live"/>
      </p:ext>
    </p:extLst>
  </p:cmAuthor>
  <p:cmAuthor id="4" name="Traven Boeckholt" initials="TB" lastIdx="1" clrIdx="3">
    <p:extLst>
      <p:ext uri="{19B8F6BF-5375-455C-9EA6-DF929625EA0E}">
        <p15:presenceInfo xmlns:p15="http://schemas.microsoft.com/office/powerpoint/2012/main" userId="f039f4fd7dbef3c4" providerId="Windows Live"/>
      </p:ext>
    </p:extLst>
  </p:cmAuthor>
  <p:cmAuthor id="5" name="Traven Boeckholt" initials="TB [2]" lastIdx="1" clrIdx="4">
    <p:extLst>
      <p:ext uri="{19B8F6BF-5375-455C-9EA6-DF929625EA0E}">
        <p15:presenceInfo xmlns:p15="http://schemas.microsoft.com/office/powerpoint/2012/main" userId="S::tboeckholt.pe_outlook.com#ext#@thepermiators.onmicrosoft.com::4693d64e-1001-4031-b585-366403cba3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0D4"/>
    <a:srgbClr val="F9CFCF"/>
    <a:srgbClr val="F7EBE8"/>
    <a:srgbClr val="F8C4C4"/>
    <a:srgbClr val="FA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8B9798-0D3F-4E31-8517-F9BFDC81F8E1}" v="146" dt="2020-05-08T23:09:41.302"/>
    <p1510:client id="{DEA468A2-94D3-4047-B093-8962A985DF28}" v="38" dt="2020-05-08T18:14:33.192"/>
  </p1510:revLst>
</p1510:revInfo>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22" autoAdjust="0"/>
  </p:normalViewPr>
  <p:slideViewPr>
    <p:cSldViewPr snapToGrid="0">
      <p:cViewPr varScale="1">
        <p:scale>
          <a:sx n="76" d="100"/>
          <a:sy n="76" d="100"/>
        </p:scale>
        <p:origin x="507"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B1D34-E306-6943-9518-7B279745C30E}" type="datetimeFigureOut">
              <a:rPr lang="en-US" smtClean="0"/>
              <a:t>13-Jul-20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BA4C6-F387-044B-A1F5-BB94C1C4D740}" type="slidenum">
              <a:rPr lang="en-US" smtClean="0"/>
              <a:t>‹#›</a:t>
            </a:fld>
            <a:endParaRPr lang="en-US"/>
          </a:p>
        </p:txBody>
      </p:sp>
    </p:spTree>
    <p:extLst>
      <p:ext uri="{BB962C8B-B14F-4D97-AF65-F5344CB8AC3E}">
        <p14:creationId xmlns:p14="http://schemas.microsoft.com/office/powerpoint/2010/main" val="85737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4265DF-0513-614A-BADE-6DDBD71229A8}" type="slidenum">
              <a:rPr lang="en-US" smtClean="0"/>
              <a:t>1</a:t>
            </a:fld>
            <a:endParaRPr lang="en-US"/>
          </a:p>
        </p:txBody>
      </p:sp>
    </p:spTree>
    <p:extLst>
      <p:ext uri="{BB962C8B-B14F-4D97-AF65-F5344CB8AC3E}">
        <p14:creationId xmlns:p14="http://schemas.microsoft.com/office/powerpoint/2010/main" val="39168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a:t>Start off with project overview </a:t>
            </a:r>
          </a:p>
          <a:p>
            <a:pPr marL="171450" indent="-171450" algn="l">
              <a:buFont typeface="Arial" panose="020B0604020202020204" pitchFamily="34" charset="0"/>
              <a:buChar char="•"/>
            </a:pPr>
            <a:r>
              <a:rPr lang="en-US" dirty="0"/>
              <a:t>VAERS was created to detect adverse events related to a vaccination → contains list of reported adverse events as well as details regarding the vaccine and symptoms experienced, thus the 3 files listed.</a:t>
            </a:r>
          </a:p>
          <a:p>
            <a:pPr marL="171450" indent="-171450" algn="l">
              <a:buFont typeface="Arial" panose="020B0604020202020204" pitchFamily="34" charset="0"/>
              <a:buChar char="•"/>
            </a:pPr>
            <a:r>
              <a:rPr lang="en-US" dirty="0"/>
              <a:t>FAERS contains information on adverse event and medication reports submitted to FDA – similar to primary but is for drugs → files include …</a:t>
            </a:r>
          </a:p>
          <a:p>
            <a:pPr marL="171450" indent="-171450" algn="l">
              <a:buFont typeface="Arial" panose="020B0604020202020204" pitchFamily="34" charset="0"/>
              <a:buChar char="•"/>
            </a:pPr>
            <a:r>
              <a:rPr lang="en-US" dirty="0"/>
              <a:t>We want to investigate if there are factors that can be attributed to vaccine and drug related adverse events. Keeping in mind that correlation does not indicate causation, we want to see if there is a high correlation between the adverse effects and attributes of patients/vax/drug/other factors. </a:t>
            </a:r>
          </a:p>
          <a:p>
            <a:pPr marL="171450" indent="-171450" algn="l">
              <a:buFont typeface="Arial" panose="020B0604020202020204" pitchFamily="34" charset="0"/>
              <a:buChar char="•"/>
            </a:pPr>
            <a:r>
              <a:rPr lang="en-US" dirty="0"/>
              <a:t>For instance, are patients who experience adverse symptoms from a particular age group, state or during a particular time of the year?</a:t>
            </a:r>
          </a:p>
        </p:txBody>
      </p:sp>
      <p:sp>
        <p:nvSpPr>
          <p:cNvPr id="4" name="Slide Number Placeholder 3"/>
          <p:cNvSpPr>
            <a:spLocks noGrp="1"/>
          </p:cNvSpPr>
          <p:nvPr>
            <p:ph type="sldNum" sz="quarter" idx="5"/>
          </p:nvPr>
        </p:nvSpPr>
        <p:spPr/>
        <p:txBody>
          <a:bodyPr/>
          <a:lstStyle/>
          <a:p>
            <a:fld id="{100BA4C6-F387-044B-A1F5-BB94C1C4D740}" type="slidenum">
              <a:rPr lang="en-US" smtClean="0"/>
              <a:t>2</a:t>
            </a:fld>
            <a:endParaRPr lang="en-US"/>
          </a:p>
        </p:txBody>
      </p:sp>
    </p:spTree>
    <p:extLst>
      <p:ext uri="{BB962C8B-B14F-4D97-AF65-F5344CB8AC3E}">
        <p14:creationId xmlns:p14="http://schemas.microsoft.com/office/powerpoint/2010/main" val="1581101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dirty="0"/>
              <a:t>Red → primary, Orange → secondary</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VAERS</a:t>
            </a:r>
          </a:p>
          <a:p>
            <a:pPr marL="171450" indent="-171450" algn="l">
              <a:buFont typeface="Arial" panose="020B0604020202020204" pitchFamily="34" charset="0"/>
              <a:buChar char="•"/>
            </a:pPr>
            <a:r>
              <a:rPr lang="en-US" dirty="0"/>
              <a:t>Patient → Adverse event table for each case → along with symptoms and vaccination which triggered the event → unique vax and </a:t>
            </a:r>
            <a:r>
              <a:rPr lang="en-US" dirty="0" err="1"/>
              <a:t>manu</a:t>
            </a:r>
            <a:endParaRPr lang="en-US" dirty="0"/>
          </a:p>
          <a:p>
            <a:pPr marL="171450" indent="-171450" algn="l">
              <a:buFont typeface="Arial" panose="020B0604020202020204" pitchFamily="34" charset="0"/>
              <a:buChar char="•"/>
            </a:pPr>
            <a:endParaRPr lang="en-US" dirty="0"/>
          </a:p>
          <a:p>
            <a:pPr marL="0" indent="0" algn="l">
              <a:buFont typeface="Arial" panose="020B0604020202020204" pitchFamily="34" charset="0"/>
              <a:buNone/>
            </a:pPr>
            <a:r>
              <a:rPr lang="en-US" dirty="0"/>
              <a:t>FAERS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Patient → Case table with details of each report → Adverse event, Reaction (medical condition after drug), unique </a:t>
            </a:r>
            <a:r>
              <a:rPr lang="en-US" dirty="0" err="1"/>
              <a:t>manu</a:t>
            </a:r>
            <a:r>
              <a:rPr lang="en-US" dirty="0"/>
              <a:t>, Administration (details on administering of drug) → Diagnosis (details of disease), unique drug and active ingredient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PK for most were generated, as no existing id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Both datasets joined using date, sex and age</a:t>
            </a:r>
          </a:p>
          <a:p>
            <a:pPr marL="171450" indent="-171450" algn="l">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00BA4C6-F387-044B-A1F5-BB94C1C4D740}" type="slidenum">
              <a:rPr lang="en-US" smtClean="0"/>
              <a:t>3</a:t>
            </a:fld>
            <a:endParaRPr lang="en-US"/>
          </a:p>
        </p:txBody>
      </p:sp>
    </p:spTree>
    <p:extLst>
      <p:ext uri="{BB962C8B-B14F-4D97-AF65-F5344CB8AC3E}">
        <p14:creationId xmlns:p14="http://schemas.microsoft.com/office/powerpoint/2010/main" val="231494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Moving on to beam transforms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Adverse_Event</a:t>
            </a:r>
            <a:r>
              <a:rPr lang="en-US" sz="1200" kern="1200" dirty="0">
                <a:solidFill>
                  <a:schemeClr val="tx1"/>
                </a:solidFill>
                <a:effectLst/>
                <a:latin typeface="+mn-lt"/>
                <a:ea typeface="+mn-ea"/>
                <a:cs typeface="+mn-cs"/>
              </a:rPr>
              <a:t> table, attributes RECOVD and BIRTH_DEFECT are of type STRING, but would be more suitable as BOOLEAN.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On the right, snippet of </a:t>
            </a:r>
            <a:r>
              <a:rPr lang="en-US" sz="1200" kern="1200" dirty="0" err="1">
                <a:solidFill>
                  <a:schemeClr val="tx1"/>
                </a:solidFill>
                <a:effectLst/>
                <a:latin typeface="+mn-lt"/>
                <a:ea typeface="+mn-ea"/>
                <a:cs typeface="+mn-cs"/>
              </a:rPr>
              <a:t>pardo</a:t>
            </a:r>
            <a:r>
              <a:rPr lang="en-US" sz="1200" kern="1200" dirty="0">
                <a:solidFill>
                  <a:schemeClr val="tx1"/>
                </a:solidFill>
                <a:effectLst/>
                <a:latin typeface="+mn-lt"/>
                <a:ea typeface="+mn-ea"/>
                <a:cs typeface="+mn-cs"/>
              </a:rPr>
              <a:t> transform → In RECOVD, 'Y’ = True, 'N’ = False, and 'U’ = None </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Same logic applied was applied on birth defect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also standardized values of Boolean attributes listed → either True or null, so null converted to False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These attributes are as shown (DIED, L_THREAT, OFC_VISIT, ER_VISIT, ER_ED_VISIT, HOSPITAL, X_STAY and DISABLE)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Vaccination table, we standardized unknown values of string attributes → some attributes have either null or 'UN' (Unknown) as values → they were converted to 'UN’.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V_FUNDBY, VAX_ROUTE and VAX_SITE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0BA4C6-F387-044B-A1F5-BB94C1C4D740}" type="slidenum">
              <a:rPr lang="en-US" smtClean="0"/>
              <a:t>4</a:t>
            </a:fld>
            <a:endParaRPr lang="en-US"/>
          </a:p>
        </p:txBody>
      </p:sp>
    </p:spTree>
    <p:extLst>
      <p:ext uri="{BB962C8B-B14F-4D97-AF65-F5344CB8AC3E}">
        <p14:creationId xmlns:p14="http://schemas.microsoft.com/office/powerpoint/2010/main" val="1792333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For secondary dataset we performed SQL transforms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In patient entity, age values were in multiple units (decade, year, month, week, day, hour) → converted them into a single unit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Used intermediate tables to standardize all of them into years</a:t>
            </a:r>
          </a:p>
          <a:p>
            <a:pPr marL="171450" indent="-171450">
              <a:buFont typeface="Arial" panose="020B0604020202020204" pitchFamily="34" charset="0"/>
              <a:buChar char="•"/>
            </a:pPr>
            <a:r>
              <a:rPr lang="en-US" sz="1200" b="0" kern="1200" dirty="0" err="1">
                <a:solidFill>
                  <a:schemeClr val="tx1"/>
                </a:solidFill>
                <a:effectLst/>
                <a:latin typeface="+mn-lt"/>
                <a:ea typeface="+mn-ea"/>
                <a:cs typeface="+mn-cs"/>
              </a:rPr>
              <a:t>Unioned</a:t>
            </a:r>
            <a:r>
              <a:rPr lang="en-US" sz="1200" b="0" kern="1200" dirty="0">
                <a:solidFill>
                  <a:schemeClr val="tx1"/>
                </a:solidFill>
                <a:effectLst/>
                <a:latin typeface="+mn-lt"/>
                <a:ea typeface="+mn-ea"/>
                <a:cs typeface="+mn-cs"/>
              </a:rPr>
              <a:t> all of them into a final table + check if all records retained</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Live demo </a:t>
            </a:r>
          </a:p>
        </p:txBody>
      </p:sp>
      <p:sp>
        <p:nvSpPr>
          <p:cNvPr id="4" name="Slide Number Placeholder 3"/>
          <p:cNvSpPr>
            <a:spLocks noGrp="1"/>
          </p:cNvSpPr>
          <p:nvPr>
            <p:ph type="sldNum" sz="quarter" idx="5"/>
          </p:nvPr>
        </p:nvSpPr>
        <p:spPr/>
        <p:txBody>
          <a:bodyPr/>
          <a:lstStyle/>
          <a:p>
            <a:fld id="{100BA4C6-F387-044B-A1F5-BB94C1C4D740}" type="slidenum">
              <a:rPr lang="en-US" smtClean="0"/>
              <a:t>5</a:t>
            </a:fld>
            <a:endParaRPr lang="en-US"/>
          </a:p>
        </p:txBody>
      </p:sp>
    </p:spTree>
    <p:extLst>
      <p:ext uri="{BB962C8B-B14F-4D97-AF65-F5344CB8AC3E}">
        <p14:creationId xmlns:p14="http://schemas.microsoft.com/office/powerpoint/2010/main" val="2621121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Explain the three joins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First join - outer join because of different age ranges of both datasets</a:t>
            </a:r>
            <a:endParaRPr lang="en-US" sz="1200" b="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Chart 1: Vax cases more prominent in earlier ages, particularly infants and preschoolers; drug cases more prominent for individuals in 60s; local maxima for vax cases in 60s too</a:t>
            </a:r>
          </a:p>
        </p:txBody>
      </p:sp>
      <p:sp>
        <p:nvSpPr>
          <p:cNvPr id="4" name="Slide Number Placeholder 3"/>
          <p:cNvSpPr>
            <a:spLocks noGrp="1"/>
          </p:cNvSpPr>
          <p:nvPr>
            <p:ph type="sldNum" sz="quarter" idx="5"/>
          </p:nvPr>
        </p:nvSpPr>
        <p:spPr/>
        <p:txBody>
          <a:bodyPr/>
          <a:lstStyle/>
          <a:p>
            <a:fld id="{100BA4C6-F387-044B-A1F5-BB94C1C4D740}" type="slidenum">
              <a:rPr lang="en-US" smtClean="0"/>
              <a:t>6</a:t>
            </a:fld>
            <a:endParaRPr lang="en-US"/>
          </a:p>
        </p:txBody>
      </p:sp>
    </p:spTree>
    <p:extLst>
      <p:ext uri="{BB962C8B-B14F-4D97-AF65-F5344CB8AC3E}">
        <p14:creationId xmlns:p14="http://schemas.microsoft.com/office/powerpoint/2010/main" val="4269906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Chart 2: </a:t>
            </a:r>
          </a:p>
          <a:p>
            <a:pPr marL="628650" lvl="1" indent="-171450">
              <a:buFont typeface="Arial" panose="020B0604020202020204" pitchFamily="34" charset="0"/>
              <a:buChar char="•"/>
            </a:pPr>
            <a:r>
              <a:rPr lang="en-US" dirty="0"/>
              <a:t>Shades of blue/green → drug; shades of red → vax</a:t>
            </a:r>
          </a:p>
          <a:p>
            <a:pPr marL="628650" lvl="1" indent="-171450">
              <a:buFont typeface="Arial" panose="020B0604020202020204" pitchFamily="34" charset="0"/>
              <a:buChar char="•"/>
            </a:pPr>
            <a:r>
              <a:rPr lang="en-US" dirty="0"/>
              <a:t>Drug highest in July</a:t>
            </a:r>
          </a:p>
          <a:p>
            <a:pPr marL="628650" lvl="1" indent="-171450">
              <a:buFont typeface="Arial" panose="020B0604020202020204" pitchFamily="34" charset="0"/>
              <a:buChar char="•"/>
            </a:pPr>
            <a:r>
              <a:rPr lang="en-US" dirty="0"/>
              <a:t>Vax highest in Oct – could be higher vax due in prep for flu season</a:t>
            </a:r>
          </a:p>
          <a:p>
            <a:pPr marL="171450" indent="-171450">
              <a:buFont typeface="Arial" panose="020B0604020202020204" pitchFamily="34" charset="0"/>
              <a:buChar char="•"/>
            </a:pPr>
            <a:r>
              <a:rPr lang="en-US" dirty="0"/>
              <a:t>Chart 3</a:t>
            </a:r>
          </a:p>
          <a:p>
            <a:pPr marL="628650" lvl="1" indent="-171450">
              <a:buFont typeface="Arial" panose="020B0604020202020204" pitchFamily="34" charset="0"/>
              <a:buChar char="•"/>
            </a:pPr>
            <a:r>
              <a:rPr lang="en-US" dirty="0"/>
              <a:t>Higher cases for females across the board – drug and vax</a:t>
            </a:r>
          </a:p>
        </p:txBody>
      </p:sp>
      <p:sp>
        <p:nvSpPr>
          <p:cNvPr id="4" name="Slide Number Placeholder 3"/>
          <p:cNvSpPr>
            <a:spLocks noGrp="1"/>
          </p:cNvSpPr>
          <p:nvPr>
            <p:ph type="sldNum" sz="quarter" idx="5"/>
          </p:nvPr>
        </p:nvSpPr>
        <p:spPr/>
        <p:txBody>
          <a:bodyPr/>
          <a:lstStyle/>
          <a:p>
            <a:fld id="{100BA4C6-F387-044B-A1F5-BB94C1C4D740}" type="slidenum">
              <a:rPr lang="en-US" smtClean="0"/>
              <a:t>7</a:t>
            </a:fld>
            <a:endParaRPr lang="en-US"/>
          </a:p>
        </p:txBody>
      </p:sp>
    </p:spTree>
    <p:extLst>
      <p:ext uri="{BB962C8B-B14F-4D97-AF65-F5344CB8AC3E}">
        <p14:creationId xmlns:p14="http://schemas.microsoft.com/office/powerpoint/2010/main" val="22369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0BA4C6-F387-044B-A1F5-BB94C1C4D740}" type="slidenum">
              <a:rPr lang="en-US" smtClean="0"/>
              <a:t>8</a:t>
            </a:fld>
            <a:endParaRPr lang="en-US"/>
          </a:p>
        </p:txBody>
      </p:sp>
    </p:spTree>
    <p:extLst>
      <p:ext uri="{BB962C8B-B14F-4D97-AF65-F5344CB8AC3E}">
        <p14:creationId xmlns:p14="http://schemas.microsoft.com/office/powerpoint/2010/main" val="2416727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0BA4C6-F387-044B-A1F5-BB94C1C4D740}" type="slidenum">
              <a:rPr lang="en-US" smtClean="0"/>
              <a:t>9</a:t>
            </a:fld>
            <a:endParaRPr lang="en-US"/>
          </a:p>
        </p:txBody>
      </p:sp>
    </p:spTree>
    <p:extLst>
      <p:ext uri="{BB962C8B-B14F-4D97-AF65-F5344CB8AC3E}">
        <p14:creationId xmlns:p14="http://schemas.microsoft.com/office/powerpoint/2010/main" val="2485720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FE3B-72A1-2B4E-ACDE-B29957260F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F2BB63-7EF4-F149-8464-86DEDE634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E01EA7-E282-5B43-8410-D0B68BDEB95D}"/>
              </a:ext>
            </a:extLst>
          </p:cNvPr>
          <p:cNvSpPr>
            <a:spLocks noGrp="1"/>
          </p:cNvSpPr>
          <p:nvPr>
            <p:ph type="dt" sz="half" idx="10"/>
          </p:nvPr>
        </p:nvSpPr>
        <p:spPr/>
        <p:txBody>
          <a:bodyPr/>
          <a:lstStyle/>
          <a:p>
            <a:fld id="{4328D63A-D379-0841-A002-F2BEC2A25F98}" type="datetimeFigureOut">
              <a:rPr lang="en-US" smtClean="0"/>
              <a:t>13-Jul-20</a:t>
            </a:fld>
            <a:endParaRPr lang="en-US"/>
          </a:p>
        </p:txBody>
      </p:sp>
      <p:sp>
        <p:nvSpPr>
          <p:cNvPr id="5" name="Footer Placeholder 4">
            <a:extLst>
              <a:ext uri="{FF2B5EF4-FFF2-40B4-BE49-F238E27FC236}">
                <a16:creationId xmlns:a16="http://schemas.microsoft.com/office/drawing/2014/main" id="{4FF48089-D0E1-8B40-B28B-CE4742F49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B06DA-C6AD-1E48-8537-2E7E3F455B85}"/>
              </a:ext>
            </a:extLst>
          </p:cNvPr>
          <p:cNvSpPr>
            <a:spLocks noGrp="1"/>
          </p:cNvSpPr>
          <p:nvPr>
            <p:ph type="sldNum" sz="quarter" idx="12"/>
          </p:nvPr>
        </p:nvSpPr>
        <p:spPr/>
        <p:txBody>
          <a:bodyPr/>
          <a:lstStyle/>
          <a:p>
            <a:fld id="{A8C928BA-7A53-C944-B939-E30B37BF5A15}" type="slidenum">
              <a:rPr lang="en-US" smtClean="0"/>
              <a:t>‹#›</a:t>
            </a:fld>
            <a:endParaRPr lang="en-US"/>
          </a:p>
        </p:txBody>
      </p:sp>
    </p:spTree>
    <p:extLst>
      <p:ext uri="{BB962C8B-B14F-4D97-AF65-F5344CB8AC3E}">
        <p14:creationId xmlns:p14="http://schemas.microsoft.com/office/powerpoint/2010/main" val="241138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E332-F6CB-C645-8B60-B3E7F2B6F0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9AB7A7-E22E-8B45-8B64-D1930C6CE3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0D80E-CEAE-8C4C-80BC-00D5381AE871}"/>
              </a:ext>
            </a:extLst>
          </p:cNvPr>
          <p:cNvSpPr>
            <a:spLocks noGrp="1"/>
          </p:cNvSpPr>
          <p:nvPr>
            <p:ph type="dt" sz="half" idx="10"/>
          </p:nvPr>
        </p:nvSpPr>
        <p:spPr/>
        <p:txBody>
          <a:bodyPr/>
          <a:lstStyle/>
          <a:p>
            <a:fld id="{4328D63A-D379-0841-A002-F2BEC2A25F98}" type="datetimeFigureOut">
              <a:rPr lang="en-US" smtClean="0"/>
              <a:t>13-Jul-20</a:t>
            </a:fld>
            <a:endParaRPr lang="en-US"/>
          </a:p>
        </p:txBody>
      </p:sp>
      <p:sp>
        <p:nvSpPr>
          <p:cNvPr id="5" name="Footer Placeholder 4">
            <a:extLst>
              <a:ext uri="{FF2B5EF4-FFF2-40B4-BE49-F238E27FC236}">
                <a16:creationId xmlns:a16="http://schemas.microsoft.com/office/drawing/2014/main" id="{5370D0CC-E952-9844-89D1-A5A3B0ECE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6E91E-72BE-404C-96F8-3D1DF82AB74A}"/>
              </a:ext>
            </a:extLst>
          </p:cNvPr>
          <p:cNvSpPr>
            <a:spLocks noGrp="1"/>
          </p:cNvSpPr>
          <p:nvPr>
            <p:ph type="sldNum" sz="quarter" idx="12"/>
          </p:nvPr>
        </p:nvSpPr>
        <p:spPr/>
        <p:txBody>
          <a:bodyPr/>
          <a:lstStyle/>
          <a:p>
            <a:fld id="{A8C928BA-7A53-C944-B939-E30B37BF5A15}" type="slidenum">
              <a:rPr lang="en-US" smtClean="0"/>
              <a:t>‹#›</a:t>
            </a:fld>
            <a:endParaRPr lang="en-US"/>
          </a:p>
        </p:txBody>
      </p:sp>
    </p:spTree>
    <p:extLst>
      <p:ext uri="{BB962C8B-B14F-4D97-AF65-F5344CB8AC3E}">
        <p14:creationId xmlns:p14="http://schemas.microsoft.com/office/powerpoint/2010/main" val="135233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D6BAAC-6D63-A04E-842B-C676A71B49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C8F310-8618-B445-9C27-EEE91E5D19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9DDC4-5009-0C44-857C-D6BC8231920C}"/>
              </a:ext>
            </a:extLst>
          </p:cNvPr>
          <p:cNvSpPr>
            <a:spLocks noGrp="1"/>
          </p:cNvSpPr>
          <p:nvPr>
            <p:ph type="dt" sz="half" idx="10"/>
          </p:nvPr>
        </p:nvSpPr>
        <p:spPr/>
        <p:txBody>
          <a:bodyPr/>
          <a:lstStyle/>
          <a:p>
            <a:fld id="{4328D63A-D379-0841-A002-F2BEC2A25F98}" type="datetimeFigureOut">
              <a:rPr lang="en-US" smtClean="0"/>
              <a:t>13-Jul-20</a:t>
            </a:fld>
            <a:endParaRPr lang="en-US"/>
          </a:p>
        </p:txBody>
      </p:sp>
      <p:sp>
        <p:nvSpPr>
          <p:cNvPr id="5" name="Footer Placeholder 4">
            <a:extLst>
              <a:ext uri="{FF2B5EF4-FFF2-40B4-BE49-F238E27FC236}">
                <a16:creationId xmlns:a16="http://schemas.microsoft.com/office/drawing/2014/main" id="{9340795F-9E79-8047-BDDA-000E7E858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CDAE1-C4B0-B044-B75A-7396502BC017}"/>
              </a:ext>
            </a:extLst>
          </p:cNvPr>
          <p:cNvSpPr>
            <a:spLocks noGrp="1"/>
          </p:cNvSpPr>
          <p:nvPr>
            <p:ph type="sldNum" sz="quarter" idx="12"/>
          </p:nvPr>
        </p:nvSpPr>
        <p:spPr/>
        <p:txBody>
          <a:bodyPr/>
          <a:lstStyle/>
          <a:p>
            <a:fld id="{A8C928BA-7A53-C944-B939-E30B37BF5A15}" type="slidenum">
              <a:rPr lang="en-US" smtClean="0"/>
              <a:t>‹#›</a:t>
            </a:fld>
            <a:endParaRPr lang="en-US"/>
          </a:p>
        </p:txBody>
      </p:sp>
    </p:spTree>
    <p:extLst>
      <p:ext uri="{BB962C8B-B14F-4D97-AF65-F5344CB8AC3E}">
        <p14:creationId xmlns:p14="http://schemas.microsoft.com/office/powerpoint/2010/main" val="561835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v2 orange title">
    <p:bg>
      <p:bgPr>
        <a:solidFill>
          <a:srgbClr val="BF57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EFFF0A-E8F7-A14B-BE09-7982F46F897E}"/>
              </a:ext>
            </a:extLst>
          </p:cNvPr>
          <p:cNvPicPr>
            <a:picLocks noChangeAspect="1"/>
          </p:cNvPicPr>
          <p:nvPr userDrawn="1"/>
        </p:nvPicPr>
        <p:blipFill>
          <a:blip r:embed="rId2"/>
          <a:stretch>
            <a:fillRect/>
          </a:stretch>
        </p:blipFill>
        <p:spPr>
          <a:xfrm>
            <a:off x="417774" y="418333"/>
            <a:ext cx="3183720" cy="636744"/>
          </a:xfrm>
          <a:prstGeom prst="rect">
            <a:avLst/>
          </a:prstGeom>
        </p:spPr>
      </p:pic>
    </p:spTree>
    <p:extLst>
      <p:ext uri="{BB962C8B-B14F-4D97-AF65-F5344CB8AC3E}">
        <p14:creationId xmlns:p14="http://schemas.microsoft.com/office/powerpoint/2010/main" val="228214016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2 grey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5BD928-5463-4D46-AE34-E4466C5CFDBB}"/>
              </a:ext>
            </a:extLst>
          </p:cNvPr>
          <p:cNvSpPr/>
          <p:nvPr userDrawn="1"/>
        </p:nvSpPr>
        <p:spPr>
          <a:xfrm>
            <a:off x="0" y="0"/>
            <a:ext cx="397803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C97712C-07C8-804B-8441-3981CD1048D6}"/>
              </a:ext>
            </a:extLst>
          </p:cNvPr>
          <p:cNvPicPr>
            <a:picLocks noChangeAspect="1"/>
          </p:cNvPicPr>
          <p:nvPr userDrawn="1"/>
        </p:nvPicPr>
        <p:blipFill>
          <a:blip r:embed="rId2"/>
          <a:stretch>
            <a:fillRect/>
          </a:stretch>
        </p:blipFill>
        <p:spPr>
          <a:xfrm>
            <a:off x="397677" y="6134672"/>
            <a:ext cx="2134507" cy="426901"/>
          </a:xfrm>
          <a:prstGeom prst="rect">
            <a:avLst/>
          </a:prstGeom>
        </p:spPr>
      </p:pic>
    </p:spTree>
    <p:extLst>
      <p:ext uri="{BB962C8B-B14F-4D97-AF65-F5344CB8AC3E}">
        <p14:creationId xmlns:p14="http://schemas.microsoft.com/office/powerpoint/2010/main" val="531811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1 white back orange footer log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66B483-6AF7-BE40-B42E-3D89A54D6288}"/>
              </a:ext>
            </a:extLst>
          </p:cNvPr>
          <p:cNvSpPr/>
          <p:nvPr userDrawn="1"/>
        </p:nvSpPr>
        <p:spPr>
          <a:xfrm>
            <a:off x="0" y="5747657"/>
            <a:ext cx="11897248" cy="1110343"/>
          </a:xfrm>
          <a:prstGeom prst="rect">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ysClr val="windowText" lastClr="000000"/>
              </a:solidFill>
            </a:endParaRPr>
          </a:p>
        </p:txBody>
      </p:sp>
      <p:sp>
        <p:nvSpPr>
          <p:cNvPr id="5" name="Rectangle 4">
            <a:extLst>
              <a:ext uri="{FF2B5EF4-FFF2-40B4-BE49-F238E27FC236}">
                <a16:creationId xmlns:a16="http://schemas.microsoft.com/office/drawing/2014/main" id="{82AED4B9-E77F-7747-B3B1-182C25D3AAC4}"/>
              </a:ext>
            </a:extLst>
          </p:cNvPr>
          <p:cNvSpPr/>
          <p:nvPr userDrawn="1"/>
        </p:nvSpPr>
        <p:spPr>
          <a:xfrm>
            <a:off x="11897248" y="5747657"/>
            <a:ext cx="294752" cy="1110343"/>
          </a:xfrm>
          <a:prstGeom prst="rect">
            <a:avLst/>
          </a:prstGeom>
          <a:solidFill>
            <a:srgbClr val="F89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9F5E4E6-E04C-7D4A-8426-E93327D879A1}"/>
              </a:ext>
            </a:extLst>
          </p:cNvPr>
          <p:cNvPicPr>
            <a:picLocks noChangeAspect="1"/>
          </p:cNvPicPr>
          <p:nvPr userDrawn="1"/>
        </p:nvPicPr>
        <p:blipFill>
          <a:blip r:embed="rId2"/>
          <a:stretch>
            <a:fillRect/>
          </a:stretch>
        </p:blipFill>
        <p:spPr>
          <a:xfrm>
            <a:off x="357511" y="6000057"/>
            <a:ext cx="3096455" cy="619291"/>
          </a:xfrm>
          <a:prstGeom prst="rect">
            <a:avLst/>
          </a:prstGeom>
        </p:spPr>
      </p:pic>
    </p:spTree>
    <p:extLst>
      <p:ext uri="{BB962C8B-B14F-4D97-AF65-F5344CB8AC3E}">
        <p14:creationId xmlns:p14="http://schemas.microsoft.com/office/powerpoint/2010/main" val="1397186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1 orange title">
    <p:bg>
      <p:bgPr>
        <a:solidFill>
          <a:srgbClr val="BF5700"/>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39353C0-DB0A-E64B-AA0A-7AFBDE9CEECF}"/>
              </a:ext>
            </a:extLst>
          </p:cNvPr>
          <p:cNvPicPr>
            <a:picLocks noChangeAspect="1"/>
          </p:cNvPicPr>
          <p:nvPr userDrawn="1"/>
        </p:nvPicPr>
        <p:blipFill>
          <a:blip r:embed="rId2"/>
          <a:stretch>
            <a:fillRect/>
          </a:stretch>
        </p:blipFill>
        <p:spPr>
          <a:xfrm>
            <a:off x="412512" y="384486"/>
            <a:ext cx="3096455" cy="619291"/>
          </a:xfrm>
          <a:prstGeom prst="rect">
            <a:avLst/>
          </a:prstGeom>
        </p:spPr>
      </p:pic>
    </p:spTree>
    <p:extLst>
      <p:ext uri="{BB962C8B-B14F-4D97-AF65-F5344CB8AC3E}">
        <p14:creationId xmlns:p14="http://schemas.microsoft.com/office/powerpoint/2010/main" val="365133930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2 orange title">
    <p:bg>
      <p:bgPr>
        <a:solidFill>
          <a:srgbClr val="BF57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EFFF0A-E8F7-A14B-BE09-7982F46F897E}"/>
              </a:ext>
            </a:extLst>
          </p:cNvPr>
          <p:cNvPicPr>
            <a:picLocks noChangeAspect="1"/>
          </p:cNvPicPr>
          <p:nvPr userDrawn="1"/>
        </p:nvPicPr>
        <p:blipFill>
          <a:blip r:embed="rId2"/>
          <a:stretch>
            <a:fillRect/>
          </a:stretch>
        </p:blipFill>
        <p:spPr>
          <a:xfrm>
            <a:off x="417774" y="418333"/>
            <a:ext cx="3183720" cy="636744"/>
          </a:xfrm>
          <a:prstGeom prst="rect">
            <a:avLst/>
          </a:prstGeom>
        </p:spPr>
      </p:pic>
    </p:spTree>
    <p:extLst>
      <p:ext uri="{BB962C8B-B14F-4D97-AF65-F5344CB8AC3E}">
        <p14:creationId xmlns:p14="http://schemas.microsoft.com/office/powerpoint/2010/main" val="367899215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2 grey title">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179E39-29FB-D943-9EFE-61625B90F1A4}"/>
              </a:ext>
            </a:extLst>
          </p:cNvPr>
          <p:cNvPicPr>
            <a:picLocks noChangeAspect="1"/>
          </p:cNvPicPr>
          <p:nvPr userDrawn="1"/>
        </p:nvPicPr>
        <p:blipFill>
          <a:blip r:embed="rId2"/>
          <a:stretch>
            <a:fillRect/>
          </a:stretch>
        </p:blipFill>
        <p:spPr>
          <a:xfrm>
            <a:off x="417774" y="418333"/>
            <a:ext cx="3183720" cy="636744"/>
          </a:xfrm>
          <a:prstGeom prst="rect">
            <a:avLst/>
          </a:prstGeom>
        </p:spPr>
      </p:pic>
    </p:spTree>
    <p:extLst>
      <p:ext uri="{BB962C8B-B14F-4D97-AF65-F5344CB8AC3E}">
        <p14:creationId xmlns:p14="http://schemas.microsoft.com/office/powerpoint/2010/main" val="293177185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2 orange 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7CF33C-C99A-8B48-BCB0-43E7D38D7CEA}"/>
              </a:ext>
            </a:extLst>
          </p:cNvPr>
          <p:cNvSpPr/>
          <p:nvPr userDrawn="1"/>
        </p:nvSpPr>
        <p:spPr>
          <a:xfrm>
            <a:off x="0" y="0"/>
            <a:ext cx="397803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FE66B2B-FC36-934B-A098-DF6A56B8DB35}"/>
              </a:ext>
            </a:extLst>
          </p:cNvPr>
          <p:cNvPicPr>
            <a:picLocks noChangeAspect="1"/>
          </p:cNvPicPr>
          <p:nvPr userDrawn="1"/>
        </p:nvPicPr>
        <p:blipFill>
          <a:blip r:embed="rId2"/>
          <a:stretch>
            <a:fillRect/>
          </a:stretch>
        </p:blipFill>
        <p:spPr>
          <a:xfrm>
            <a:off x="397677" y="6134672"/>
            <a:ext cx="2134507" cy="426901"/>
          </a:xfrm>
          <a:prstGeom prst="rect">
            <a:avLst/>
          </a:prstGeom>
        </p:spPr>
      </p:pic>
    </p:spTree>
    <p:extLst>
      <p:ext uri="{BB962C8B-B14F-4D97-AF65-F5344CB8AC3E}">
        <p14:creationId xmlns:p14="http://schemas.microsoft.com/office/powerpoint/2010/main" val="3732982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61F9-3534-D74F-BEDE-502336F3A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68027-97BE-804C-9CD9-1A5BC57BC0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FE913-B55A-584B-A4B9-A07418C53C51}"/>
              </a:ext>
            </a:extLst>
          </p:cNvPr>
          <p:cNvSpPr>
            <a:spLocks noGrp="1"/>
          </p:cNvSpPr>
          <p:nvPr>
            <p:ph type="dt" sz="half" idx="10"/>
          </p:nvPr>
        </p:nvSpPr>
        <p:spPr/>
        <p:txBody>
          <a:bodyPr/>
          <a:lstStyle/>
          <a:p>
            <a:fld id="{4328D63A-D379-0841-A002-F2BEC2A25F98}" type="datetimeFigureOut">
              <a:rPr lang="en-US" smtClean="0"/>
              <a:t>13-Jul-20</a:t>
            </a:fld>
            <a:endParaRPr lang="en-US"/>
          </a:p>
        </p:txBody>
      </p:sp>
      <p:sp>
        <p:nvSpPr>
          <p:cNvPr id="5" name="Footer Placeholder 4">
            <a:extLst>
              <a:ext uri="{FF2B5EF4-FFF2-40B4-BE49-F238E27FC236}">
                <a16:creationId xmlns:a16="http://schemas.microsoft.com/office/drawing/2014/main" id="{270F362F-5AFA-B247-8104-75659AE4B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B2CCD-0B8F-7D4A-BCD2-2B8971E46733}"/>
              </a:ext>
            </a:extLst>
          </p:cNvPr>
          <p:cNvSpPr>
            <a:spLocks noGrp="1"/>
          </p:cNvSpPr>
          <p:nvPr>
            <p:ph type="sldNum" sz="quarter" idx="12"/>
          </p:nvPr>
        </p:nvSpPr>
        <p:spPr/>
        <p:txBody>
          <a:bodyPr/>
          <a:lstStyle/>
          <a:p>
            <a:fld id="{A8C928BA-7A53-C944-B939-E30B37BF5A15}" type="slidenum">
              <a:rPr lang="en-US" smtClean="0"/>
              <a:t>‹#›</a:t>
            </a:fld>
            <a:endParaRPr lang="en-US"/>
          </a:p>
        </p:txBody>
      </p:sp>
    </p:spTree>
    <p:extLst>
      <p:ext uri="{BB962C8B-B14F-4D97-AF65-F5344CB8AC3E}">
        <p14:creationId xmlns:p14="http://schemas.microsoft.com/office/powerpoint/2010/main" val="2464323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F9DA-6537-BF46-B02D-C6D56918AD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FD3D76-6158-7942-8DCC-CF157AAF2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C5B320-C6D7-4745-B663-7B7542110408}"/>
              </a:ext>
            </a:extLst>
          </p:cNvPr>
          <p:cNvSpPr>
            <a:spLocks noGrp="1"/>
          </p:cNvSpPr>
          <p:nvPr>
            <p:ph type="dt" sz="half" idx="10"/>
          </p:nvPr>
        </p:nvSpPr>
        <p:spPr/>
        <p:txBody>
          <a:bodyPr/>
          <a:lstStyle/>
          <a:p>
            <a:fld id="{4328D63A-D379-0841-A002-F2BEC2A25F98}" type="datetimeFigureOut">
              <a:rPr lang="en-US" smtClean="0"/>
              <a:t>13-Jul-20</a:t>
            </a:fld>
            <a:endParaRPr lang="en-US"/>
          </a:p>
        </p:txBody>
      </p:sp>
      <p:sp>
        <p:nvSpPr>
          <p:cNvPr id="5" name="Footer Placeholder 4">
            <a:extLst>
              <a:ext uri="{FF2B5EF4-FFF2-40B4-BE49-F238E27FC236}">
                <a16:creationId xmlns:a16="http://schemas.microsoft.com/office/drawing/2014/main" id="{2EDAAC82-515B-BE43-8DF1-7A0479B92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FFAD1-B37E-5649-B11F-55909B4F32A2}"/>
              </a:ext>
            </a:extLst>
          </p:cNvPr>
          <p:cNvSpPr>
            <a:spLocks noGrp="1"/>
          </p:cNvSpPr>
          <p:nvPr>
            <p:ph type="sldNum" sz="quarter" idx="12"/>
          </p:nvPr>
        </p:nvSpPr>
        <p:spPr/>
        <p:txBody>
          <a:bodyPr/>
          <a:lstStyle/>
          <a:p>
            <a:fld id="{A8C928BA-7A53-C944-B939-E30B37BF5A15}" type="slidenum">
              <a:rPr lang="en-US" smtClean="0"/>
              <a:t>‹#›</a:t>
            </a:fld>
            <a:endParaRPr lang="en-US"/>
          </a:p>
        </p:txBody>
      </p:sp>
    </p:spTree>
    <p:extLst>
      <p:ext uri="{BB962C8B-B14F-4D97-AF65-F5344CB8AC3E}">
        <p14:creationId xmlns:p14="http://schemas.microsoft.com/office/powerpoint/2010/main" val="328977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A4E1-559C-0D41-BAC9-E5AB141F1E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74BE5-2267-AD43-B74D-E6EE3DEF7D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0FAA8B-F196-BD40-88AE-358D750FB1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5A01ED-8C54-124B-A48F-1FFEB992EA3D}"/>
              </a:ext>
            </a:extLst>
          </p:cNvPr>
          <p:cNvSpPr>
            <a:spLocks noGrp="1"/>
          </p:cNvSpPr>
          <p:nvPr>
            <p:ph type="dt" sz="half" idx="10"/>
          </p:nvPr>
        </p:nvSpPr>
        <p:spPr/>
        <p:txBody>
          <a:bodyPr/>
          <a:lstStyle/>
          <a:p>
            <a:fld id="{4328D63A-D379-0841-A002-F2BEC2A25F98}" type="datetimeFigureOut">
              <a:rPr lang="en-US" smtClean="0"/>
              <a:t>13-Jul-20</a:t>
            </a:fld>
            <a:endParaRPr lang="en-US"/>
          </a:p>
        </p:txBody>
      </p:sp>
      <p:sp>
        <p:nvSpPr>
          <p:cNvPr id="6" name="Footer Placeholder 5">
            <a:extLst>
              <a:ext uri="{FF2B5EF4-FFF2-40B4-BE49-F238E27FC236}">
                <a16:creationId xmlns:a16="http://schemas.microsoft.com/office/drawing/2014/main" id="{57E76260-052C-2D42-A948-B4788A3D7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83D89-9F75-F941-894E-334C978EEE89}"/>
              </a:ext>
            </a:extLst>
          </p:cNvPr>
          <p:cNvSpPr>
            <a:spLocks noGrp="1"/>
          </p:cNvSpPr>
          <p:nvPr>
            <p:ph type="sldNum" sz="quarter" idx="12"/>
          </p:nvPr>
        </p:nvSpPr>
        <p:spPr/>
        <p:txBody>
          <a:bodyPr/>
          <a:lstStyle/>
          <a:p>
            <a:fld id="{A8C928BA-7A53-C944-B939-E30B37BF5A15}" type="slidenum">
              <a:rPr lang="en-US" smtClean="0"/>
              <a:t>‹#›</a:t>
            </a:fld>
            <a:endParaRPr lang="en-US"/>
          </a:p>
        </p:txBody>
      </p:sp>
    </p:spTree>
    <p:extLst>
      <p:ext uri="{BB962C8B-B14F-4D97-AF65-F5344CB8AC3E}">
        <p14:creationId xmlns:p14="http://schemas.microsoft.com/office/powerpoint/2010/main" val="3939421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A9F6B-B0B5-4047-A856-F0D59EFE79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056337-5664-9A42-A0DF-9DE170A057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1B076-8775-524E-85B4-DCB4D61786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630DB9-C3F2-5B46-85AA-9DBEA1B96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7C9BA1-1310-BA42-93FD-07F9D3F16E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ED00CD-78E9-D548-82D5-20D5895A922A}"/>
              </a:ext>
            </a:extLst>
          </p:cNvPr>
          <p:cNvSpPr>
            <a:spLocks noGrp="1"/>
          </p:cNvSpPr>
          <p:nvPr>
            <p:ph type="dt" sz="half" idx="10"/>
          </p:nvPr>
        </p:nvSpPr>
        <p:spPr/>
        <p:txBody>
          <a:bodyPr/>
          <a:lstStyle/>
          <a:p>
            <a:fld id="{4328D63A-D379-0841-A002-F2BEC2A25F98}" type="datetimeFigureOut">
              <a:rPr lang="en-US" smtClean="0"/>
              <a:t>13-Jul-20</a:t>
            </a:fld>
            <a:endParaRPr lang="en-US"/>
          </a:p>
        </p:txBody>
      </p:sp>
      <p:sp>
        <p:nvSpPr>
          <p:cNvPr id="8" name="Footer Placeholder 7">
            <a:extLst>
              <a:ext uri="{FF2B5EF4-FFF2-40B4-BE49-F238E27FC236}">
                <a16:creationId xmlns:a16="http://schemas.microsoft.com/office/drawing/2014/main" id="{16F5D05D-46CA-E546-9CDD-B7481AF7EE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46D2B3-6EC3-FB45-8F19-0D7BA4BAE89A}"/>
              </a:ext>
            </a:extLst>
          </p:cNvPr>
          <p:cNvSpPr>
            <a:spLocks noGrp="1"/>
          </p:cNvSpPr>
          <p:nvPr>
            <p:ph type="sldNum" sz="quarter" idx="12"/>
          </p:nvPr>
        </p:nvSpPr>
        <p:spPr/>
        <p:txBody>
          <a:bodyPr/>
          <a:lstStyle/>
          <a:p>
            <a:fld id="{A8C928BA-7A53-C944-B939-E30B37BF5A15}" type="slidenum">
              <a:rPr lang="en-US" smtClean="0"/>
              <a:t>‹#›</a:t>
            </a:fld>
            <a:endParaRPr lang="en-US"/>
          </a:p>
        </p:txBody>
      </p:sp>
    </p:spTree>
    <p:extLst>
      <p:ext uri="{BB962C8B-B14F-4D97-AF65-F5344CB8AC3E}">
        <p14:creationId xmlns:p14="http://schemas.microsoft.com/office/powerpoint/2010/main" val="298014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10C2-222B-7145-A3BB-E80CA134D1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EEC33-D0E9-7B45-872D-29BB96239C2C}"/>
              </a:ext>
            </a:extLst>
          </p:cNvPr>
          <p:cNvSpPr>
            <a:spLocks noGrp="1"/>
          </p:cNvSpPr>
          <p:nvPr>
            <p:ph type="dt" sz="half" idx="10"/>
          </p:nvPr>
        </p:nvSpPr>
        <p:spPr/>
        <p:txBody>
          <a:bodyPr/>
          <a:lstStyle/>
          <a:p>
            <a:fld id="{4328D63A-D379-0841-A002-F2BEC2A25F98}" type="datetimeFigureOut">
              <a:rPr lang="en-US" smtClean="0"/>
              <a:t>13-Jul-20</a:t>
            </a:fld>
            <a:endParaRPr lang="en-US"/>
          </a:p>
        </p:txBody>
      </p:sp>
      <p:sp>
        <p:nvSpPr>
          <p:cNvPr id="4" name="Footer Placeholder 3">
            <a:extLst>
              <a:ext uri="{FF2B5EF4-FFF2-40B4-BE49-F238E27FC236}">
                <a16:creationId xmlns:a16="http://schemas.microsoft.com/office/drawing/2014/main" id="{D942F484-9C3E-3B4D-986E-81884EAC59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45661-43C5-864F-85D5-93CC7D96821A}"/>
              </a:ext>
            </a:extLst>
          </p:cNvPr>
          <p:cNvSpPr>
            <a:spLocks noGrp="1"/>
          </p:cNvSpPr>
          <p:nvPr>
            <p:ph type="sldNum" sz="quarter" idx="12"/>
          </p:nvPr>
        </p:nvSpPr>
        <p:spPr/>
        <p:txBody>
          <a:bodyPr/>
          <a:lstStyle/>
          <a:p>
            <a:fld id="{A8C928BA-7A53-C944-B939-E30B37BF5A15}" type="slidenum">
              <a:rPr lang="en-US" smtClean="0"/>
              <a:t>‹#›</a:t>
            </a:fld>
            <a:endParaRPr lang="en-US"/>
          </a:p>
        </p:txBody>
      </p:sp>
    </p:spTree>
    <p:extLst>
      <p:ext uri="{BB962C8B-B14F-4D97-AF65-F5344CB8AC3E}">
        <p14:creationId xmlns:p14="http://schemas.microsoft.com/office/powerpoint/2010/main" val="80190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B852BA-6A37-3C40-B43B-4F8D5A9A6BB1}"/>
              </a:ext>
            </a:extLst>
          </p:cNvPr>
          <p:cNvSpPr>
            <a:spLocks noGrp="1"/>
          </p:cNvSpPr>
          <p:nvPr>
            <p:ph type="dt" sz="half" idx="10"/>
          </p:nvPr>
        </p:nvSpPr>
        <p:spPr/>
        <p:txBody>
          <a:bodyPr/>
          <a:lstStyle/>
          <a:p>
            <a:fld id="{4328D63A-D379-0841-A002-F2BEC2A25F98}" type="datetimeFigureOut">
              <a:rPr lang="en-US" smtClean="0"/>
              <a:t>13-Jul-20</a:t>
            </a:fld>
            <a:endParaRPr lang="en-US"/>
          </a:p>
        </p:txBody>
      </p:sp>
      <p:sp>
        <p:nvSpPr>
          <p:cNvPr id="3" name="Footer Placeholder 2">
            <a:extLst>
              <a:ext uri="{FF2B5EF4-FFF2-40B4-BE49-F238E27FC236}">
                <a16:creationId xmlns:a16="http://schemas.microsoft.com/office/drawing/2014/main" id="{855CAD78-65BC-C844-BB88-016078F890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4F732D-4BD5-DA4F-8F9A-6FBFE594347B}"/>
              </a:ext>
            </a:extLst>
          </p:cNvPr>
          <p:cNvSpPr>
            <a:spLocks noGrp="1"/>
          </p:cNvSpPr>
          <p:nvPr>
            <p:ph type="sldNum" sz="quarter" idx="12"/>
          </p:nvPr>
        </p:nvSpPr>
        <p:spPr/>
        <p:txBody>
          <a:bodyPr/>
          <a:lstStyle/>
          <a:p>
            <a:fld id="{A8C928BA-7A53-C944-B939-E30B37BF5A15}" type="slidenum">
              <a:rPr lang="en-US" smtClean="0"/>
              <a:t>‹#›</a:t>
            </a:fld>
            <a:endParaRPr lang="en-US"/>
          </a:p>
        </p:txBody>
      </p:sp>
    </p:spTree>
    <p:extLst>
      <p:ext uri="{BB962C8B-B14F-4D97-AF65-F5344CB8AC3E}">
        <p14:creationId xmlns:p14="http://schemas.microsoft.com/office/powerpoint/2010/main" val="91849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1357-AA07-EC41-985F-F7ABB432F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EE9F-7897-1343-87DA-8B2FE277C0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CA1D0-F8CF-6149-B604-49CFDD7CE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CE788-90AF-ED47-83E9-D3C38C91F7DF}"/>
              </a:ext>
            </a:extLst>
          </p:cNvPr>
          <p:cNvSpPr>
            <a:spLocks noGrp="1"/>
          </p:cNvSpPr>
          <p:nvPr>
            <p:ph type="dt" sz="half" idx="10"/>
          </p:nvPr>
        </p:nvSpPr>
        <p:spPr/>
        <p:txBody>
          <a:bodyPr/>
          <a:lstStyle/>
          <a:p>
            <a:fld id="{4328D63A-D379-0841-A002-F2BEC2A25F98}" type="datetimeFigureOut">
              <a:rPr lang="en-US" smtClean="0"/>
              <a:t>13-Jul-20</a:t>
            </a:fld>
            <a:endParaRPr lang="en-US"/>
          </a:p>
        </p:txBody>
      </p:sp>
      <p:sp>
        <p:nvSpPr>
          <p:cNvPr id="6" name="Footer Placeholder 5">
            <a:extLst>
              <a:ext uri="{FF2B5EF4-FFF2-40B4-BE49-F238E27FC236}">
                <a16:creationId xmlns:a16="http://schemas.microsoft.com/office/drawing/2014/main" id="{87C52BE4-4F01-B145-8EB1-864B4AB80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9929F-21D0-BE40-BBE0-83586D5A99EA}"/>
              </a:ext>
            </a:extLst>
          </p:cNvPr>
          <p:cNvSpPr>
            <a:spLocks noGrp="1"/>
          </p:cNvSpPr>
          <p:nvPr>
            <p:ph type="sldNum" sz="quarter" idx="12"/>
          </p:nvPr>
        </p:nvSpPr>
        <p:spPr/>
        <p:txBody>
          <a:bodyPr/>
          <a:lstStyle/>
          <a:p>
            <a:fld id="{A8C928BA-7A53-C944-B939-E30B37BF5A15}" type="slidenum">
              <a:rPr lang="en-US" smtClean="0"/>
              <a:t>‹#›</a:t>
            </a:fld>
            <a:endParaRPr lang="en-US"/>
          </a:p>
        </p:txBody>
      </p:sp>
    </p:spTree>
    <p:extLst>
      <p:ext uri="{BB962C8B-B14F-4D97-AF65-F5344CB8AC3E}">
        <p14:creationId xmlns:p14="http://schemas.microsoft.com/office/powerpoint/2010/main" val="64611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3909-3FC3-8C46-ACA0-68C837277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F278B0-2C6D-EC4A-AF2D-A2D8388ABF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080248-4C50-8D4A-A217-8ECD7AC54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348B68-9CE4-0E4B-8522-8C54923034F5}"/>
              </a:ext>
            </a:extLst>
          </p:cNvPr>
          <p:cNvSpPr>
            <a:spLocks noGrp="1"/>
          </p:cNvSpPr>
          <p:nvPr>
            <p:ph type="dt" sz="half" idx="10"/>
          </p:nvPr>
        </p:nvSpPr>
        <p:spPr/>
        <p:txBody>
          <a:bodyPr/>
          <a:lstStyle/>
          <a:p>
            <a:fld id="{4328D63A-D379-0841-A002-F2BEC2A25F98}" type="datetimeFigureOut">
              <a:rPr lang="en-US" smtClean="0"/>
              <a:t>13-Jul-20</a:t>
            </a:fld>
            <a:endParaRPr lang="en-US"/>
          </a:p>
        </p:txBody>
      </p:sp>
      <p:sp>
        <p:nvSpPr>
          <p:cNvPr id="6" name="Footer Placeholder 5">
            <a:extLst>
              <a:ext uri="{FF2B5EF4-FFF2-40B4-BE49-F238E27FC236}">
                <a16:creationId xmlns:a16="http://schemas.microsoft.com/office/drawing/2014/main" id="{56F55DA5-7E3B-FB4F-84CE-D2DD164D05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B56F9-ADC2-C049-A796-F0673F0F4187}"/>
              </a:ext>
            </a:extLst>
          </p:cNvPr>
          <p:cNvSpPr>
            <a:spLocks noGrp="1"/>
          </p:cNvSpPr>
          <p:nvPr>
            <p:ph type="sldNum" sz="quarter" idx="12"/>
          </p:nvPr>
        </p:nvSpPr>
        <p:spPr/>
        <p:txBody>
          <a:bodyPr/>
          <a:lstStyle/>
          <a:p>
            <a:fld id="{A8C928BA-7A53-C944-B939-E30B37BF5A15}" type="slidenum">
              <a:rPr lang="en-US" smtClean="0"/>
              <a:t>‹#›</a:t>
            </a:fld>
            <a:endParaRPr lang="en-US"/>
          </a:p>
        </p:txBody>
      </p:sp>
    </p:spTree>
    <p:extLst>
      <p:ext uri="{BB962C8B-B14F-4D97-AF65-F5344CB8AC3E}">
        <p14:creationId xmlns:p14="http://schemas.microsoft.com/office/powerpoint/2010/main" val="123242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02B059-55CE-4B4F-9502-42966F656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30E15D-62C7-934A-9458-91A88630E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65C25-26E0-994B-AF77-F4836D435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8D63A-D379-0841-A002-F2BEC2A25F98}" type="datetimeFigureOut">
              <a:rPr lang="en-US" smtClean="0"/>
              <a:t>13-Jul-20</a:t>
            </a:fld>
            <a:endParaRPr lang="en-US"/>
          </a:p>
        </p:txBody>
      </p:sp>
      <p:sp>
        <p:nvSpPr>
          <p:cNvPr id="5" name="Footer Placeholder 4">
            <a:extLst>
              <a:ext uri="{FF2B5EF4-FFF2-40B4-BE49-F238E27FC236}">
                <a16:creationId xmlns:a16="http://schemas.microsoft.com/office/drawing/2014/main" id="{0C64B8E3-D33D-5B40-A7A4-3CF543033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837978-ADBC-B44F-9EB1-25E9C19F3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928BA-7A53-C944-B939-E30B37BF5A15}" type="slidenum">
              <a:rPr lang="en-US" smtClean="0"/>
              <a:t>‹#›</a:t>
            </a:fld>
            <a:endParaRPr lang="en-US"/>
          </a:p>
        </p:txBody>
      </p:sp>
    </p:spTree>
    <p:extLst>
      <p:ext uri="{BB962C8B-B14F-4D97-AF65-F5344CB8AC3E}">
        <p14:creationId xmlns:p14="http://schemas.microsoft.com/office/powerpoint/2010/main" val="3337524232"/>
      </p:ext>
    </p:extLst>
  </p:cSld>
  <p:clrMap bg1="lt1" tx1="dk1" bg2="lt2" tx2="dk2" accent1="accent1" accent2="accent2" accent3="accent3" accent4="accent4" accent5="accent5" accent6="accent6" hlink="hlink" folHlink="folHlink"/>
  <p:sldLayoutIdLst>
    <p:sldLayoutId id="2147483671" r:id="rId1"/>
    <p:sldLayoutId id="2147483650" r:id="rId2"/>
    <p:sldLayoutId id="2147483670" r:id="rId3"/>
    <p:sldLayoutId id="2147483652" r:id="rId4"/>
    <p:sldLayoutId id="2147483653" r:id="rId5"/>
    <p:sldLayoutId id="2147483654" r:id="rId6"/>
    <p:sldLayoutId id="2147483669" r:id="rId7"/>
    <p:sldLayoutId id="2147483675" r:id="rId8"/>
    <p:sldLayoutId id="2147483657" r:id="rId9"/>
    <p:sldLayoutId id="2147483658" r:id="rId10"/>
    <p:sldLayoutId id="2147483659"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936924"/>
      </p:ext>
    </p:extLst>
  </p:cSld>
  <p:clrMap bg1="lt1" tx1="dk1" bg2="lt2" tx2="dk2" accent1="accent1" accent2="accent2" accent3="accent3" accent4="accent4" accent5="accent5" accent6="accent6" hlink="hlink" folHlink="folHlink"/>
  <p:sldLayoutIdLst>
    <p:sldLayoutId id="2147483656" r:id="rId1"/>
    <p:sldLayoutId id="2147483667" r:id="rId2"/>
    <p:sldLayoutId id="2147483661" r:id="rId3"/>
    <p:sldLayoutId id="2147483649" r:id="rId4"/>
    <p:sldLayoutId id="2147483651" r:id="rId5"/>
    <p:sldLayoutId id="214748365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laceholder 7">
            <a:extLst>
              <a:ext uri="{FF2B5EF4-FFF2-40B4-BE49-F238E27FC236}">
                <a16:creationId xmlns:a16="http://schemas.microsoft.com/office/drawing/2014/main" id="{ADEAA7FA-1330-5142-BD3F-58817D796B04}"/>
              </a:ext>
            </a:extLst>
          </p:cNvPr>
          <p:cNvSpPr txBox="1">
            <a:spLocks/>
          </p:cNvSpPr>
          <p:nvPr/>
        </p:nvSpPr>
        <p:spPr>
          <a:xfrm>
            <a:off x="563396" y="2417055"/>
            <a:ext cx="10522994" cy="1474735"/>
          </a:xfrm>
          <a:prstGeom prst="rect">
            <a:avLst/>
          </a:prstGeom>
        </p:spPr>
        <p:txBody>
          <a:bodyPr vert="horz" wrap="square" lIns="91440" tIns="45720" rIns="91440" bIns="4572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r>
              <a:rPr lang="en-US" sz="3200" dirty="0">
                <a:solidFill>
                  <a:schemeClr val="tx1"/>
                </a:solidFill>
                <a:latin typeface="Arial Black"/>
              </a:rPr>
              <a:t>CS 327E ELEMENTS OF DATABASES: </a:t>
            </a:r>
            <a:endParaRPr lang="en-US" sz="3200" dirty="0">
              <a:solidFill>
                <a:schemeClr val="tx1"/>
              </a:solidFill>
            </a:endParaRPr>
          </a:p>
          <a:p>
            <a:r>
              <a:rPr lang="en-US" sz="3200" dirty="0">
                <a:solidFill>
                  <a:schemeClr val="tx1"/>
                </a:solidFill>
                <a:latin typeface="Arial Black"/>
              </a:rPr>
              <a:t>PROJECT FINAL PRESENTATION</a:t>
            </a:r>
            <a:endParaRPr lang="en-US" sz="3200" dirty="0">
              <a:solidFill>
                <a:schemeClr val="tx1"/>
              </a:solidFill>
            </a:endParaRPr>
          </a:p>
        </p:txBody>
      </p:sp>
      <p:cxnSp>
        <p:nvCxnSpPr>
          <p:cNvPr id="10" name="Straight Connector 9">
            <a:extLst>
              <a:ext uri="{FF2B5EF4-FFF2-40B4-BE49-F238E27FC236}">
                <a16:creationId xmlns:a16="http://schemas.microsoft.com/office/drawing/2014/main" id="{76B7E6B6-C372-3A40-9CFF-634200BCA241}"/>
              </a:ext>
            </a:extLst>
          </p:cNvPr>
          <p:cNvCxnSpPr>
            <a:cxnSpLocks/>
          </p:cNvCxnSpPr>
          <p:nvPr/>
        </p:nvCxnSpPr>
        <p:spPr>
          <a:xfrm>
            <a:off x="618792" y="4046996"/>
            <a:ext cx="62984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58D4F9-7DF6-964D-B0CC-49479A89955E}"/>
              </a:ext>
            </a:extLst>
          </p:cNvPr>
          <p:cNvSpPr txBox="1"/>
          <p:nvPr/>
        </p:nvSpPr>
        <p:spPr>
          <a:xfrm>
            <a:off x="568688" y="1877787"/>
            <a:ext cx="2192140" cy="307777"/>
          </a:xfrm>
          <a:prstGeom prst="rect">
            <a:avLst/>
          </a:prstGeom>
          <a:noFill/>
        </p:spPr>
        <p:txBody>
          <a:bodyPr wrap="square" rtlCol="0" anchor="t">
            <a:spAutoFit/>
          </a:bodyPr>
          <a:lstStyle/>
          <a:p>
            <a:r>
              <a:rPr lang="en-US" sz="1400" b="1" dirty="0">
                <a:latin typeface="Arial Black"/>
                <a:cs typeface="Arial Black" panose="020B0604020202020204" pitchFamily="34" charset="0"/>
              </a:rPr>
              <a:t>MAY 8, 2020</a:t>
            </a:r>
          </a:p>
        </p:txBody>
      </p:sp>
      <p:sp>
        <p:nvSpPr>
          <p:cNvPr id="15" name="Rectangle 14">
            <a:extLst>
              <a:ext uri="{FF2B5EF4-FFF2-40B4-BE49-F238E27FC236}">
                <a16:creationId xmlns:a16="http://schemas.microsoft.com/office/drawing/2014/main" id="{053FDBAD-4457-FA42-8FFA-C5DB840E97BC}"/>
              </a:ext>
            </a:extLst>
          </p:cNvPr>
          <p:cNvSpPr/>
          <p:nvPr/>
        </p:nvSpPr>
        <p:spPr>
          <a:xfrm>
            <a:off x="11887200" y="0"/>
            <a:ext cx="304800" cy="5588000"/>
          </a:xfrm>
          <a:prstGeom prst="rect">
            <a:avLst/>
          </a:prstGeom>
          <a:solidFill>
            <a:srgbClr val="EB8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094760-47C4-194A-91FA-2042C4F50832}"/>
              </a:ext>
            </a:extLst>
          </p:cNvPr>
          <p:cNvSpPr/>
          <p:nvPr/>
        </p:nvSpPr>
        <p:spPr>
          <a:xfrm>
            <a:off x="11887200" y="5588000"/>
            <a:ext cx="304800" cy="127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A5F3287-689D-D046-9A1E-5DF70D5A7DB2}"/>
              </a:ext>
            </a:extLst>
          </p:cNvPr>
          <p:cNvSpPr txBox="1"/>
          <p:nvPr/>
        </p:nvSpPr>
        <p:spPr>
          <a:xfrm>
            <a:off x="618792" y="5855690"/>
            <a:ext cx="11000929" cy="738664"/>
          </a:xfrm>
          <a:prstGeom prst="rect">
            <a:avLst/>
          </a:prstGeom>
          <a:noFill/>
        </p:spPr>
        <p:txBody>
          <a:bodyPr wrap="square" rtlCol="0" anchor="t">
            <a:spAutoFit/>
          </a:bodyPr>
          <a:lstStyle/>
          <a:p>
            <a:r>
              <a:rPr lang="en-US" sz="1400" b="1" dirty="0">
                <a:latin typeface="Arial Black"/>
                <a:cs typeface="Arial Black" panose="020B0604020202020204" pitchFamily="34" charset="0"/>
              </a:rPr>
              <a:t>VAXONOMICS</a:t>
            </a:r>
          </a:p>
          <a:p>
            <a:r>
              <a:rPr lang="en-US" sz="1400" b="1" dirty="0">
                <a:latin typeface="Arial Black"/>
                <a:cs typeface="Arial Black" panose="020B0604020202020204" pitchFamily="34" charset="0"/>
              </a:rPr>
              <a:t>VEE LEE KOH AND NOAH PLACKE</a:t>
            </a:r>
            <a:endParaRPr lang="en-US" dirty="0">
              <a:latin typeface="Arial Black"/>
            </a:endParaRPr>
          </a:p>
          <a:p>
            <a:r>
              <a:rPr lang="en-US" sz="1400" dirty="0"/>
              <a:t>The University of Texas at Austin</a:t>
            </a:r>
            <a:endParaRPr lang="en-US" sz="1400" dirty="0">
              <a:cs typeface="Calibri"/>
            </a:endParaRPr>
          </a:p>
        </p:txBody>
      </p:sp>
    </p:spTree>
    <p:extLst>
      <p:ext uri="{BB962C8B-B14F-4D97-AF65-F5344CB8AC3E}">
        <p14:creationId xmlns:p14="http://schemas.microsoft.com/office/powerpoint/2010/main" val="243895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DBCE4E-964D-BE4C-8FC2-0A9216C028AF}"/>
              </a:ext>
            </a:extLst>
          </p:cNvPr>
          <p:cNvSpPr/>
          <p:nvPr/>
        </p:nvSpPr>
        <p:spPr>
          <a:xfrm>
            <a:off x="117642" y="114078"/>
            <a:ext cx="4944533" cy="1464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28591CD-6345-5B40-BBED-F10DF2B63C2D}"/>
              </a:ext>
            </a:extLst>
          </p:cNvPr>
          <p:cNvSpPr/>
          <p:nvPr/>
        </p:nvSpPr>
        <p:spPr>
          <a:xfrm rot="16200000">
            <a:off x="5308600" y="1244600"/>
            <a:ext cx="304800" cy="10922000"/>
          </a:xfrm>
          <a:prstGeom prst="rect">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9917D7D1-3E9F-F44E-98C7-1992F64E67AF}"/>
              </a:ext>
            </a:extLst>
          </p:cNvPr>
          <p:cNvSpPr/>
          <p:nvPr/>
        </p:nvSpPr>
        <p:spPr>
          <a:xfrm rot="16200000">
            <a:off x="11404600" y="6070600"/>
            <a:ext cx="304800" cy="1270000"/>
          </a:xfrm>
          <a:prstGeom prst="rect">
            <a:avLst/>
          </a:prstGeom>
          <a:solidFill>
            <a:srgbClr val="EB8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Placeholder 7">
            <a:extLst>
              <a:ext uri="{FF2B5EF4-FFF2-40B4-BE49-F238E27FC236}">
                <a16:creationId xmlns:a16="http://schemas.microsoft.com/office/drawing/2014/main" id="{9654A6FC-138F-42F2-93C3-E06106D75D67}"/>
              </a:ext>
            </a:extLst>
          </p:cNvPr>
          <p:cNvSpPr txBox="1">
            <a:spLocks/>
          </p:cNvSpPr>
          <p:nvPr/>
        </p:nvSpPr>
        <p:spPr>
          <a:xfrm>
            <a:off x="2152650" y="2753733"/>
            <a:ext cx="7886700" cy="1350533"/>
          </a:xfrm>
          <a:prstGeom prst="rect">
            <a:avLst/>
          </a:prstGeom>
        </p:spPr>
        <p:txBody>
          <a:bodyPr vert="horz" wrap="square" lIns="91440" tIns="45720" rIns="91440" bIns="45720" rtlCol="0" anchor="ctr">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pPr algn="ctr" fontAlgn="auto">
              <a:spcAft>
                <a:spcPts val="0"/>
              </a:spcAft>
            </a:pPr>
            <a:r>
              <a:rPr lang="en-US" sz="5400" dirty="0">
                <a:solidFill>
                  <a:schemeClr val="tx1"/>
                </a:solidFill>
                <a:latin typeface="Arial Black"/>
              </a:rPr>
              <a:t>THANK YOU!</a:t>
            </a:r>
          </a:p>
        </p:txBody>
      </p:sp>
    </p:spTree>
    <p:extLst>
      <p:ext uri="{BB962C8B-B14F-4D97-AF65-F5344CB8AC3E}">
        <p14:creationId xmlns:p14="http://schemas.microsoft.com/office/powerpoint/2010/main" val="209549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E0E7C5-F279-4FED-A7B9-04BDC8DCF649}"/>
              </a:ext>
            </a:extLst>
          </p:cNvPr>
          <p:cNvSpPr txBox="1"/>
          <p:nvPr/>
        </p:nvSpPr>
        <p:spPr>
          <a:xfrm>
            <a:off x="393066" y="1780454"/>
            <a:ext cx="3209717" cy="1323439"/>
          </a:xfrm>
          <a:prstGeom prst="rect">
            <a:avLst/>
          </a:prstGeom>
          <a:noFill/>
        </p:spPr>
        <p:txBody>
          <a:bodyPr wrap="square" rtlCol="0">
            <a:spAutoFit/>
          </a:bodyPr>
          <a:lstStyle/>
          <a:p>
            <a:r>
              <a:rPr lang="en-US" sz="4000" b="1" dirty="0">
                <a:solidFill>
                  <a:schemeClr val="bg1"/>
                </a:solidFill>
              </a:rPr>
              <a:t>PROJECT</a:t>
            </a:r>
          </a:p>
          <a:p>
            <a:r>
              <a:rPr lang="en-US" sz="4000" b="1" dirty="0">
                <a:solidFill>
                  <a:schemeClr val="bg1"/>
                </a:solidFill>
              </a:rPr>
              <a:t>OVERVIEW</a:t>
            </a:r>
          </a:p>
        </p:txBody>
      </p:sp>
      <p:sp>
        <p:nvSpPr>
          <p:cNvPr id="4" name="TextBox 3">
            <a:extLst>
              <a:ext uri="{FF2B5EF4-FFF2-40B4-BE49-F238E27FC236}">
                <a16:creationId xmlns:a16="http://schemas.microsoft.com/office/drawing/2014/main" id="{7DA93551-E17D-4005-8415-7E60553F615F}"/>
              </a:ext>
            </a:extLst>
          </p:cNvPr>
          <p:cNvSpPr txBox="1"/>
          <p:nvPr/>
        </p:nvSpPr>
        <p:spPr>
          <a:xfrm>
            <a:off x="4437566" y="980234"/>
            <a:ext cx="7361368" cy="4801314"/>
          </a:xfrm>
          <a:prstGeom prst="rect">
            <a:avLst/>
          </a:prstGeom>
          <a:noFill/>
        </p:spPr>
        <p:txBody>
          <a:bodyPr wrap="square" rtlCol="0">
            <a:spAutoFit/>
          </a:bodyPr>
          <a:lstStyle/>
          <a:p>
            <a:pPr>
              <a:defRPr/>
            </a:pPr>
            <a:r>
              <a:rPr lang="en-US" b="1" i="1" dirty="0">
                <a:solidFill>
                  <a:srgbClr val="1E262E"/>
                </a:solidFill>
                <a:latin typeface="Arial" panose="020B0604020202020204" pitchFamily="34" charset="0"/>
                <a:cs typeface="Arial" panose="020B0604020202020204" pitchFamily="34" charset="0"/>
              </a:rPr>
              <a:t>Primary Dataset :</a:t>
            </a:r>
          </a:p>
          <a:p>
            <a:pPr>
              <a:defRPr/>
            </a:pPr>
            <a:endParaRPr lang="en-US" b="1"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US" dirty="0">
                <a:solidFill>
                  <a:srgbClr val="1E262E"/>
                </a:solidFill>
                <a:latin typeface="Arial" panose="020B0604020202020204" pitchFamily="34" charset="0"/>
                <a:cs typeface="Arial" panose="020B0604020202020204" pitchFamily="34" charset="0"/>
              </a:rPr>
              <a:t>Vaccine Adverse Event Reporting System (VAERS) 2018 by CDC</a:t>
            </a:r>
          </a:p>
          <a:p>
            <a:pPr marL="742950" lvl="1" indent="-285750">
              <a:buFont typeface="Arial" panose="020B0604020202020204" pitchFamily="34" charset="0"/>
              <a:buChar char="•"/>
              <a:defRPr/>
            </a:pPr>
            <a:endParaRPr lang="en-US" dirty="0">
              <a:solidFill>
                <a:srgbClr val="1E262E"/>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dirty="0">
                <a:solidFill>
                  <a:srgbClr val="1E262E"/>
                </a:solidFill>
                <a:latin typeface="Arial" panose="020B0604020202020204" pitchFamily="34" charset="0"/>
                <a:cs typeface="Arial" panose="020B0604020202020204" pitchFamily="34" charset="0"/>
              </a:rPr>
              <a:t>Adverse Events, Vaccines, and Symptoms</a:t>
            </a:r>
          </a:p>
          <a:p>
            <a:pPr marL="285750" indent="-285750">
              <a:buFont typeface="Arial" panose="020B0604020202020204" pitchFamily="34" charset="0"/>
              <a:buChar char="•"/>
              <a:defRPr/>
            </a:pPr>
            <a:endParaRPr lang="en-US" dirty="0">
              <a:solidFill>
                <a:srgbClr val="1E262E"/>
              </a:solidFill>
              <a:latin typeface="Arial" panose="020B0604020202020204" pitchFamily="34" charset="0"/>
              <a:cs typeface="Arial" panose="020B0604020202020204" pitchFamily="34" charset="0"/>
            </a:endParaRPr>
          </a:p>
          <a:p>
            <a:pPr>
              <a:defRPr/>
            </a:pPr>
            <a:r>
              <a:rPr lang="en-US" b="1" i="1" dirty="0">
                <a:solidFill>
                  <a:srgbClr val="1E262E"/>
                </a:solidFill>
                <a:latin typeface="Arial" panose="020B0604020202020204" pitchFamily="34" charset="0"/>
                <a:cs typeface="Arial" panose="020B0604020202020204" pitchFamily="34" charset="0"/>
              </a:rPr>
              <a:t>Secondary Dataset :</a:t>
            </a:r>
          </a:p>
          <a:p>
            <a:pPr>
              <a:defRPr/>
            </a:pPr>
            <a:endParaRPr lang="en-US" b="1"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US" dirty="0">
                <a:solidFill>
                  <a:srgbClr val="1E262E"/>
                </a:solidFill>
                <a:latin typeface="Arial" panose="020B0604020202020204" pitchFamily="34" charset="0"/>
                <a:cs typeface="Arial" panose="020B0604020202020204" pitchFamily="34" charset="0"/>
              </a:rPr>
              <a:t>FDA Adverse Event Reporting System (FAERS) Q4 2018 by FDA</a:t>
            </a:r>
          </a:p>
          <a:p>
            <a:pPr marL="742950" lvl="1" indent="-285750">
              <a:buFont typeface="Arial" panose="020B0604020202020204" pitchFamily="34" charset="0"/>
              <a:buChar char="•"/>
              <a:defRPr/>
            </a:pPr>
            <a:endParaRPr lang="en-US" dirty="0">
              <a:solidFill>
                <a:srgbClr val="1E262E"/>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dirty="0">
                <a:solidFill>
                  <a:srgbClr val="1E262E"/>
                </a:solidFill>
                <a:latin typeface="Arial" panose="020B0604020202020204" pitchFamily="34" charset="0"/>
                <a:cs typeface="Arial" panose="020B0604020202020204" pitchFamily="34" charset="0"/>
              </a:rPr>
              <a:t>Demographics, Drugs, Reactions, Outcomes, and Diagnosis</a:t>
            </a:r>
          </a:p>
          <a:p>
            <a:pPr marL="285750" indent="-285750">
              <a:buFont typeface="Arial" panose="020B0604020202020204" pitchFamily="34" charset="0"/>
              <a:buChar char="•"/>
              <a:defRPr/>
            </a:pPr>
            <a:endParaRPr lang="en-US" b="1" dirty="0">
              <a:solidFill>
                <a:srgbClr val="1E262E"/>
              </a:solidFill>
              <a:latin typeface="Arial" panose="020B0604020202020204" pitchFamily="34" charset="0"/>
              <a:cs typeface="Arial" panose="020B0604020202020204" pitchFamily="34" charset="0"/>
            </a:endParaRPr>
          </a:p>
          <a:p>
            <a:pPr>
              <a:defRPr/>
            </a:pPr>
            <a:r>
              <a:rPr lang="en-US" b="1" i="1" dirty="0">
                <a:solidFill>
                  <a:srgbClr val="1E262E"/>
                </a:solidFill>
                <a:latin typeface="Arial" panose="020B0604020202020204" pitchFamily="34" charset="0"/>
                <a:cs typeface="Arial" panose="020B0604020202020204" pitchFamily="34" charset="0"/>
              </a:rPr>
              <a:t>Goal of Project </a:t>
            </a:r>
            <a:r>
              <a:rPr lang="en-US" i="1" dirty="0">
                <a:solidFill>
                  <a:srgbClr val="1E262E"/>
                </a:solidFill>
                <a:latin typeface="Arial" panose="020B0604020202020204" pitchFamily="34" charset="0"/>
                <a:cs typeface="Arial" panose="020B0604020202020204" pitchFamily="34" charset="0"/>
              </a:rPr>
              <a:t>:</a:t>
            </a:r>
          </a:p>
          <a:p>
            <a:pPr>
              <a:defRPr/>
            </a:pPr>
            <a:endParaRPr lang="en-US"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US" dirty="0">
                <a:solidFill>
                  <a:srgbClr val="1E262E"/>
                </a:solidFill>
                <a:latin typeface="Arial" panose="020B0604020202020204" pitchFamily="34" charset="0"/>
                <a:cs typeface="Arial" panose="020B0604020202020204" pitchFamily="34" charset="0"/>
              </a:rPr>
              <a:t>Investigate if there is correlation between adverse events and attributes of patients, vaccines, drugs, or external factors</a:t>
            </a:r>
          </a:p>
          <a:p>
            <a:pPr marL="285750" indent="-285750">
              <a:buFont typeface="Arial" panose="020B0604020202020204" pitchFamily="34" charset="0"/>
              <a:buChar char="•"/>
              <a:defRPr/>
            </a:pPr>
            <a:endParaRPr lang="en-US" dirty="0">
              <a:solidFill>
                <a:srgbClr val="1E262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701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E0E7C5-F279-4FED-A7B9-04BDC8DCF649}"/>
              </a:ext>
            </a:extLst>
          </p:cNvPr>
          <p:cNvSpPr txBox="1"/>
          <p:nvPr/>
        </p:nvSpPr>
        <p:spPr>
          <a:xfrm>
            <a:off x="393066" y="1780454"/>
            <a:ext cx="3209717" cy="1938992"/>
          </a:xfrm>
          <a:prstGeom prst="rect">
            <a:avLst/>
          </a:prstGeom>
          <a:noFill/>
        </p:spPr>
        <p:txBody>
          <a:bodyPr wrap="square" rtlCol="0">
            <a:spAutoFit/>
          </a:bodyPr>
          <a:lstStyle/>
          <a:p>
            <a:r>
              <a:rPr lang="en-US" sz="4000" b="1" dirty="0">
                <a:solidFill>
                  <a:schemeClr val="bg1"/>
                </a:solidFill>
              </a:rPr>
              <a:t>MODELED TABLES</a:t>
            </a:r>
          </a:p>
          <a:p>
            <a:r>
              <a:rPr lang="en-US" sz="4000" b="1" dirty="0">
                <a:solidFill>
                  <a:schemeClr val="bg1"/>
                </a:solidFill>
              </a:rPr>
              <a:t>ERD</a:t>
            </a:r>
          </a:p>
        </p:txBody>
      </p:sp>
      <p:pic>
        <p:nvPicPr>
          <p:cNvPr id="7" name="Picture 6" descr="A screenshot of a cell phone&#10;&#10;Description automatically generated">
            <a:extLst>
              <a:ext uri="{FF2B5EF4-FFF2-40B4-BE49-F238E27FC236}">
                <a16:creationId xmlns:a16="http://schemas.microsoft.com/office/drawing/2014/main" id="{DE65C6C0-0359-4C44-A0F1-816A800163B1}"/>
              </a:ext>
            </a:extLst>
          </p:cNvPr>
          <p:cNvPicPr>
            <a:picLocks noChangeAspect="1"/>
          </p:cNvPicPr>
          <p:nvPr/>
        </p:nvPicPr>
        <p:blipFill rotWithShape="1">
          <a:blip r:embed="rId3"/>
          <a:srcRect t="6847" b="1173"/>
          <a:stretch/>
        </p:blipFill>
        <p:spPr>
          <a:xfrm>
            <a:off x="5169252" y="0"/>
            <a:ext cx="5890635" cy="6821714"/>
          </a:xfrm>
          <a:prstGeom prst="rect">
            <a:avLst/>
          </a:prstGeom>
        </p:spPr>
      </p:pic>
    </p:spTree>
    <p:extLst>
      <p:ext uri="{BB962C8B-B14F-4D97-AF65-F5344CB8AC3E}">
        <p14:creationId xmlns:p14="http://schemas.microsoft.com/office/powerpoint/2010/main" val="339642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78AC8-E7B7-AF40-A0B2-E84FC9033DF3}"/>
              </a:ext>
            </a:extLst>
          </p:cNvPr>
          <p:cNvSpPr txBox="1"/>
          <p:nvPr/>
        </p:nvSpPr>
        <p:spPr>
          <a:xfrm>
            <a:off x="787399" y="1237187"/>
            <a:ext cx="5914483" cy="4247317"/>
          </a:xfrm>
          <a:prstGeom prst="rect">
            <a:avLst/>
          </a:prstGeom>
          <a:noFill/>
        </p:spPr>
        <p:txBody>
          <a:bodyPr wrap="square" rtlCol="0">
            <a:spAutoFit/>
          </a:bodyPr>
          <a:lstStyle/>
          <a:p>
            <a:pPr>
              <a:defRPr/>
            </a:pPr>
            <a:r>
              <a:rPr lang="en-US" b="1" i="1" dirty="0">
                <a:solidFill>
                  <a:srgbClr val="1E262E"/>
                </a:solidFill>
                <a:latin typeface="Arial" panose="020B0604020202020204" pitchFamily="34" charset="0"/>
                <a:cs typeface="Arial" panose="020B0604020202020204" pitchFamily="34" charset="0"/>
              </a:rPr>
              <a:t>Adverse Event Table </a:t>
            </a:r>
            <a:r>
              <a:rPr lang="en-US" i="1" dirty="0">
                <a:solidFill>
                  <a:srgbClr val="1E262E"/>
                </a:solidFill>
                <a:latin typeface="Arial" panose="020B0604020202020204" pitchFamily="34" charset="0"/>
                <a:cs typeface="Arial" panose="020B0604020202020204" pitchFamily="34" charset="0"/>
              </a:rPr>
              <a:t>:</a:t>
            </a:r>
          </a:p>
          <a:p>
            <a:pPr>
              <a:defRPr/>
            </a:pPr>
            <a:endParaRPr lang="en-US"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US" dirty="0">
                <a:solidFill>
                  <a:srgbClr val="1E262E"/>
                </a:solidFill>
                <a:latin typeface="Arial" panose="020B0604020202020204" pitchFamily="34" charset="0"/>
                <a:cs typeface="Arial" panose="020B0604020202020204" pitchFamily="34" charset="0"/>
              </a:rPr>
              <a:t>Convert String attributes into Booleans</a:t>
            </a:r>
          </a:p>
          <a:p>
            <a:pPr marL="285750" indent="-285750">
              <a:buFont typeface="Arial" panose="020B0604020202020204" pitchFamily="34" charset="0"/>
              <a:buChar char="•"/>
              <a:defRPr/>
            </a:pPr>
            <a:endParaRPr lang="en-US" dirty="0">
              <a:solidFill>
                <a:srgbClr val="1E262E"/>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dirty="0">
                <a:solidFill>
                  <a:srgbClr val="1E262E"/>
                </a:solidFill>
                <a:latin typeface="Arial" panose="020B0604020202020204" pitchFamily="34" charset="0"/>
                <a:cs typeface="Arial" panose="020B0604020202020204" pitchFamily="34" charset="0"/>
              </a:rPr>
              <a:t>Recovered and Birth defect</a:t>
            </a:r>
          </a:p>
          <a:p>
            <a:pPr marL="285750" indent="-285750">
              <a:buFont typeface="Arial" panose="020B0604020202020204" pitchFamily="34" charset="0"/>
              <a:buChar char="•"/>
              <a:defRPr/>
            </a:pPr>
            <a:endParaRPr lang="en-US"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US" dirty="0">
                <a:solidFill>
                  <a:srgbClr val="1E262E"/>
                </a:solidFill>
                <a:latin typeface="Arial" panose="020B0604020202020204" pitchFamily="34" charset="0"/>
                <a:cs typeface="Arial" panose="020B0604020202020204" pitchFamily="34" charset="0"/>
              </a:rPr>
              <a:t>Standardize values of Boolean attributes</a:t>
            </a:r>
          </a:p>
          <a:p>
            <a:pPr marL="285750" indent="-285750">
              <a:buFont typeface="Arial" panose="020B0604020202020204" pitchFamily="34" charset="0"/>
              <a:buChar char="•"/>
              <a:defRPr/>
            </a:pPr>
            <a:endParaRPr lang="en-US" dirty="0">
              <a:solidFill>
                <a:srgbClr val="1E262E"/>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dirty="0">
                <a:solidFill>
                  <a:srgbClr val="1E262E"/>
                </a:solidFill>
                <a:latin typeface="Arial" panose="020B0604020202020204" pitchFamily="34" charset="0"/>
                <a:cs typeface="Arial" panose="020B0604020202020204" pitchFamily="34" charset="0"/>
              </a:rPr>
              <a:t>Died, Life threatening, Hospitalized, ER visit, Disabled, etc. </a:t>
            </a:r>
          </a:p>
          <a:p>
            <a:pPr lvl="1">
              <a:defRPr/>
            </a:pPr>
            <a:endParaRPr lang="en-US" dirty="0">
              <a:solidFill>
                <a:srgbClr val="1E262E"/>
              </a:solidFill>
              <a:latin typeface="Arial" panose="020B0604020202020204" pitchFamily="34" charset="0"/>
              <a:cs typeface="Arial" panose="020B0604020202020204" pitchFamily="34" charset="0"/>
            </a:endParaRPr>
          </a:p>
          <a:p>
            <a:pPr>
              <a:defRPr/>
            </a:pPr>
            <a:r>
              <a:rPr lang="en-US" b="1" i="1" dirty="0">
                <a:solidFill>
                  <a:srgbClr val="1E262E"/>
                </a:solidFill>
                <a:latin typeface="Arial" panose="020B0604020202020204" pitchFamily="34" charset="0"/>
                <a:cs typeface="Arial" panose="020B0604020202020204" pitchFamily="34" charset="0"/>
              </a:rPr>
              <a:t>Vaccination Table </a:t>
            </a:r>
            <a:r>
              <a:rPr lang="en-US" i="1" dirty="0">
                <a:solidFill>
                  <a:srgbClr val="1E262E"/>
                </a:solidFill>
                <a:latin typeface="Arial" panose="020B0604020202020204" pitchFamily="34" charset="0"/>
                <a:cs typeface="Arial" panose="020B0604020202020204" pitchFamily="34" charset="0"/>
              </a:rPr>
              <a:t>:</a:t>
            </a:r>
          </a:p>
          <a:p>
            <a:pPr>
              <a:defRPr/>
            </a:pPr>
            <a:endParaRPr lang="en-US"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US" dirty="0">
                <a:solidFill>
                  <a:srgbClr val="1E262E"/>
                </a:solidFill>
                <a:latin typeface="Arial" panose="020B0604020202020204" pitchFamily="34" charset="0"/>
                <a:cs typeface="Arial" panose="020B0604020202020204" pitchFamily="34" charset="0"/>
              </a:rPr>
              <a:t>Standardize unknown values of String attributes</a:t>
            </a:r>
          </a:p>
          <a:p>
            <a:pPr>
              <a:defRPr/>
            </a:pPr>
            <a:endParaRPr lang="en-US" dirty="0">
              <a:solidFill>
                <a:srgbClr val="1E262E"/>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E38A47C-E442-FF45-9393-BEF1FA518E08}"/>
              </a:ext>
            </a:extLst>
          </p:cNvPr>
          <p:cNvSpPr txBox="1"/>
          <p:nvPr/>
        </p:nvSpPr>
        <p:spPr>
          <a:xfrm>
            <a:off x="787399" y="288868"/>
            <a:ext cx="8378903" cy="646331"/>
          </a:xfrm>
          <a:prstGeom prst="rect">
            <a:avLst/>
          </a:prstGeom>
          <a:noFill/>
        </p:spPr>
        <p:txBody>
          <a:bodyPr wrap="square" rtlCol="0">
            <a:spAutoFit/>
          </a:bodyPr>
          <a:lstStyle/>
          <a:p>
            <a:pPr lvl="0"/>
            <a:r>
              <a:rPr lang="en-US" sz="3600" b="1">
                <a:solidFill>
                  <a:srgbClr val="1E262E"/>
                </a:solidFill>
                <a:latin typeface="Arial" panose="020B0604020202020204"/>
              </a:rPr>
              <a:t>Beam Transforms on VAERS Dataset </a:t>
            </a:r>
            <a:endParaRPr lang="en-US" sz="3600" b="1" dirty="0">
              <a:solidFill>
                <a:srgbClr val="1E262E"/>
              </a:solidFill>
              <a:latin typeface="Arial" panose="020B0604020202020204"/>
            </a:endParaRPr>
          </a:p>
        </p:txBody>
      </p:sp>
      <p:sp>
        <p:nvSpPr>
          <p:cNvPr id="8" name="TextBox 7">
            <a:extLst>
              <a:ext uri="{FF2B5EF4-FFF2-40B4-BE49-F238E27FC236}">
                <a16:creationId xmlns:a16="http://schemas.microsoft.com/office/drawing/2014/main" id="{26EE9193-2CDB-4A84-92BF-0B38EB2A349F}"/>
              </a:ext>
            </a:extLst>
          </p:cNvPr>
          <p:cNvSpPr txBox="1"/>
          <p:nvPr/>
        </p:nvSpPr>
        <p:spPr>
          <a:xfrm>
            <a:off x="6327159" y="5820445"/>
            <a:ext cx="530412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err="1">
                <a:solidFill>
                  <a:schemeClr val="bg1"/>
                </a:solidFill>
              </a:rPr>
              <a:t>ParDo</a:t>
            </a:r>
            <a:r>
              <a:rPr lang="en-US" sz="1600" b="1" dirty="0">
                <a:solidFill>
                  <a:schemeClr val="bg1"/>
                </a:solidFill>
              </a:rPr>
              <a:t> Transform for ‘Recovered’ attribute</a:t>
            </a:r>
          </a:p>
        </p:txBody>
      </p:sp>
      <p:pic>
        <p:nvPicPr>
          <p:cNvPr id="5" name="Picture 4">
            <a:extLst>
              <a:ext uri="{FF2B5EF4-FFF2-40B4-BE49-F238E27FC236}">
                <a16:creationId xmlns:a16="http://schemas.microsoft.com/office/drawing/2014/main" id="{BA07D4D2-6413-4875-93AC-237ECB3A9698}"/>
              </a:ext>
            </a:extLst>
          </p:cNvPr>
          <p:cNvPicPr>
            <a:picLocks noChangeAspect="1"/>
          </p:cNvPicPr>
          <p:nvPr/>
        </p:nvPicPr>
        <p:blipFill>
          <a:blip r:embed="rId3"/>
          <a:stretch>
            <a:fillRect/>
          </a:stretch>
        </p:blipFill>
        <p:spPr>
          <a:xfrm>
            <a:off x="6985648" y="1037555"/>
            <a:ext cx="3987151" cy="46465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908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78AC8-E7B7-AF40-A0B2-E84FC9033DF3}"/>
              </a:ext>
            </a:extLst>
          </p:cNvPr>
          <p:cNvSpPr txBox="1"/>
          <p:nvPr/>
        </p:nvSpPr>
        <p:spPr>
          <a:xfrm>
            <a:off x="787399" y="1582741"/>
            <a:ext cx="10631450" cy="3170099"/>
          </a:xfrm>
          <a:prstGeom prst="rect">
            <a:avLst/>
          </a:prstGeom>
          <a:noFill/>
        </p:spPr>
        <p:txBody>
          <a:bodyPr wrap="square" rtlCol="0">
            <a:spAutoFit/>
          </a:bodyPr>
          <a:lstStyle/>
          <a:p>
            <a:pPr>
              <a:defRPr/>
            </a:pPr>
            <a:r>
              <a:rPr lang="en-US" sz="2000" b="1" i="1" dirty="0">
                <a:solidFill>
                  <a:srgbClr val="1E262E"/>
                </a:solidFill>
                <a:latin typeface="Arial" panose="020B0604020202020204" pitchFamily="34" charset="0"/>
                <a:cs typeface="Arial" panose="020B0604020202020204" pitchFamily="34" charset="0"/>
              </a:rPr>
              <a:t>Patient Table </a:t>
            </a:r>
            <a:r>
              <a:rPr lang="en-US" sz="2000" i="1" dirty="0">
                <a:solidFill>
                  <a:srgbClr val="1E262E"/>
                </a:solidFill>
                <a:latin typeface="Arial" panose="020B0604020202020204" pitchFamily="34" charset="0"/>
                <a:cs typeface="Arial" panose="020B0604020202020204" pitchFamily="34" charset="0"/>
              </a:rPr>
              <a:t>:</a:t>
            </a:r>
          </a:p>
          <a:p>
            <a:pPr>
              <a:defRPr/>
            </a:pPr>
            <a:endParaRPr lang="en-US" sz="2000"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US" sz="2000" dirty="0">
                <a:solidFill>
                  <a:srgbClr val="1E262E"/>
                </a:solidFill>
                <a:latin typeface="Arial" panose="020B0604020202020204" pitchFamily="34" charset="0"/>
                <a:cs typeface="Arial" panose="020B0604020202020204" pitchFamily="34" charset="0"/>
              </a:rPr>
              <a:t>Standardize </a:t>
            </a:r>
            <a:r>
              <a:rPr lang="en-US" sz="2000" b="1" dirty="0">
                <a:solidFill>
                  <a:srgbClr val="1E262E"/>
                </a:solidFill>
                <a:latin typeface="Arial" panose="020B0604020202020204" pitchFamily="34" charset="0"/>
                <a:cs typeface="Arial" panose="020B0604020202020204" pitchFamily="34" charset="0"/>
              </a:rPr>
              <a:t>age</a:t>
            </a:r>
            <a:r>
              <a:rPr lang="en-US" sz="2000" dirty="0">
                <a:solidFill>
                  <a:srgbClr val="1E262E"/>
                </a:solidFill>
                <a:latin typeface="Arial" panose="020B0604020202020204" pitchFamily="34" charset="0"/>
                <a:cs typeface="Arial" panose="020B0604020202020204" pitchFamily="34" charset="0"/>
              </a:rPr>
              <a:t> values into a single unit</a:t>
            </a:r>
          </a:p>
          <a:p>
            <a:pPr marL="285750" indent="-285750">
              <a:buFont typeface="Arial" panose="020B0604020202020204" pitchFamily="34" charset="0"/>
              <a:buChar char="•"/>
              <a:defRPr/>
            </a:pPr>
            <a:endParaRPr lang="en-US" sz="2000" dirty="0">
              <a:solidFill>
                <a:srgbClr val="1E262E"/>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2000" dirty="0">
                <a:solidFill>
                  <a:srgbClr val="1E262E"/>
                </a:solidFill>
                <a:latin typeface="Arial" panose="020B0604020202020204" pitchFamily="34" charset="0"/>
                <a:cs typeface="Arial" panose="020B0604020202020204" pitchFamily="34" charset="0"/>
              </a:rPr>
              <a:t>Intermediate tables : Convert decades, months, weeks, days, and hours into years </a:t>
            </a:r>
          </a:p>
          <a:p>
            <a:pPr marL="285750" indent="-285750">
              <a:buFont typeface="Arial" panose="020B0604020202020204" pitchFamily="34" charset="0"/>
              <a:buChar char="•"/>
              <a:defRPr/>
            </a:pPr>
            <a:endParaRPr lang="en-US" sz="2000" dirty="0">
              <a:solidFill>
                <a:srgbClr val="1E262E"/>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2000" dirty="0">
                <a:solidFill>
                  <a:srgbClr val="1E262E"/>
                </a:solidFill>
                <a:latin typeface="Arial" panose="020B0604020202020204" pitchFamily="34" charset="0"/>
                <a:cs typeface="Arial" panose="020B0604020202020204" pitchFamily="34" charset="0"/>
              </a:rPr>
              <a:t>Final table : Union all tables</a:t>
            </a:r>
          </a:p>
          <a:p>
            <a:pPr marL="742950" lvl="1" indent="-285750">
              <a:buFont typeface="Arial" panose="020B0604020202020204" pitchFamily="34" charset="0"/>
              <a:buChar char="•"/>
              <a:defRPr/>
            </a:pPr>
            <a:endParaRPr lang="en-US" sz="2000" dirty="0">
              <a:solidFill>
                <a:srgbClr val="1E262E"/>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sz="2000" dirty="0">
                <a:solidFill>
                  <a:srgbClr val="1E262E"/>
                </a:solidFill>
                <a:latin typeface="Arial" panose="020B0604020202020204" pitchFamily="34" charset="0"/>
                <a:cs typeface="Arial" panose="020B0604020202020204" pitchFamily="34" charset="0"/>
              </a:rPr>
              <a:t>Check if all records retained</a:t>
            </a:r>
          </a:p>
          <a:p>
            <a:pPr marL="285750" indent="-285750">
              <a:buFont typeface="Arial" panose="020B0604020202020204" pitchFamily="34" charset="0"/>
              <a:buChar char="•"/>
              <a:defRPr/>
            </a:pPr>
            <a:endParaRPr lang="en-US" sz="2000" dirty="0">
              <a:solidFill>
                <a:srgbClr val="1E262E"/>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E38A47C-E442-FF45-9393-BEF1FA518E08}"/>
              </a:ext>
            </a:extLst>
          </p:cNvPr>
          <p:cNvSpPr txBox="1"/>
          <p:nvPr/>
        </p:nvSpPr>
        <p:spPr>
          <a:xfrm>
            <a:off x="787399" y="433831"/>
            <a:ext cx="9973527" cy="646331"/>
          </a:xfrm>
          <a:prstGeom prst="rect">
            <a:avLst/>
          </a:prstGeom>
          <a:noFill/>
        </p:spPr>
        <p:txBody>
          <a:bodyPr wrap="square" rtlCol="0">
            <a:spAutoFit/>
          </a:bodyPr>
          <a:lstStyle/>
          <a:p>
            <a:pPr lvl="0"/>
            <a:r>
              <a:rPr lang="en-US" sz="3600" b="1" dirty="0">
                <a:solidFill>
                  <a:srgbClr val="1E262E"/>
                </a:solidFill>
                <a:latin typeface="Arial" panose="020B0604020202020204"/>
              </a:rPr>
              <a:t>SQL Transforms on FAERS Dataset</a:t>
            </a:r>
          </a:p>
        </p:txBody>
      </p:sp>
    </p:spTree>
    <p:extLst>
      <p:ext uri="{BB962C8B-B14F-4D97-AF65-F5344CB8AC3E}">
        <p14:creationId xmlns:p14="http://schemas.microsoft.com/office/powerpoint/2010/main" val="173681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78AC8-E7B7-AF40-A0B2-E84FC9033DF3}"/>
              </a:ext>
            </a:extLst>
          </p:cNvPr>
          <p:cNvSpPr txBox="1"/>
          <p:nvPr/>
        </p:nvSpPr>
        <p:spPr>
          <a:xfrm>
            <a:off x="598622" y="1443840"/>
            <a:ext cx="3489631" cy="3970318"/>
          </a:xfrm>
          <a:prstGeom prst="rect">
            <a:avLst/>
          </a:prstGeom>
          <a:noFill/>
        </p:spPr>
        <p:txBody>
          <a:bodyPr wrap="square" rtlCol="0">
            <a:spAutoFit/>
          </a:bodyPr>
          <a:lstStyle/>
          <a:p>
            <a:pPr>
              <a:defRPr/>
            </a:pPr>
            <a:r>
              <a:rPr lang="en-US" b="1" i="1" dirty="0">
                <a:solidFill>
                  <a:srgbClr val="1E262E"/>
                </a:solidFill>
                <a:latin typeface="Arial" panose="020B0604020202020204" pitchFamily="34" charset="0"/>
                <a:cs typeface="Arial" panose="020B0604020202020204" pitchFamily="34" charset="0"/>
              </a:rPr>
              <a:t>Joining Datasets </a:t>
            </a:r>
            <a:r>
              <a:rPr lang="en-US" i="1" dirty="0">
                <a:solidFill>
                  <a:srgbClr val="1E262E"/>
                </a:solidFill>
                <a:latin typeface="Arial" panose="020B0604020202020204" pitchFamily="34" charset="0"/>
                <a:cs typeface="Arial" panose="020B0604020202020204" pitchFamily="34" charset="0"/>
              </a:rPr>
              <a:t>:</a:t>
            </a:r>
          </a:p>
          <a:p>
            <a:pPr>
              <a:defRPr/>
            </a:pPr>
            <a:endParaRPr lang="en-US"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US" dirty="0">
                <a:solidFill>
                  <a:srgbClr val="1E262E"/>
                </a:solidFill>
                <a:latin typeface="Arial" panose="020B0604020202020204" pitchFamily="34" charset="0"/>
                <a:cs typeface="Arial" panose="020B0604020202020204" pitchFamily="34" charset="0"/>
              </a:rPr>
              <a:t>Full Outer Join : Vaccine and drug-related adverse events by </a:t>
            </a:r>
            <a:r>
              <a:rPr lang="en-US" b="1" dirty="0">
                <a:solidFill>
                  <a:srgbClr val="1E262E"/>
                </a:solidFill>
                <a:latin typeface="Arial" panose="020B0604020202020204" pitchFamily="34" charset="0"/>
                <a:cs typeface="Arial" panose="020B0604020202020204" pitchFamily="34" charset="0"/>
              </a:rPr>
              <a:t>age </a:t>
            </a:r>
          </a:p>
          <a:p>
            <a:pPr marL="285750" indent="-285750">
              <a:buFont typeface="Arial" panose="020B0604020202020204" pitchFamily="34" charset="0"/>
              <a:buChar char="•"/>
              <a:defRPr/>
            </a:pPr>
            <a:endParaRPr lang="en-US"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US" dirty="0">
                <a:solidFill>
                  <a:srgbClr val="1E262E"/>
                </a:solidFill>
                <a:latin typeface="Arial" panose="020B0604020202020204" pitchFamily="34" charset="0"/>
                <a:cs typeface="Arial" panose="020B0604020202020204" pitchFamily="34" charset="0"/>
              </a:rPr>
              <a:t>Inner Join : Adverse events, deaths and hospitalizations by </a:t>
            </a:r>
            <a:r>
              <a:rPr lang="en-US" b="1" dirty="0">
                <a:solidFill>
                  <a:srgbClr val="1E262E"/>
                </a:solidFill>
                <a:latin typeface="Arial" panose="020B0604020202020204" pitchFamily="34" charset="0"/>
                <a:cs typeface="Arial" panose="020B0604020202020204" pitchFamily="34" charset="0"/>
              </a:rPr>
              <a:t>month </a:t>
            </a:r>
          </a:p>
          <a:p>
            <a:pPr>
              <a:defRPr/>
            </a:pPr>
            <a:r>
              <a:rPr lang="en-US" b="1" dirty="0">
                <a:solidFill>
                  <a:srgbClr val="1E262E"/>
                </a:solidFill>
                <a:latin typeface="Arial" panose="020B0604020202020204" pitchFamily="34" charset="0"/>
                <a:cs typeface="Arial" panose="020B0604020202020204" pitchFamily="34" charset="0"/>
              </a:rPr>
              <a:t>	</a:t>
            </a:r>
            <a:endParaRPr lang="en-US"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US" dirty="0">
                <a:solidFill>
                  <a:srgbClr val="1E262E"/>
                </a:solidFill>
                <a:latin typeface="Arial" panose="020B0604020202020204" pitchFamily="34" charset="0"/>
                <a:cs typeface="Arial" panose="020B0604020202020204" pitchFamily="34" charset="0"/>
              </a:rPr>
              <a:t>Inner Join : Adverse events, deaths and hospitalizations by </a:t>
            </a:r>
            <a:r>
              <a:rPr lang="en-US" b="1" dirty="0">
                <a:solidFill>
                  <a:srgbClr val="1E262E"/>
                </a:solidFill>
                <a:latin typeface="Arial" panose="020B0604020202020204" pitchFamily="34" charset="0"/>
                <a:cs typeface="Arial" panose="020B0604020202020204" pitchFamily="34" charset="0"/>
              </a:rPr>
              <a:t>gender</a:t>
            </a:r>
          </a:p>
          <a:p>
            <a:pPr marL="285750" indent="-285750">
              <a:buFont typeface="Arial" panose="020B0604020202020204" pitchFamily="34" charset="0"/>
              <a:buChar char="•"/>
              <a:defRPr/>
            </a:pPr>
            <a:endParaRPr lang="en-US" dirty="0">
              <a:solidFill>
                <a:srgbClr val="1E262E"/>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E38A47C-E442-FF45-9393-BEF1FA518E08}"/>
              </a:ext>
            </a:extLst>
          </p:cNvPr>
          <p:cNvSpPr txBox="1"/>
          <p:nvPr/>
        </p:nvSpPr>
        <p:spPr>
          <a:xfrm>
            <a:off x="787400" y="433831"/>
            <a:ext cx="6629400" cy="646331"/>
          </a:xfrm>
          <a:prstGeom prst="rect">
            <a:avLst/>
          </a:prstGeom>
          <a:noFill/>
        </p:spPr>
        <p:txBody>
          <a:bodyPr wrap="square" rtlCol="0">
            <a:spAutoFit/>
          </a:bodyPr>
          <a:lstStyle/>
          <a:p>
            <a:pPr lvl="0"/>
            <a:r>
              <a:rPr lang="en-US" sz="3600" b="1" dirty="0">
                <a:solidFill>
                  <a:srgbClr val="1E262E"/>
                </a:solidFill>
                <a:latin typeface="Arial" panose="020B0604020202020204"/>
              </a:rPr>
              <a:t>Cross - Dataset Queries</a:t>
            </a:r>
          </a:p>
        </p:txBody>
      </p:sp>
      <p:pic>
        <p:nvPicPr>
          <p:cNvPr id="5" name="Picture 4">
            <a:extLst>
              <a:ext uri="{FF2B5EF4-FFF2-40B4-BE49-F238E27FC236}">
                <a16:creationId xmlns:a16="http://schemas.microsoft.com/office/drawing/2014/main" id="{87274A30-34AF-4E15-808F-F9488BE44F61}"/>
              </a:ext>
            </a:extLst>
          </p:cNvPr>
          <p:cNvPicPr>
            <a:picLocks noChangeAspect="1"/>
          </p:cNvPicPr>
          <p:nvPr/>
        </p:nvPicPr>
        <p:blipFill>
          <a:blip r:embed="rId3"/>
          <a:stretch>
            <a:fillRect/>
          </a:stretch>
        </p:blipFill>
        <p:spPr>
          <a:xfrm>
            <a:off x="4185717" y="1773493"/>
            <a:ext cx="7836063" cy="3311012"/>
          </a:xfrm>
          <a:prstGeom prst="rect">
            <a:avLst/>
          </a:prstGeom>
        </p:spPr>
      </p:pic>
    </p:spTree>
    <p:extLst>
      <p:ext uri="{BB962C8B-B14F-4D97-AF65-F5344CB8AC3E}">
        <p14:creationId xmlns:p14="http://schemas.microsoft.com/office/powerpoint/2010/main" val="422343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E6579D-0108-4567-845B-DD8F98C550C7}"/>
              </a:ext>
            </a:extLst>
          </p:cNvPr>
          <p:cNvSpPr txBox="1"/>
          <p:nvPr/>
        </p:nvSpPr>
        <p:spPr>
          <a:xfrm>
            <a:off x="473283" y="1828532"/>
            <a:ext cx="2950668" cy="1938992"/>
          </a:xfrm>
          <a:prstGeom prst="rect">
            <a:avLst/>
          </a:prstGeom>
          <a:noFill/>
        </p:spPr>
        <p:txBody>
          <a:bodyPr wrap="square" rtlCol="0">
            <a:spAutoFit/>
          </a:bodyPr>
          <a:lstStyle/>
          <a:p>
            <a:r>
              <a:rPr lang="en-US" sz="4000" b="1" dirty="0">
                <a:solidFill>
                  <a:schemeClr val="bg1"/>
                </a:solidFill>
              </a:rPr>
              <a:t>CROSS -DATASET VISUALS</a:t>
            </a:r>
          </a:p>
        </p:txBody>
      </p:sp>
      <p:pic>
        <p:nvPicPr>
          <p:cNvPr id="4" name="Picture 3">
            <a:extLst>
              <a:ext uri="{FF2B5EF4-FFF2-40B4-BE49-F238E27FC236}">
                <a16:creationId xmlns:a16="http://schemas.microsoft.com/office/drawing/2014/main" id="{96C1EB94-9A04-4F22-B146-23C21058A861}"/>
              </a:ext>
            </a:extLst>
          </p:cNvPr>
          <p:cNvPicPr>
            <a:picLocks noChangeAspect="1"/>
          </p:cNvPicPr>
          <p:nvPr/>
        </p:nvPicPr>
        <p:blipFill>
          <a:blip r:embed="rId3"/>
          <a:stretch>
            <a:fillRect/>
          </a:stretch>
        </p:blipFill>
        <p:spPr>
          <a:xfrm>
            <a:off x="3993863" y="222407"/>
            <a:ext cx="8198137" cy="6413186"/>
          </a:xfrm>
          <a:prstGeom prst="rect">
            <a:avLst/>
          </a:prstGeom>
        </p:spPr>
      </p:pic>
    </p:spTree>
    <p:extLst>
      <p:ext uri="{BB962C8B-B14F-4D97-AF65-F5344CB8AC3E}">
        <p14:creationId xmlns:p14="http://schemas.microsoft.com/office/powerpoint/2010/main" val="404923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78AC8-E7B7-AF40-A0B2-E84FC9033DF3}"/>
              </a:ext>
            </a:extLst>
          </p:cNvPr>
          <p:cNvSpPr txBox="1"/>
          <p:nvPr/>
        </p:nvSpPr>
        <p:spPr>
          <a:xfrm>
            <a:off x="787400" y="1526985"/>
            <a:ext cx="3492770" cy="646331"/>
          </a:xfrm>
          <a:prstGeom prst="rect">
            <a:avLst/>
          </a:prstGeom>
          <a:noFill/>
        </p:spPr>
        <p:txBody>
          <a:bodyPr wrap="square" rtlCol="0" anchor="t">
            <a:spAutoFit/>
          </a:bodyPr>
          <a:lstStyle/>
          <a:p>
            <a:pPr>
              <a:defRPr/>
            </a:pPr>
            <a:endParaRPr lang="en-US" i="1"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endParaRPr lang="en-US" dirty="0">
              <a:solidFill>
                <a:srgbClr val="1E262E"/>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6EE9193-2CDB-4A84-92BF-0B38EB2A349F}"/>
              </a:ext>
            </a:extLst>
          </p:cNvPr>
          <p:cNvSpPr txBox="1"/>
          <p:nvPr/>
        </p:nvSpPr>
        <p:spPr>
          <a:xfrm>
            <a:off x="5956528" y="5818863"/>
            <a:ext cx="53041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solidFill>
                <a:schemeClr val="bg1"/>
              </a:solidFill>
              <a:cs typeface="Arial"/>
            </a:endParaRPr>
          </a:p>
        </p:txBody>
      </p:sp>
      <p:pic>
        <p:nvPicPr>
          <p:cNvPr id="3" name="Picture 4" descr="A picture containing room&#10;&#10;Description generated with very high confidence">
            <a:extLst>
              <a:ext uri="{FF2B5EF4-FFF2-40B4-BE49-F238E27FC236}">
                <a16:creationId xmlns:a16="http://schemas.microsoft.com/office/drawing/2014/main" id="{C2DA7C3E-46C7-4DCE-A343-71A3829ABA31}"/>
              </a:ext>
            </a:extLst>
          </p:cNvPr>
          <p:cNvPicPr>
            <a:picLocks noChangeAspect="1"/>
          </p:cNvPicPr>
          <p:nvPr/>
        </p:nvPicPr>
        <p:blipFill>
          <a:blip r:embed="rId3"/>
          <a:stretch>
            <a:fillRect/>
          </a:stretch>
        </p:blipFill>
        <p:spPr>
          <a:xfrm>
            <a:off x="0" y="-3108"/>
            <a:ext cx="12592831" cy="5927877"/>
          </a:xfrm>
          <a:prstGeom prst="rect">
            <a:avLst/>
          </a:prstGeom>
        </p:spPr>
      </p:pic>
      <p:sp>
        <p:nvSpPr>
          <p:cNvPr id="4" name="TextBox 3">
            <a:extLst>
              <a:ext uri="{FF2B5EF4-FFF2-40B4-BE49-F238E27FC236}">
                <a16:creationId xmlns:a16="http://schemas.microsoft.com/office/drawing/2014/main" id="{EE38A47C-E442-FF45-9393-BEF1FA518E08}"/>
              </a:ext>
            </a:extLst>
          </p:cNvPr>
          <p:cNvSpPr txBox="1"/>
          <p:nvPr/>
        </p:nvSpPr>
        <p:spPr>
          <a:xfrm>
            <a:off x="506046" y="215782"/>
            <a:ext cx="2996809" cy="646331"/>
          </a:xfrm>
          <a:prstGeom prst="rect">
            <a:avLst/>
          </a:prstGeom>
          <a:noFill/>
        </p:spPr>
        <p:txBody>
          <a:bodyPr wrap="square" rtlCol="0">
            <a:spAutoFit/>
          </a:bodyPr>
          <a:lstStyle/>
          <a:p>
            <a:pPr lvl="0"/>
            <a:r>
              <a:rPr lang="en-US" sz="3600" b="1" dirty="0">
                <a:solidFill>
                  <a:srgbClr val="1E262E"/>
                </a:solidFill>
                <a:latin typeface="Arial" panose="020B0604020202020204"/>
              </a:rPr>
              <a:t>Airflow DAG</a:t>
            </a:r>
          </a:p>
        </p:txBody>
      </p:sp>
    </p:spTree>
    <p:extLst>
      <p:ext uri="{BB962C8B-B14F-4D97-AF65-F5344CB8AC3E}">
        <p14:creationId xmlns:p14="http://schemas.microsoft.com/office/powerpoint/2010/main" val="3854684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78AC8-E7B7-AF40-A0B2-E84FC9033DF3}"/>
              </a:ext>
            </a:extLst>
          </p:cNvPr>
          <p:cNvSpPr txBox="1"/>
          <p:nvPr/>
        </p:nvSpPr>
        <p:spPr>
          <a:xfrm>
            <a:off x="787399" y="1526985"/>
            <a:ext cx="11032894" cy="2554545"/>
          </a:xfrm>
          <a:prstGeom prst="rect">
            <a:avLst/>
          </a:prstGeom>
          <a:noFill/>
        </p:spPr>
        <p:txBody>
          <a:bodyPr wrap="square" rtlCol="0" anchor="t">
            <a:spAutoFit/>
          </a:bodyPr>
          <a:lstStyle/>
          <a:p>
            <a:pPr>
              <a:defRPr/>
            </a:pPr>
            <a:r>
              <a:rPr lang="en-US" sz="2000" b="1" i="1" dirty="0">
                <a:solidFill>
                  <a:srgbClr val="1E262E"/>
                </a:solidFill>
                <a:latin typeface="Arial" panose="020B0604020202020204" pitchFamily="34" charset="0"/>
                <a:cs typeface="Arial" panose="020B0604020202020204" pitchFamily="34" charset="0"/>
              </a:rPr>
              <a:t>Data Required for Better Solution </a:t>
            </a:r>
            <a:r>
              <a:rPr lang="en-US" sz="2000" i="1" dirty="0">
                <a:solidFill>
                  <a:srgbClr val="1E262E"/>
                </a:solidFill>
                <a:latin typeface="Arial" panose="020B0604020202020204" pitchFamily="34" charset="0"/>
                <a:cs typeface="Arial" panose="020B0604020202020204" pitchFamily="34" charset="0"/>
              </a:rPr>
              <a:t>:</a:t>
            </a:r>
          </a:p>
          <a:p>
            <a:pPr>
              <a:defRPr/>
            </a:pPr>
            <a:endParaRPr lang="en-US" sz="2000"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US" sz="2000" dirty="0">
                <a:solidFill>
                  <a:srgbClr val="1E262E"/>
                </a:solidFill>
                <a:latin typeface="Arial" panose="020B0604020202020204" pitchFamily="34" charset="0"/>
                <a:cs typeface="Arial" panose="020B0604020202020204" pitchFamily="34" charset="0"/>
              </a:rPr>
              <a:t>Residential states of patients → Assess insurance coverage &amp; healthcare quality by state </a:t>
            </a:r>
          </a:p>
          <a:p>
            <a:pPr marL="285750" indent="-285750">
              <a:buFont typeface="Arial" panose="020B0604020202020204" pitchFamily="34" charset="0"/>
              <a:buChar char="•"/>
              <a:defRPr/>
            </a:pPr>
            <a:endParaRPr lang="en-US" sz="2000"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US" sz="2000" dirty="0">
                <a:solidFill>
                  <a:srgbClr val="1E262E"/>
                </a:solidFill>
                <a:latin typeface="Arial" panose="020B0604020202020204" pitchFamily="34" charset="0"/>
                <a:cs typeface="Arial" panose="020B0604020202020204" pitchFamily="34" charset="0"/>
              </a:rPr>
              <a:t>Disease data → Join datasets by disease and count adverse events</a:t>
            </a:r>
          </a:p>
          <a:p>
            <a:pPr marL="285750" indent="-285750">
              <a:buFont typeface="Arial" panose="020B0604020202020204" pitchFamily="34" charset="0"/>
              <a:buChar char="•"/>
              <a:defRPr/>
            </a:pPr>
            <a:endParaRPr lang="en-US" sz="2000" dirty="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US" sz="2000">
                <a:solidFill>
                  <a:srgbClr val="1E262E"/>
                </a:solidFill>
                <a:latin typeface="Arial"/>
                <a:cs typeface="Arial"/>
              </a:rPr>
              <a:t>Standardize manufacturer names → Join datasets by manufacturer </a:t>
            </a:r>
            <a:endParaRPr lang="en-US" sz="2000">
              <a:solidFill>
                <a:srgbClr val="1E26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endParaRPr lang="en-US" sz="2000" dirty="0">
              <a:solidFill>
                <a:srgbClr val="1E262E"/>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E38A47C-E442-FF45-9393-BEF1FA518E08}"/>
              </a:ext>
            </a:extLst>
          </p:cNvPr>
          <p:cNvSpPr txBox="1"/>
          <p:nvPr/>
        </p:nvSpPr>
        <p:spPr>
          <a:xfrm>
            <a:off x="787399" y="433831"/>
            <a:ext cx="7832493" cy="646331"/>
          </a:xfrm>
          <a:prstGeom prst="rect">
            <a:avLst/>
          </a:prstGeom>
          <a:noFill/>
        </p:spPr>
        <p:txBody>
          <a:bodyPr wrap="square" rtlCol="0">
            <a:spAutoFit/>
          </a:bodyPr>
          <a:lstStyle/>
          <a:p>
            <a:pPr lvl="0"/>
            <a:r>
              <a:rPr lang="en-US" sz="3600" b="1" dirty="0">
                <a:solidFill>
                  <a:srgbClr val="1E262E"/>
                </a:solidFill>
                <a:latin typeface="Arial" panose="020B0604020202020204"/>
              </a:rPr>
              <a:t>Future Improvements to Solution</a:t>
            </a:r>
          </a:p>
        </p:txBody>
      </p:sp>
    </p:spTree>
    <p:extLst>
      <p:ext uri="{BB962C8B-B14F-4D97-AF65-F5344CB8AC3E}">
        <p14:creationId xmlns:p14="http://schemas.microsoft.com/office/powerpoint/2010/main" val="4224934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UT ENGR">
      <a:dk1>
        <a:srgbClr val="1E262E"/>
      </a:dk1>
      <a:lt1>
        <a:srgbClr val="FFFFFF"/>
      </a:lt1>
      <a:dk2>
        <a:srgbClr val="D16828"/>
      </a:dk2>
      <a:lt2>
        <a:srgbClr val="EAEAEA"/>
      </a:lt2>
      <a:accent1>
        <a:srgbClr val="D16828"/>
      </a:accent1>
      <a:accent2>
        <a:srgbClr val="1E262E"/>
      </a:accent2>
      <a:accent3>
        <a:srgbClr val="9B948B"/>
      </a:accent3>
      <a:accent4>
        <a:srgbClr val="FDD832"/>
      </a:accent4>
      <a:accent5>
        <a:srgbClr val="98A7AB"/>
      </a:accent5>
      <a:accent6>
        <a:srgbClr val="CBDCCD"/>
      </a:accent6>
      <a:hlink>
        <a:srgbClr val="D16828"/>
      </a:hlink>
      <a:folHlink>
        <a:srgbClr val="0062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A7CBA203A5EF40A74FC47B3DF8F822" ma:contentTypeVersion="8" ma:contentTypeDescription="Create a new document." ma:contentTypeScope="" ma:versionID="de57490e2a2a62c5f166923e9e1e95a4">
  <xsd:schema xmlns:xsd="http://www.w3.org/2001/XMLSchema" xmlns:xs="http://www.w3.org/2001/XMLSchema" xmlns:p="http://schemas.microsoft.com/office/2006/metadata/properties" xmlns:ns2="4add15c3-39a2-4017-98d6-023095ed2061" targetNamespace="http://schemas.microsoft.com/office/2006/metadata/properties" ma:root="true" ma:fieldsID="2c35beb10741513e36231b1f63df3dee" ns2:_="">
    <xsd:import namespace="4add15c3-39a2-4017-98d6-023095ed206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d15c3-39a2-4017-98d6-023095ed2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6532F6-8C3B-450F-9834-ADCECD735F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d15c3-39a2-4017-98d6-023095ed20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7FD3E8-BAF7-4030-91CF-6AE954872EE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228D6F2-754F-49B3-BDBC-FECFF844C9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345</TotalTime>
  <Words>858</Words>
  <Application>Microsoft Office PowerPoint</Application>
  <PresentationFormat>Widescreen</PresentationFormat>
  <Paragraphs>114</Paragraphs>
  <Slides>10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Arial Black</vt:lpstr>
      <vt:lpstr>Calibri</vt:lpstr>
      <vt:lpstr>Calibri Light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Jessenia Ortiz</dc:creator>
  <cp:lastModifiedBy>Koh Vee Lee</cp:lastModifiedBy>
  <cp:revision>36</cp:revision>
  <dcterms:created xsi:type="dcterms:W3CDTF">2020-05-02T17:44:34Z</dcterms:created>
  <dcterms:modified xsi:type="dcterms:W3CDTF">2020-07-13T05:55:48Z</dcterms:modified>
</cp:coreProperties>
</file>