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Raleway"/>
      <p:regular r:id="rId25"/>
      <p:bold r:id="rId26"/>
      <p:italic r:id="rId27"/>
      <p:boldItalic r:id="rId28"/>
    </p:embeddedFont>
    <p:embeddedFont>
      <p:font typeface="Lat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-bold.fntdata"/><Relationship Id="rId25" Type="http://schemas.openxmlformats.org/officeDocument/2006/relationships/font" Target="fonts/Raleway-regular.fntdata"/><Relationship Id="rId28" Type="http://schemas.openxmlformats.org/officeDocument/2006/relationships/font" Target="fonts/Raleway-boldItalic.fntdata"/><Relationship Id="rId27" Type="http://schemas.openxmlformats.org/officeDocument/2006/relationships/font" Target="fonts/Raleway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italic.fntdata"/><Relationship Id="rId30" Type="http://schemas.openxmlformats.org/officeDocument/2006/relationships/font" Target="fonts/Lat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635cb6a18b_2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635cb6a18b_2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635cb6a18b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635cb6a18b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635cb6a18b_2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635cb6a18b_2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242729"/>
                </a:solidFill>
                <a:highlight>
                  <a:srgbClr val="FFFFFF"/>
                </a:highlight>
              </a:rPr>
              <a:t>From a theoretical perspective, VAR does not include moving-average (MA) terms and approximates any existing MA patterns by extra autoregressives lags, which is a less parsimonious solution than directly including MA terms as in an ARIMAX model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635cb6a18b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635cb6a18b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635cb6a18b_7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635cb6a18b_7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635cb6a18b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635cb6a18b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635cb6a18b_12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635cb6a18b_12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635cb6a18b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635cb6a18b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635cb6a18b_1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635cb6a18b_1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635cb6a18b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635cb6a18b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635cb6a18b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635cb6a18b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635cb6a18b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635cb6a18b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635cb6a18b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635cb6a18b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Export data began 1991 Feb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635cb6a18b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635cb6a18b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635cb6a18b_2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635cb6a18b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635cb6a18b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635cb6a18b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Bagging - random </a:t>
            </a:r>
            <a:r>
              <a:rPr lang="en" sz="1000">
                <a:latin typeface="Lato"/>
                <a:ea typeface="Lato"/>
                <a:cs typeface="Lato"/>
                <a:sym typeface="Lato"/>
              </a:rPr>
              <a:t>sampling with replacement &gt; training each decision tree on a different data sample where sampling is done with replacement.</a:t>
            </a:r>
            <a:endParaRPr sz="1000"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000"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The basic idea behind this is to combine multiple decision trees in determining the final output rather than relying on individual decision trees. </a:t>
            </a:r>
            <a:endParaRPr sz="10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635cb6a18b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635cb6a18b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635cb6a18b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635cb6a18b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/>
              <a:t>NSC 329: Inventors Program</a:t>
            </a:r>
            <a:endParaRPr sz="4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/>
              <a:t>Sprint Problem </a:t>
            </a:r>
            <a:endParaRPr sz="4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30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5" y="3172900"/>
            <a:ext cx="7688100" cy="99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Anjali Sridharan (CHE)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Yuntong Qu (CS)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Vee Lee Koh (PGE)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2"/>
          <p:cNvSpPr txBox="1"/>
          <p:nvPr>
            <p:ph type="title"/>
          </p:nvPr>
        </p:nvSpPr>
        <p:spPr>
          <a:xfrm>
            <a:off x="727800" y="58850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 Results </a:t>
            </a:r>
            <a:endParaRPr/>
          </a:p>
        </p:txBody>
      </p:sp>
      <p:pic>
        <p:nvPicPr>
          <p:cNvPr id="155" name="Google Shape;15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9225" y="1886175"/>
            <a:ext cx="4444775" cy="297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55375" y="1907100"/>
            <a:ext cx="4657250" cy="2979275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2"/>
          <p:cNvSpPr txBox="1"/>
          <p:nvPr/>
        </p:nvSpPr>
        <p:spPr>
          <a:xfrm>
            <a:off x="727800" y="1501375"/>
            <a:ext cx="30018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 u="sng">
                <a:latin typeface="Lato"/>
                <a:ea typeface="Lato"/>
                <a:cs typeface="Lato"/>
                <a:sym typeface="Lato"/>
              </a:rPr>
              <a:t>Validation </a:t>
            </a:r>
            <a:endParaRPr b="1" sz="1800" u="sng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8" name="Google Shape;158;p22"/>
          <p:cNvSpPr txBox="1"/>
          <p:nvPr/>
        </p:nvSpPr>
        <p:spPr>
          <a:xfrm>
            <a:off x="4971400" y="1501375"/>
            <a:ext cx="30018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 u="sng">
                <a:latin typeface="Lato"/>
                <a:ea typeface="Lato"/>
                <a:cs typeface="Lato"/>
                <a:sym typeface="Lato"/>
              </a:rPr>
              <a:t>Prediction</a:t>
            </a:r>
            <a:endParaRPr b="1" sz="1800" u="sng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3"/>
          <p:cNvSpPr txBox="1"/>
          <p:nvPr>
            <p:ph type="title"/>
          </p:nvPr>
        </p:nvSpPr>
        <p:spPr>
          <a:xfrm>
            <a:off x="727800" y="58850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 Results </a:t>
            </a:r>
            <a:endParaRPr/>
          </a:p>
        </p:txBody>
      </p:sp>
      <p:pic>
        <p:nvPicPr>
          <p:cNvPr id="164" name="Google Shape;16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800" y="1763200"/>
            <a:ext cx="3807262" cy="3190151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3"/>
          <p:cNvSpPr txBox="1"/>
          <p:nvPr/>
        </p:nvSpPr>
        <p:spPr>
          <a:xfrm>
            <a:off x="701375" y="1344325"/>
            <a:ext cx="1782600" cy="3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 u="sng">
                <a:latin typeface="Lato"/>
                <a:ea typeface="Lato"/>
                <a:cs typeface="Lato"/>
                <a:sym typeface="Lato"/>
              </a:rPr>
              <a:t>Prediction</a:t>
            </a:r>
            <a:endParaRPr b="1" sz="1600" u="sng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6" name="Google Shape;166;p23"/>
          <p:cNvSpPr txBox="1"/>
          <p:nvPr/>
        </p:nvSpPr>
        <p:spPr>
          <a:xfrm>
            <a:off x="5597900" y="1987250"/>
            <a:ext cx="2322000" cy="1539300"/>
          </a:xfrm>
          <a:prstGeom prst="rect">
            <a:avLst/>
          </a:prstGeom>
          <a:noFill/>
          <a:ln cap="flat" cmpd="sng" w="3810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Lato"/>
                <a:ea typeface="Lato"/>
                <a:cs typeface="Lato"/>
                <a:sym typeface="Lato"/>
              </a:rPr>
              <a:t>Average Oil Price in 2020</a:t>
            </a:r>
            <a:endParaRPr b="1" sz="2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Lato"/>
                <a:ea typeface="Lato"/>
                <a:cs typeface="Lato"/>
                <a:sym typeface="Lato"/>
              </a:rPr>
              <a:t>$37.56</a:t>
            </a:r>
            <a:endParaRPr b="1" sz="25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4"/>
          <p:cNvSpPr txBox="1"/>
          <p:nvPr>
            <p:ph type="title"/>
          </p:nvPr>
        </p:nvSpPr>
        <p:spPr>
          <a:xfrm>
            <a:off x="727650" y="675700"/>
            <a:ext cx="8294100" cy="109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SERIES FORECASTING MODELS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AutoRegressive Integral Moving Average (ARIMA)</a:t>
            </a:r>
            <a:endParaRPr/>
          </a:p>
        </p:txBody>
      </p:sp>
      <p:sp>
        <p:nvSpPr>
          <p:cNvPr id="172" name="Google Shape;172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en" sz="1700">
                <a:solidFill>
                  <a:srgbClr val="000000"/>
                </a:solidFill>
              </a:rPr>
              <a:t>Models next step in time series as linear function of the differenced observations and residual errors of prior time steps</a:t>
            </a:r>
            <a:endParaRPr sz="1700">
              <a:solidFill>
                <a:srgbClr val="000000"/>
              </a:solidFill>
            </a:endParaRPr>
          </a:p>
          <a:p>
            <a:pPr indent="-33655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en" sz="1700">
                <a:solidFill>
                  <a:srgbClr val="000000"/>
                </a:solidFill>
              </a:rPr>
              <a:t>Appropriate for </a:t>
            </a:r>
            <a:r>
              <a:rPr b="1" lang="en" sz="1700">
                <a:solidFill>
                  <a:srgbClr val="000000"/>
                </a:solidFill>
              </a:rPr>
              <a:t>univariate </a:t>
            </a:r>
            <a:r>
              <a:rPr lang="en" sz="1700">
                <a:solidFill>
                  <a:srgbClr val="000000"/>
                </a:solidFill>
              </a:rPr>
              <a:t>time series </a:t>
            </a:r>
            <a:r>
              <a:rPr b="1" lang="en" sz="1700">
                <a:solidFill>
                  <a:srgbClr val="000000"/>
                </a:solidFill>
              </a:rPr>
              <a:t>without trend and seasonal </a:t>
            </a:r>
            <a:r>
              <a:rPr lang="en" sz="1700">
                <a:solidFill>
                  <a:srgbClr val="000000"/>
                </a:solidFill>
              </a:rPr>
              <a:t>components</a:t>
            </a:r>
            <a:r>
              <a:rPr b="1" lang="en" sz="1700">
                <a:solidFill>
                  <a:srgbClr val="000000"/>
                </a:solidFill>
              </a:rPr>
              <a:t> </a:t>
            </a:r>
            <a:endParaRPr b="1" sz="17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7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5"/>
          <p:cNvSpPr txBox="1"/>
          <p:nvPr>
            <p:ph type="title"/>
          </p:nvPr>
        </p:nvSpPr>
        <p:spPr>
          <a:xfrm>
            <a:off x="727800" y="58850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ARIMA</a:t>
            </a:r>
            <a:r>
              <a:rPr lang="en"/>
              <a:t> Results </a:t>
            </a:r>
            <a:endParaRPr/>
          </a:p>
        </p:txBody>
      </p:sp>
      <p:sp>
        <p:nvSpPr>
          <p:cNvPr id="178" name="Google Shape;178;p25"/>
          <p:cNvSpPr txBox="1"/>
          <p:nvPr/>
        </p:nvSpPr>
        <p:spPr>
          <a:xfrm>
            <a:off x="1092550" y="1304425"/>
            <a:ext cx="30018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 u="sng">
                <a:latin typeface="Lato"/>
                <a:ea typeface="Lato"/>
                <a:cs typeface="Lato"/>
                <a:sym typeface="Lato"/>
              </a:rPr>
              <a:t>Validation </a:t>
            </a:r>
            <a:endParaRPr b="1" sz="1800" u="sng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9" name="Google Shape;17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800" y="1676725"/>
            <a:ext cx="5057947" cy="334015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5"/>
          <p:cNvSpPr txBox="1"/>
          <p:nvPr/>
        </p:nvSpPr>
        <p:spPr>
          <a:xfrm>
            <a:off x="6107925" y="1918125"/>
            <a:ext cx="2513400" cy="22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 u="sng">
                <a:latin typeface="Lato"/>
                <a:ea typeface="Lato"/>
                <a:cs typeface="Lato"/>
                <a:sym typeface="Lato"/>
              </a:rPr>
              <a:t>Result:</a:t>
            </a:r>
            <a:endParaRPr b="1" sz="1800" u="sng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Unable to predict prices because of difficulty in considering trend and seasonality of future prices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6"/>
          <p:cNvSpPr txBox="1"/>
          <p:nvPr>
            <p:ph type="title"/>
          </p:nvPr>
        </p:nvSpPr>
        <p:spPr>
          <a:xfrm>
            <a:off x="729450" y="657925"/>
            <a:ext cx="8115900" cy="15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SERIES FORECASTING MODELS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Seasonal Autoregressive Integrated Moving-Average with Exogenous Regressors (SARIMAX)</a:t>
            </a:r>
            <a:endParaRPr sz="2300"/>
          </a:p>
        </p:txBody>
      </p:sp>
      <p:sp>
        <p:nvSpPr>
          <p:cNvPr id="186" name="Google Shape;186;p26"/>
          <p:cNvSpPr txBox="1"/>
          <p:nvPr>
            <p:ph idx="1" type="body"/>
          </p:nvPr>
        </p:nvSpPr>
        <p:spPr>
          <a:xfrm>
            <a:off x="727650" y="219112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en" sz="1700">
                <a:solidFill>
                  <a:srgbClr val="000000"/>
                </a:solidFill>
              </a:rPr>
              <a:t>Models the next step in time series using linear function of differenced observations, errors, differenced seasonal observations and seasonal errors of prior time steps</a:t>
            </a:r>
            <a:endParaRPr sz="1700">
              <a:solidFill>
                <a:srgbClr val="000000"/>
              </a:solidFill>
            </a:endParaRPr>
          </a:p>
          <a:p>
            <a:pPr indent="-33655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en" sz="1700">
                <a:solidFill>
                  <a:srgbClr val="000000"/>
                </a:solidFill>
              </a:rPr>
              <a:t>Appropriate for </a:t>
            </a:r>
            <a:r>
              <a:rPr b="1" lang="en" sz="1700">
                <a:solidFill>
                  <a:srgbClr val="000000"/>
                </a:solidFill>
              </a:rPr>
              <a:t>univariate </a:t>
            </a:r>
            <a:r>
              <a:rPr lang="en" sz="1700">
                <a:solidFill>
                  <a:srgbClr val="000000"/>
                </a:solidFill>
              </a:rPr>
              <a:t>time series </a:t>
            </a:r>
            <a:r>
              <a:rPr b="1" lang="en" sz="1700">
                <a:solidFill>
                  <a:srgbClr val="000000"/>
                </a:solidFill>
              </a:rPr>
              <a:t>with trend and/or seasonal </a:t>
            </a:r>
            <a:r>
              <a:rPr lang="en" sz="1700">
                <a:solidFill>
                  <a:srgbClr val="000000"/>
                </a:solidFill>
              </a:rPr>
              <a:t>components and </a:t>
            </a:r>
            <a:r>
              <a:rPr b="1" lang="en" sz="1700">
                <a:solidFill>
                  <a:srgbClr val="000000"/>
                </a:solidFill>
              </a:rPr>
              <a:t>exogenous variables</a:t>
            </a:r>
            <a:endParaRPr b="1" sz="17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7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7"/>
          <p:cNvSpPr txBox="1"/>
          <p:nvPr>
            <p:ph type="title"/>
          </p:nvPr>
        </p:nvSpPr>
        <p:spPr>
          <a:xfrm>
            <a:off x="727800" y="58850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SARIMAX</a:t>
            </a:r>
            <a:r>
              <a:rPr lang="en"/>
              <a:t> Results </a:t>
            </a:r>
            <a:endParaRPr/>
          </a:p>
        </p:txBody>
      </p:sp>
      <p:sp>
        <p:nvSpPr>
          <p:cNvPr id="192" name="Google Shape;192;p27"/>
          <p:cNvSpPr txBox="1"/>
          <p:nvPr/>
        </p:nvSpPr>
        <p:spPr>
          <a:xfrm>
            <a:off x="727800" y="1501375"/>
            <a:ext cx="30018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 u="sng">
                <a:latin typeface="Lato"/>
                <a:ea typeface="Lato"/>
                <a:cs typeface="Lato"/>
                <a:sym typeface="Lato"/>
              </a:rPr>
              <a:t>Validation </a:t>
            </a:r>
            <a:endParaRPr b="1" sz="1800" u="sng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93" name="Google Shape;19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973" y="1989250"/>
            <a:ext cx="4156277" cy="275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989250"/>
            <a:ext cx="4166100" cy="275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7"/>
          <p:cNvSpPr txBox="1"/>
          <p:nvPr/>
        </p:nvSpPr>
        <p:spPr>
          <a:xfrm>
            <a:off x="4971400" y="1501375"/>
            <a:ext cx="30018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 u="sng">
                <a:latin typeface="Lato"/>
                <a:ea typeface="Lato"/>
                <a:cs typeface="Lato"/>
                <a:sym typeface="Lato"/>
              </a:rPr>
              <a:t>Prediction</a:t>
            </a:r>
            <a:endParaRPr b="1" sz="1800" u="sng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8"/>
          <p:cNvSpPr txBox="1"/>
          <p:nvPr>
            <p:ph type="title"/>
          </p:nvPr>
        </p:nvSpPr>
        <p:spPr>
          <a:xfrm>
            <a:off x="727800" y="58850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SARIMAX Results </a:t>
            </a:r>
            <a:endParaRPr/>
          </a:p>
        </p:txBody>
      </p:sp>
      <p:sp>
        <p:nvSpPr>
          <p:cNvPr id="201" name="Google Shape;201;p28"/>
          <p:cNvSpPr txBox="1"/>
          <p:nvPr/>
        </p:nvSpPr>
        <p:spPr>
          <a:xfrm>
            <a:off x="727800" y="1501375"/>
            <a:ext cx="32760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Lato"/>
                <a:ea typeface="Lato"/>
                <a:cs typeface="Lato"/>
                <a:sym typeface="Lato"/>
              </a:rPr>
              <a:t>Date                     Predicted Price</a:t>
            </a:r>
            <a:r>
              <a:rPr b="1" lang="en" sz="1800" u="sng">
                <a:latin typeface="Lato"/>
                <a:ea typeface="Lato"/>
                <a:cs typeface="Lato"/>
                <a:sym typeface="Lato"/>
              </a:rPr>
              <a:t> </a:t>
            </a:r>
            <a:endParaRPr b="1" sz="1800" u="sng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02" name="Google Shape;20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801" y="1873675"/>
            <a:ext cx="2751825" cy="2828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28"/>
          <p:cNvSpPr txBox="1"/>
          <p:nvPr/>
        </p:nvSpPr>
        <p:spPr>
          <a:xfrm>
            <a:off x="5597900" y="1987250"/>
            <a:ext cx="2322000" cy="1539300"/>
          </a:xfrm>
          <a:prstGeom prst="rect">
            <a:avLst/>
          </a:prstGeom>
          <a:noFill/>
          <a:ln cap="flat" cmpd="sng" w="3810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Lato"/>
                <a:ea typeface="Lato"/>
                <a:cs typeface="Lato"/>
                <a:sym typeface="Lato"/>
              </a:rPr>
              <a:t>Average Oil Price in 2020</a:t>
            </a:r>
            <a:endParaRPr b="1" sz="2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Lato"/>
                <a:ea typeface="Lato"/>
                <a:cs typeface="Lato"/>
                <a:sym typeface="Lato"/>
              </a:rPr>
              <a:t>$49.30</a:t>
            </a:r>
            <a:endParaRPr b="1" sz="25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09" name="Google Shape;209;p29"/>
          <p:cNvSpPr txBox="1"/>
          <p:nvPr>
            <p:ph idx="1" type="body"/>
          </p:nvPr>
        </p:nvSpPr>
        <p:spPr>
          <a:xfrm>
            <a:off x="729450" y="21131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en" sz="1700">
                <a:solidFill>
                  <a:srgbClr val="000000"/>
                </a:solidFill>
              </a:rPr>
              <a:t>2020 average oil price predicted to be </a:t>
            </a:r>
            <a:r>
              <a:rPr b="1" lang="en" sz="1700">
                <a:solidFill>
                  <a:srgbClr val="000000"/>
                </a:solidFill>
              </a:rPr>
              <a:t>between $37.56 and $49.30</a:t>
            </a:r>
            <a:endParaRPr b="1" sz="1700">
              <a:solidFill>
                <a:srgbClr val="000000"/>
              </a:solidFill>
            </a:endParaRPr>
          </a:p>
          <a:p>
            <a:pPr indent="-33655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en" sz="1700">
                <a:solidFill>
                  <a:srgbClr val="000000"/>
                </a:solidFill>
              </a:rPr>
              <a:t>Best model tested was SARIMAX, which could be </a:t>
            </a:r>
            <a:r>
              <a:rPr lang="en" sz="1700">
                <a:solidFill>
                  <a:srgbClr val="000000"/>
                </a:solidFill>
              </a:rPr>
              <a:t>further</a:t>
            </a:r>
            <a:r>
              <a:rPr lang="en" sz="1700">
                <a:solidFill>
                  <a:srgbClr val="000000"/>
                </a:solidFill>
              </a:rPr>
              <a:t> improved with order selection </a:t>
            </a:r>
            <a:endParaRPr sz="17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7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 FOR IMPROVEMENT</a:t>
            </a:r>
            <a:endParaRPr/>
          </a:p>
        </p:txBody>
      </p:sp>
      <p:sp>
        <p:nvSpPr>
          <p:cNvPr id="215" name="Google Shape;215;p30"/>
          <p:cNvSpPr txBox="1"/>
          <p:nvPr>
            <p:ph idx="1" type="body"/>
          </p:nvPr>
        </p:nvSpPr>
        <p:spPr>
          <a:xfrm>
            <a:off x="727650" y="19425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>
                <a:solidFill>
                  <a:srgbClr val="000000"/>
                </a:solidFill>
              </a:rPr>
              <a:t>On SARIMAX model, we were not able to find the optimal “order” parameters (p,q,d) to use due to the huge </a:t>
            </a:r>
            <a:r>
              <a:rPr lang="en" sz="1500">
                <a:solidFill>
                  <a:srgbClr val="000000"/>
                </a:solidFill>
              </a:rPr>
              <a:t>computation required. We could introduce multiprocessing techniques.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>
                <a:solidFill>
                  <a:srgbClr val="000000"/>
                </a:solidFill>
              </a:rPr>
              <a:t>We did not find a good method to evaluate model performance in terms of prediction accuracy. </a:t>
            </a:r>
            <a:endParaRPr sz="1500">
              <a:solidFill>
                <a:srgbClr val="000000"/>
              </a:solidFill>
            </a:endParaRPr>
          </a:p>
          <a:p>
            <a:pPr indent="-323850" lvl="1" marL="9144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Char char="○"/>
            </a:pPr>
            <a:r>
              <a:rPr lang="en" sz="1500">
                <a:solidFill>
                  <a:srgbClr val="000000"/>
                </a:solidFill>
              </a:rPr>
              <a:t>Correlation coefficient (p-value) is not reliable for evaluating time series predictions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>
                <a:solidFill>
                  <a:srgbClr val="000000"/>
                </a:solidFill>
              </a:rPr>
              <a:t>Use of other feature selection models like Spearman’s rank correlation coefficient and mutual information</a:t>
            </a:r>
            <a:endParaRPr sz="15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1"/>
          <p:cNvSpPr txBox="1"/>
          <p:nvPr>
            <p:ph type="ctrTitle"/>
          </p:nvPr>
        </p:nvSpPr>
        <p:spPr>
          <a:xfrm>
            <a:off x="660150" y="1104450"/>
            <a:ext cx="7823700" cy="293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500"/>
              <a:t>THANK YOU !!!</a:t>
            </a:r>
            <a:endParaRPr sz="6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WORKFLOW</a:t>
            </a:r>
            <a:endParaRPr sz="2700"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en" sz="1700">
                <a:solidFill>
                  <a:srgbClr val="000000"/>
                </a:solidFill>
              </a:rPr>
              <a:t>Data </a:t>
            </a:r>
            <a:r>
              <a:rPr lang="en" sz="1700">
                <a:solidFill>
                  <a:srgbClr val="000000"/>
                </a:solidFill>
              </a:rPr>
              <a:t>Processing</a:t>
            </a:r>
            <a:endParaRPr sz="1700">
              <a:solidFill>
                <a:srgbClr val="000000"/>
              </a:solidFill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en" sz="1700">
                <a:solidFill>
                  <a:srgbClr val="000000"/>
                </a:solidFill>
              </a:rPr>
              <a:t>Feature Selection</a:t>
            </a:r>
            <a:endParaRPr sz="1700">
              <a:solidFill>
                <a:srgbClr val="000000"/>
              </a:solidFill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en" sz="1700">
                <a:solidFill>
                  <a:srgbClr val="000000"/>
                </a:solidFill>
              </a:rPr>
              <a:t>Time Series Forecasting Models</a:t>
            </a:r>
            <a:endParaRPr sz="1700">
              <a:solidFill>
                <a:srgbClr val="000000"/>
              </a:solidFill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○"/>
            </a:pPr>
            <a:r>
              <a:rPr lang="en" sz="1500">
                <a:solidFill>
                  <a:srgbClr val="000000"/>
                </a:solidFill>
              </a:rPr>
              <a:t>Vector Autoregression (VAR)</a:t>
            </a:r>
            <a:endParaRPr sz="1500">
              <a:solidFill>
                <a:srgbClr val="000000"/>
              </a:solidFill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○"/>
            </a:pPr>
            <a:r>
              <a:rPr lang="en" sz="1500">
                <a:solidFill>
                  <a:srgbClr val="000000"/>
                </a:solidFill>
              </a:rPr>
              <a:t>Autoregressive Integrated Moving Average (ARIMA)</a:t>
            </a:r>
            <a:endParaRPr sz="1500">
              <a:solidFill>
                <a:srgbClr val="000000"/>
              </a:solidFill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○"/>
            </a:pPr>
            <a:r>
              <a:rPr lang="en" sz="1500">
                <a:solidFill>
                  <a:srgbClr val="000000"/>
                </a:solidFill>
              </a:rPr>
              <a:t>Seasonal Autoregressive Integrated Moving-Average with Exogenous Regressors (SARIMAX)</a:t>
            </a:r>
            <a:endParaRPr sz="1500">
              <a:solidFill>
                <a:srgbClr val="000000"/>
              </a:solidFill>
            </a:endParaRPr>
          </a:p>
          <a:p>
            <a:pPr indent="0" lvl="0" marL="9144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DATA PROCESSING</a:t>
            </a:r>
            <a:endParaRPr sz="2700"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301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en" sz="1700">
                <a:solidFill>
                  <a:srgbClr val="000000"/>
                </a:solidFill>
              </a:rPr>
              <a:t>Removed </a:t>
            </a:r>
            <a:r>
              <a:rPr lang="en" sz="1700">
                <a:solidFill>
                  <a:srgbClr val="000000"/>
                </a:solidFill>
              </a:rPr>
              <a:t>state </a:t>
            </a:r>
            <a:r>
              <a:rPr lang="en" sz="1700">
                <a:solidFill>
                  <a:srgbClr val="000000"/>
                </a:solidFill>
              </a:rPr>
              <a:t>production data </a:t>
            </a:r>
            <a:endParaRPr sz="1700">
              <a:solidFill>
                <a:srgbClr val="000000"/>
              </a:solidFill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○"/>
            </a:pPr>
            <a:r>
              <a:rPr lang="en" sz="1500">
                <a:solidFill>
                  <a:srgbClr val="000000"/>
                </a:solidFill>
              </a:rPr>
              <a:t>Determined to be redundant given U.S. Total Field Production</a:t>
            </a:r>
            <a:endParaRPr sz="1500">
              <a:solidFill>
                <a:srgbClr val="000000"/>
              </a:solidFill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en" sz="1700">
                <a:solidFill>
                  <a:srgbClr val="000000"/>
                </a:solidFill>
              </a:rPr>
              <a:t>Resampled data at monthly rate to ensure consistency</a:t>
            </a:r>
            <a:endParaRPr sz="1500">
              <a:solidFill>
                <a:srgbClr val="000000"/>
              </a:solidFill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○"/>
            </a:pPr>
            <a:r>
              <a:rPr lang="en" sz="1500">
                <a:solidFill>
                  <a:srgbClr val="000000"/>
                </a:solidFill>
              </a:rPr>
              <a:t>Production data reported monthly</a:t>
            </a:r>
            <a:endParaRPr sz="1500">
              <a:solidFill>
                <a:srgbClr val="000000"/>
              </a:solidFill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○"/>
            </a:pPr>
            <a:r>
              <a:rPr lang="en" sz="1500">
                <a:solidFill>
                  <a:srgbClr val="000000"/>
                </a:solidFill>
              </a:rPr>
              <a:t>WTI oil price reported daily</a:t>
            </a:r>
            <a:endParaRPr sz="1500">
              <a:solidFill>
                <a:srgbClr val="000000"/>
              </a:solidFill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○"/>
            </a:pPr>
            <a:r>
              <a:rPr lang="en" sz="1500">
                <a:solidFill>
                  <a:srgbClr val="000000"/>
                </a:solidFill>
              </a:rPr>
              <a:t>Other parameters reported weekly (imports, exports, consumption)</a:t>
            </a:r>
            <a:endParaRPr sz="1500">
              <a:solidFill>
                <a:srgbClr val="000000"/>
              </a:solidFill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en" sz="1700">
                <a:solidFill>
                  <a:srgbClr val="000000"/>
                </a:solidFill>
              </a:rPr>
              <a:t>Combined all data into one large dataframe</a:t>
            </a:r>
            <a:endParaRPr sz="17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3962" y="275725"/>
            <a:ext cx="6296073" cy="4592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421175" y="6047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SELECTION: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Correlation Matrix with Heatmap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544350" y="1796375"/>
            <a:ext cx="7688700" cy="7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en" sz="1700">
                <a:solidFill>
                  <a:srgbClr val="000000"/>
                </a:solidFill>
              </a:rPr>
              <a:t>Parameters to feed into model determined using highest correlation </a:t>
            </a:r>
            <a:r>
              <a:rPr lang="en" sz="1700">
                <a:solidFill>
                  <a:srgbClr val="000000"/>
                </a:solidFill>
              </a:rPr>
              <a:t>coefficient (linear regression)</a:t>
            </a:r>
            <a:endParaRPr sz="1700">
              <a:solidFill>
                <a:srgbClr val="000000"/>
              </a:solidFill>
            </a:endParaRPr>
          </a:p>
          <a:p>
            <a:pPr indent="0" lvl="0" marL="9144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</p:txBody>
      </p:sp>
      <p:sp>
        <p:nvSpPr>
          <p:cNvPr id="111" name="Google Shape;111;p17"/>
          <p:cNvSpPr txBox="1"/>
          <p:nvPr/>
        </p:nvSpPr>
        <p:spPr>
          <a:xfrm>
            <a:off x="228600" y="2776050"/>
            <a:ext cx="27582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Lato"/>
                <a:ea typeface="Lato"/>
                <a:cs typeface="Lato"/>
                <a:sym typeface="Lato"/>
              </a:rPr>
              <a:t>Parameter</a:t>
            </a:r>
            <a:endParaRPr b="1"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2" name="Google Shape;112;p17"/>
          <p:cNvSpPr txBox="1"/>
          <p:nvPr/>
        </p:nvSpPr>
        <p:spPr>
          <a:xfrm>
            <a:off x="7684650" y="2633400"/>
            <a:ext cx="17484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Lato"/>
                <a:ea typeface="Lato"/>
                <a:cs typeface="Lato"/>
                <a:sym typeface="Lato"/>
              </a:rPr>
              <a:t>Correlation Coefficient </a:t>
            </a:r>
            <a:r>
              <a:rPr b="1" lang="en" sz="1800">
                <a:latin typeface="Lato"/>
                <a:ea typeface="Lato"/>
                <a:cs typeface="Lato"/>
                <a:sym typeface="Lato"/>
              </a:rPr>
              <a:t> </a:t>
            </a:r>
            <a:endParaRPr b="1"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3" name="Google Shape;11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3311250"/>
            <a:ext cx="8380364" cy="160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18"/>
          <p:cNvPicPr preferRelativeResize="0"/>
          <p:nvPr/>
        </p:nvPicPr>
        <p:blipFill rotWithShape="1">
          <a:blip r:embed="rId3">
            <a:alphaModFix/>
          </a:blip>
          <a:srcRect b="34331" l="34972" r="0" t="0"/>
          <a:stretch/>
        </p:blipFill>
        <p:spPr>
          <a:xfrm>
            <a:off x="2375500" y="152400"/>
            <a:ext cx="6985826" cy="4883248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8"/>
          <p:cNvSpPr txBox="1"/>
          <p:nvPr/>
        </p:nvSpPr>
        <p:spPr>
          <a:xfrm>
            <a:off x="53800" y="2313375"/>
            <a:ext cx="22179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ato"/>
                <a:ea typeface="Lato"/>
                <a:cs typeface="Lato"/>
                <a:sym typeface="Lato"/>
              </a:rPr>
              <a:t>U.S Imports of Gasoline Blending 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0" name="Google Shape;120;p18"/>
          <p:cNvSpPr txBox="1"/>
          <p:nvPr/>
        </p:nvSpPr>
        <p:spPr>
          <a:xfrm>
            <a:off x="67450" y="2968013"/>
            <a:ext cx="23430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ato"/>
                <a:ea typeface="Lato"/>
                <a:cs typeface="Lato"/>
                <a:sym typeface="Lato"/>
              </a:rPr>
              <a:t>U.S Crude Oil Distillation Capacity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1" name="Google Shape;121;p18"/>
          <p:cNvSpPr txBox="1"/>
          <p:nvPr/>
        </p:nvSpPr>
        <p:spPr>
          <a:xfrm>
            <a:off x="47600" y="4614150"/>
            <a:ext cx="2217900" cy="8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U.S Refiner and Blender Net Production of Distillate Fuel Oi</a:t>
            </a:r>
            <a:r>
              <a:rPr lang="en" sz="1100">
                <a:highlight>
                  <a:srgbClr val="FFFFFF"/>
                </a:highlight>
              </a:rPr>
              <a:t>l 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2" name="Google Shape;122;p18"/>
          <p:cNvSpPr txBox="1"/>
          <p:nvPr/>
        </p:nvSpPr>
        <p:spPr>
          <a:xfrm>
            <a:off x="192250" y="3380175"/>
            <a:ext cx="2073300" cy="5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U.S. Refiner and Blender Adjusted Net Production of Finished Motor Gasoline </a:t>
            </a:r>
            <a:endParaRPr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3" name="Google Shape;123;p18"/>
          <p:cNvSpPr txBox="1"/>
          <p:nvPr/>
        </p:nvSpPr>
        <p:spPr>
          <a:xfrm>
            <a:off x="-66325" y="4087950"/>
            <a:ext cx="23430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U.S. Refiner and Blender Net Production of Finished Motor Gasoline 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24" name="Google Shape;124;p18"/>
          <p:cNvCxnSpPr>
            <a:stCxn id="123" idx="3"/>
            <a:endCxn id="123" idx="3"/>
          </p:cNvCxnSpPr>
          <p:nvPr/>
        </p:nvCxnSpPr>
        <p:spPr>
          <a:xfrm>
            <a:off x="2276675" y="4358550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5" name="Google Shape;125;p18"/>
          <p:cNvCxnSpPr/>
          <p:nvPr/>
        </p:nvCxnSpPr>
        <p:spPr>
          <a:xfrm flipH="1">
            <a:off x="2077100" y="4803675"/>
            <a:ext cx="405600" cy="6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6" name="Google Shape;126;p18"/>
          <p:cNvCxnSpPr/>
          <p:nvPr/>
        </p:nvCxnSpPr>
        <p:spPr>
          <a:xfrm rot="10800000">
            <a:off x="2117600" y="4430500"/>
            <a:ext cx="324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7" name="Google Shape;127;p18"/>
          <p:cNvCxnSpPr/>
          <p:nvPr/>
        </p:nvCxnSpPr>
        <p:spPr>
          <a:xfrm rot="10800000">
            <a:off x="1996025" y="3895000"/>
            <a:ext cx="516000" cy="37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8" name="Google Shape;128;p18"/>
          <p:cNvCxnSpPr/>
          <p:nvPr/>
        </p:nvCxnSpPr>
        <p:spPr>
          <a:xfrm rot="10800000">
            <a:off x="2012225" y="3262188"/>
            <a:ext cx="499800" cy="63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9" name="Google Shape;129;p18"/>
          <p:cNvCxnSpPr/>
          <p:nvPr/>
        </p:nvCxnSpPr>
        <p:spPr>
          <a:xfrm rot="10800000">
            <a:off x="1963600" y="2645775"/>
            <a:ext cx="532200" cy="28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0" name="Google Shape;130;p18"/>
          <p:cNvSpPr txBox="1"/>
          <p:nvPr/>
        </p:nvSpPr>
        <p:spPr>
          <a:xfrm>
            <a:off x="76200" y="2286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Correlation Matrix with Heatmap </a:t>
            </a:r>
            <a:endParaRPr b="1" sz="26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9"/>
          <p:cNvSpPr txBox="1"/>
          <p:nvPr>
            <p:ph type="title"/>
          </p:nvPr>
        </p:nvSpPr>
        <p:spPr>
          <a:xfrm>
            <a:off x="421175" y="604725"/>
            <a:ext cx="84339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SELECTION: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Ranking using Random Forest Regression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9"/>
          <p:cNvSpPr txBox="1"/>
          <p:nvPr>
            <p:ph idx="1" type="body"/>
          </p:nvPr>
        </p:nvSpPr>
        <p:spPr>
          <a:xfrm>
            <a:off x="544350" y="1796375"/>
            <a:ext cx="7688700" cy="7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en" sz="1700">
                <a:solidFill>
                  <a:srgbClr val="000000"/>
                </a:solidFill>
              </a:rPr>
              <a:t>Random Forest is an ensemble technique using regression, multiple decision trees and bagging </a:t>
            </a:r>
            <a:endParaRPr sz="1700">
              <a:solidFill>
                <a:srgbClr val="000000"/>
              </a:solidFill>
            </a:endParaRPr>
          </a:p>
          <a:p>
            <a:pPr indent="0" lvl="0" marL="9144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</p:txBody>
      </p:sp>
      <p:pic>
        <p:nvPicPr>
          <p:cNvPr id="137" name="Google Shape;13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6475" y="2444500"/>
            <a:ext cx="3244450" cy="2699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975" y="3031550"/>
            <a:ext cx="8816048" cy="187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56087" y="90938"/>
            <a:ext cx="4231826" cy="299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1"/>
          <p:cNvSpPr txBox="1"/>
          <p:nvPr>
            <p:ph type="title"/>
          </p:nvPr>
        </p:nvSpPr>
        <p:spPr>
          <a:xfrm>
            <a:off x="727650" y="675700"/>
            <a:ext cx="7688700" cy="109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SERIES FORECASTING MODELS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Vector Autoregression</a:t>
            </a:r>
            <a:r>
              <a:rPr lang="en"/>
              <a:t> (VAR)</a:t>
            </a:r>
            <a:endParaRPr/>
          </a:p>
        </p:txBody>
      </p:sp>
      <p:sp>
        <p:nvSpPr>
          <p:cNvPr id="149" name="Google Shape;149;p21"/>
          <p:cNvSpPr txBox="1"/>
          <p:nvPr>
            <p:ph idx="1" type="body"/>
          </p:nvPr>
        </p:nvSpPr>
        <p:spPr>
          <a:xfrm>
            <a:off x="727650" y="1991200"/>
            <a:ext cx="7688700" cy="276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en" sz="1700">
                <a:solidFill>
                  <a:srgbClr val="000000"/>
                </a:solidFill>
              </a:rPr>
              <a:t>Models next step in time series using linear function of prior time steps</a:t>
            </a:r>
            <a:endParaRPr sz="1700">
              <a:solidFill>
                <a:srgbClr val="000000"/>
              </a:solidFill>
            </a:endParaRPr>
          </a:p>
          <a:p>
            <a:pPr indent="-33655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en" sz="1700">
                <a:solidFill>
                  <a:srgbClr val="000000"/>
                </a:solidFill>
              </a:rPr>
              <a:t>Based on the feature selections we ran, the two parameters with th</a:t>
            </a:r>
            <a:r>
              <a:rPr lang="en" sz="1700">
                <a:solidFill>
                  <a:srgbClr val="000000"/>
                </a:solidFill>
              </a:rPr>
              <a:t>e </a:t>
            </a:r>
            <a:r>
              <a:rPr lang="en" sz="1700">
                <a:solidFill>
                  <a:srgbClr val="000000"/>
                </a:solidFill>
              </a:rPr>
              <a:t>highest correlations are:</a:t>
            </a:r>
            <a:endParaRPr sz="1700">
              <a:solidFill>
                <a:srgbClr val="000000"/>
              </a:solidFill>
            </a:endParaRPr>
          </a:p>
          <a:p>
            <a:pPr indent="-336550" lvl="1" marL="9144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700"/>
              <a:buChar char="○"/>
            </a:pPr>
            <a:r>
              <a:rPr lang="en" sz="1700">
                <a:solidFill>
                  <a:srgbClr val="000000"/>
                </a:solidFill>
              </a:rPr>
              <a:t>US Imports of Gasoline Blending Components </a:t>
            </a:r>
            <a:endParaRPr sz="1700">
              <a:solidFill>
                <a:srgbClr val="000000"/>
              </a:solidFill>
            </a:endParaRPr>
          </a:p>
          <a:p>
            <a:pPr indent="-336550" lvl="1" marL="9144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700"/>
              <a:buChar char="○"/>
            </a:pPr>
            <a:r>
              <a:rPr lang="en" sz="1700">
                <a:solidFill>
                  <a:srgbClr val="000000"/>
                </a:solidFill>
              </a:rPr>
              <a:t>US Operable Crude Oil Distillation Capacity </a:t>
            </a:r>
            <a:endParaRPr sz="1700">
              <a:solidFill>
                <a:srgbClr val="000000"/>
              </a:solidFill>
            </a:endParaRPr>
          </a:p>
          <a:p>
            <a:pPr indent="-336550" lvl="0" marL="457200" rtl="0" algn="l"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700"/>
              <a:buChar char="●"/>
            </a:pPr>
            <a:r>
              <a:rPr lang="en" sz="1700">
                <a:solidFill>
                  <a:srgbClr val="000000"/>
                </a:solidFill>
              </a:rPr>
              <a:t>Caveat: Used</a:t>
            </a:r>
            <a:r>
              <a:rPr lang="en" sz="1700">
                <a:solidFill>
                  <a:srgbClr val="000000"/>
                </a:solidFill>
              </a:rPr>
              <a:t> for </a:t>
            </a:r>
            <a:r>
              <a:rPr b="1" lang="en" sz="1700">
                <a:solidFill>
                  <a:srgbClr val="000000"/>
                </a:solidFill>
              </a:rPr>
              <a:t>multivariate</a:t>
            </a:r>
            <a:r>
              <a:rPr lang="en" sz="1700">
                <a:solidFill>
                  <a:srgbClr val="000000"/>
                </a:solidFill>
              </a:rPr>
              <a:t> time series </a:t>
            </a:r>
            <a:r>
              <a:rPr b="1" lang="en" sz="1700">
                <a:solidFill>
                  <a:srgbClr val="000000"/>
                </a:solidFill>
              </a:rPr>
              <a:t>without trend and seasonal </a:t>
            </a:r>
            <a:r>
              <a:rPr lang="en" sz="1700">
                <a:solidFill>
                  <a:srgbClr val="000000"/>
                </a:solidFill>
              </a:rPr>
              <a:t>components</a:t>
            </a:r>
            <a:endParaRPr sz="17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