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46"/>
  </p:notesMasterIdLst>
  <p:sldIdLst>
    <p:sldId id="256" r:id="rId2"/>
    <p:sldId id="258" r:id="rId3"/>
    <p:sldId id="259" r:id="rId4"/>
    <p:sldId id="260" r:id="rId5"/>
    <p:sldId id="261" r:id="rId6"/>
    <p:sldId id="272" r:id="rId7"/>
    <p:sldId id="274" r:id="rId8"/>
    <p:sldId id="273" r:id="rId9"/>
    <p:sldId id="262" r:id="rId10"/>
    <p:sldId id="280" r:id="rId11"/>
    <p:sldId id="281" r:id="rId12"/>
    <p:sldId id="277" r:id="rId13"/>
    <p:sldId id="296" r:id="rId14"/>
    <p:sldId id="293" r:id="rId15"/>
    <p:sldId id="294" r:id="rId16"/>
    <p:sldId id="297" r:id="rId17"/>
    <p:sldId id="295" r:id="rId18"/>
    <p:sldId id="282" r:id="rId19"/>
    <p:sldId id="283" r:id="rId20"/>
    <p:sldId id="284" r:id="rId21"/>
    <p:sldId id="285" r:id="rId22"/>
    <p:sldId id="286" r:id="rId23"/>
    <p:sldId id="287" r:id="rId24"/>
    <p:sldId id="298" r:id="rId25"/>
    <p:sldId id="301" r:id="rId26"/>
    <p:sldId id="299" r:id="rId27"/>
    <p:sldId id="302" r:id="rId28"/>
    <p:sldId id="303" r:id="rId29"/>
    <p:sldId id="304" r:id="rId30"/>
    <p:sldId id="305" r:id="rId31"/>
    <p:sldId id="306" r:id="rId32"/>
    <p:sldId id="307" r:id="rId33"/>
    <p:sldId id="288" r:id="rId34"/>
    <p:sldId id="290" r:id="rId35"/>
    <p:sldId id="308" r:id="rId36"/>
    <p:sldId id="309" r:id="rId37"/>
    <p:sldId id="316" r:id="rId38"/>
    <p:sldId id="310" r:id="rId39"/>
    <p:sldId id="311" r:id="rId40"/>
    <p:sldId id="312" r:id="rId41"/>
    <p:sldId id="313" r:id="rId42"/>
    <p:sldId id="314" r:id="rId43"/>
    <p:sldId id="315" r:id="rId44"/>
    <p:sldId id="31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ECBC7-DCAA-4756-A763-5787ABC6C55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3EDC2-C1AD-4F5B-9DE7-3D1275F68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0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3EDC2-C1AD-4F5B-9DE7-3D1275F68F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6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89E2-6E8E-4F67-B3DF-DD37E31B9191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CF62-655D-425F-95B9-E999C138BDD2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7717-24F8-44DE-8ADF-DD8C44A9A443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503-7206-4BB4-904B-0CFFC6FA3E58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7590-DD75-450E-9B25-33B194DA58E1}" type="datetime1">
              <a:rPr lang="vi-VN" smtClean="0"/>
              <a:t>02/12/2019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A9B9-DD51-4B78-A433-8F9C20656EA3}" type="datetime1">
              <a:rPr lang="vi-VN" smtClean="0"/>
              <a:t>02/12/2019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0216-D7DB-458B-AF4C-74588EF0D355}" type="datetime1">
              <a:rPr lang="vi-VN" smtClean="0"/>
              <a:t>02/12/2019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605F-7715-4990-999C-7F3D7C093FC3}" type="datetime1">
              <a:rPr lang="vi-VN" smtClean="0"/>
              <a:t>02/12/2019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1AEF-5691-4414-A3D3-8EC6FA800334}" type="datetime1">
              <a:rPr lang="vi-VN" smtClean="0"/>
              <a:t>02/12/2019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200063-7F0C-41EC-B8B5-7965EAE4CA06}" type="datetime1">
              <a:rPr lang="vi-VN" smtClean="0"/>
              <a:t>02/12/2019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05E116C-6631-48C3-BB08-F9A2D445350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2224AF3-89EC-49CF-B572-433EC10D3E04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05E116C-6631-48C3-BB08-F9A2D44535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ĐO NHỊP TIM BẰNG CAMERA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4200" y="5181600"/>
            <a:ext cx="1676400" cy="457200"/>
          </a:xfrm>
        </p:spPr>
        <p:txBody>
          <a:bodyPr/>
          <a:lstStyle/>
          <a:p>
            <a:pPr algn="ctr"/>
            <a:r>
              <a:rPr lang="en-US" dirty="0" err="1" smtClean="0"/>
              <a:t>Nhóm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ECA2-F9EA-427D-BCCB-36DDD5D116A6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Fourier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sang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, ta </a:t>
            </a:r>
            <a:r>
              <a:rPr lang="en-US" dirty="0" err="1" smtClean="0"/>
              <a:t>dùng</a:t>
            </a:r>
            <a:r>
              <a:rPr lang="en-US" dirty="0" smtClean="0"/>
              <a:t> FFT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(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Fourier Transform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2" y="1839912"/>
            <a:ext cx="4905375" cy="4495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9400" y="2286000"/>
            <a:ext cx="457200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19400" y="3352800"/>
            <a:ext cx="304800" cy="1371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3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27F-DB64-4441-8B37-CE018084FEA7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13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7944569" cy="1122363"/>
          </a:xfrm>
        </p:spPr>
      </p:pic>
    </p:spTree>
    <p:extLst>
      <p:ext uri="{BB962C8B-B14F-4D97-AF65-F5344CB8AC3E}">
        <p14:creationId xmlns:p14="http://schemas.microsoft.com/office/powerpoint/2010/main" val="28803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rích</a:t>
            </a:r>
            <a:r>
              <a:rPr lang="en-US" dirty="0" smtClean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smtClean="0"/>
              <a:t>PPG </a:t>
            </a:r>
            <a:r>
              <a:rPr lang="en-US" dirty="0" err="1" smtClean="0"/>
              <a:t>từ</a:t>
            </a:r>
            <a:r>
              <a:rPr lang="en-US" smtClean="0"/>
              <a:t>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ROI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PPG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 ROI: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6400"/>
            <a:ext cx="9144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 ROI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nhiễu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PPG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err="1" smtClean="0"/>
              <a:t>cường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khúc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endParaRPr lang="en-US" dirty="0"/>
          </a:p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pixel </a:t>
            </a:r>
            <a:r>
              <a:rPr lang="en-US" dirty="0" err="1" smtClean="0"/>
              <a:t>trong</a:t>
            </a:r>
            <a:r>
              <a:rPr lang="en-US" dirty="0" smtClean="0"/>
              <a:t> ROI</a:t>
            </a:r>
          </a:p>
          <a:p>
            <a:pPr lvl="1"/>
            <a:r>
              <a:rPr lang="en-US" dirty="0" smtClean="0"/>
              <a:t>ROI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nhiễu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oxy (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oxy (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endParaRPr lang="en-US" dirty="0" smtClean="0"/>
          </a:p>
          <a:p>
            <a:pPr lvl="1"/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dưỡng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ễ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PPG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27F-DB64-4441-8B37-CE018084FEA7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oxy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en-US" dirty="0" smtClean="0"/>
          </a:p>
          <a:p>
            <a:pPr lvl="1"/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/>
              <a:t> </a:t>
            </a:r>
            <a:r>
              <a:rPr lang="en-US" dirty="0" smtClean="0"/>
              <a:t>PPG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0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91" y="2849389"/>
            <a:ext cx="4782218" cy="247684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60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530 nm </a:t>
            </a:r>
            <a:r>
              <a:rPr lang="en-US" dirty="0" err="1" smtClean="0"/>
              <a:t>đến</a:t>
            </a:r>
            <a:r>
              <a:rPr lang="en-US" dirty="0" smtClean="0"/>
              <a:t> 590 nm (</a:t>
            </a:r>
            <a:r>
              <a:rPr lang="en-US" b="1" dirty="0" err="1" smtClean="0">
                <a:solidFill>
                  <a:srgbClr val="00A249"/>
                </a:solidFill>
              </a:rPr>
              <a:t>màu</a:t>
            </a:r>
            <a:r>
              <a:rPr lang="en-US" b="1" dirty="0" smtClean="0">
                <a:solidFill>
                  <a:srgbClr val="00A249"/>
                </a:solidFill>
              </a:rPr>
              <a:t> </a:t>
            </a:r>
            <a:r>
              <a:rPr lang="en-US" b="1" dirty="0" err="1" smtClean="0">
                <a:solidFill>
                  <a:srgbClr val="00A249"/>
                </a:solidFill>
              </a:rPr>
              <a:t>xanh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00A249"/>
                </a:solidFill>
              </a:rPr>
              <a:t>màu</a:t>
            </a:r>
            <a:r>
              <a:rPr lang="en-US" b="1" dirty="0">
                <a:solidFill>
                  <a:srgbClr val="00A249"/>
                </a:solidFill>
              </a:rPr>
              <a:t> </a:t>
            </a:r>
            <a:r>
              <a:rPr lang="en-US" b="1" dirty="0" err="1">
                <a:solidFill>
                  <a:srgbClr val="00A249"/>
                </a:solidFill>
              </a:rPr>
              <a:t>xanh</a:t>
            </a:r>
            <a:r>
              <a:rPr lang="en-US" b="1" dirty="0">
                <a:solidFill>
                  <a:srgbClr val="00A249"/>
                </a:solidFill>
              </a:rPr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8380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Detrend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endParaRPr lang="en-US" dirty="0" smtClean="0"/>
          </a:p>
          <a:p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171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Detrend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24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6560"/>
            <a:ext cx="8229600" cy="4042504"/>
          </a:xfrm>
        </p:spPr>
      </p:pic>
    </p:spTree>
    <p:extLst>
      <p:ext uri="{BB962C8B-B14F-4D97-AF65-F5344CB8AC3E}">
        <p14:creationId xmlns:p14="http://schemas.microsoft.com/office/powerpoint/2010/main" val="549539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Detrend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3" y="2819400"/>
            <a:ext cx="7800975" cy="25622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25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76200" y="3276600"/>
            <a:ext cx="1066800" cy="587009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 smtClean="0"/>
              <a:t>PPG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76200" y="4191000"/>
            <a:ext cx="1066800" cy="587009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 smtClean="0"/>
              <a:t>EKG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Detrend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1"/>
            <a:r>
              <a:rPr lang="en-US" dirty="0" err="1" smtClean="0"/>
              <a:t>Tín</a:t>
            </a:r>
            <a:r>
              <a:rPr lang="en-US" dirty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khuynh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,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detrend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detrend</a:t>
            </a:r>
            <a:r>
              <a:rPr lang="en-US" dirty="0" smtClean="0"/>
              <a:t>,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b="1" dirty="0" smtClean="0"/>
              <a:t>trend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trend?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moving average filter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169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average filter?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1, 4 ,2, 3, 5, 2, 3, 2 </a:t>
            </a:r>
          </a:p>
          <a:p>
            <a:r>
              <a:rPr lang="en-US" dirty="0" smtClean="0"/>
              <a:t>Moving average filter </a:t>
            </a:r>
            <a:r>
              <a:rPr lang="en-US" dirty="0" err="1" smtClean="0"/>
              <a:t>với</a:t>
            </a:r>
            <a:r>
              <a:rPr lang="en-US" dirty="0" smtClean="0"/>
              <a:t> window size n = 3</a:t>
            </a:r>
          </a:p>
          <a:p>
            <a:pPr lvl="1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n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</a:t>
            </a:r>
            <a:r>
              <a:rPr lang="en-US" b="1" dirty="0" smtClean="0"/>
              <a:t>2.33, 3, 3.33, 3.33, 3.33, 2.33 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khuynh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2273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average?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28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77" y="1774825"/>
            <a:ext cx="5438646" cy="4625975"/>
          </a:xfrm>
        </p:spPr>
      </p:pic>
    </p:spTree>
    <p:extLst>
      <p:ext uri="{BB962C8B-B14F-4D97-AF65-F5344CB8AC3E}">
        <p14:creationId xmlns:p14="http://schemas.microsoft.com/office/powerpoint/2010/main" val="3219868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Detrend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Chọn</a:t>
                </a:r>
                <a:r>
                  <a:rPr lang="en-US" dirty="0" smtClean="0"/>
                  <a:t> window size </a:t>
                </a:r>
                <a:r>
                  <a:rPr lang="en-US" dirty="0" err="1" smtClean="0"/>
                  <a:t>bằng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37</a:t>
                </a:r>
              </a:p>
              <a:p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khuynh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lấy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điểm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dữ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khuynh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r>
                  <a:rPr lang="en-US" dirty="0" smtClean="0"/>
                  <a:t>:</a:t>
                </a:r>
              </a:p>
              <a:p>
                <a:pPr lvl="1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 algn="ctr"/>
                <a:r>
                  <a:rPr lang="en-US" dirty="0" err="1" smtClean="0"/>
                  <a:t>Với</a:t>
                </a:r>
                <a:r>
                  <a:rPr lang="en-US" dirty="0" smtClean="0"/>
                  <a:t> 2n+1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window size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2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khỏe</a:t>
            </a:r>
            <a:endParaRPr lang="en-US" dirty="0" smtClean="0"/>
          </a:p>
          <a:p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endParaRPr lang="en-US" dirty="0"/>
          </a:p>
          <a:p>
            <a:pPr lvl="1"/>
            <a:r>
              <a:rPr lang="en-US" dirty="0" smtClean="0"/>
              <a:t>RA PHÒNG KHÁM</a:t>
            </a:r>
          </a:p>
          <a:p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b="1" dirty="0" err="1" smtClean="0"/>
              <a:t>nhịp</a:t>
            </a:r>
            <a:r>
              <a:rPr lang="en-US" b="1" dirty="0" smtClean="0"/>
              <a:t> </a:t>
            </a:r>
            <a:r>
              <a:rPr lang="en-US" b="1" dirty="0" err="1" smtClean="0"/>
              <a:t>tim</a:t>
            </a:r>
            <a:endParaRPr lang="en-US" b="1" dirty="0" smtClean="0"/>
          </a:p>
          <a:p>
            <a:pPr lvl="1"/>
            <a:r>
              <a:rPr lang="en-US" b="1" dirty="0" smtClean="0"/>
              <a:t>RA PHÒNG KHÁM</a:t>
            </a:r>
          </a:p>
          <a:p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detrended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30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1505101"/>
            <a:ext cx="10287000" cy="5053130"/>
          </a:xfrm>
        </p:spPr>
      </p:pic>
    </p:spTree>
    <p:extLst>
      <p:ext uri="{BB962C8B-B14F-4D97-AF65-F5344CB8AC3E}">
        <p14:creationId xmlns:p14="http://schemas.microsoft.com/office/powerpoint/2010/main" val="3980643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detrend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31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1447800"/>
            <a:ext cx="10134600" cy="4978268"/>
          </a:xfrm>
        </p:spPr>
      </p:pic>
    </p:spTree>
    <p:extLst>
      <p:ext uri="{BB962C8B-B14F-4D97-AF65-F5344CB8AC3E}">
        <p14:creationId xmlns:p14="http://schemas.microsoft.com/office/powerpoint/2010/main" val="3120463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MIN: 60bpm</a:t>
            </a:r>
          </a:p>
          <a:p>
            <a:pPr lvl="1"/>
            <a:r>
              <a:rPr lang="en-US" dirty="0" smtClean="0"/>
              <a:t>MAX: 220 </a:t>
            </a:r>
            <a:r>
              <a:rPr lang="en-US" dirty="0" err="1" smtClean="0"/>
              <a:t>bpm</a:t>
            </a:r>
            <a:endParaRPr lang="en-US" dirty="0" smtClean="0"/>
          </a:p>
          <a:p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0.9167 Hz </a:t>
            </a:r>
            <a:r>
              <a:rPr lang="en-US" dirty="0" err="1" smtClean="0"/>
              <a:t>đến</a:t>
            </a:r>
            <a:r>
              <a:rPr lang="en-US" dirty="0" smtClean="0"/>
              <a:t> 3.67 Hz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Butterworth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76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FFT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FFT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0.9167 – 3.66 Hz</a:t>
            </a:r>
          </a:p>
        </p:txBody>
      </p:sp>
    </p:spTree>
    <p:extLst>
      <p:ext uri="{BB962C8B-B14F-4D97-AF65-F5344CB8AC3E}">
        <p14:creationId xmlns:p14="http://schemas.microsoft.com/office/powerpoint/2010/main" val="3897497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b="1" dirty="0" err="1" smtClean="0"/>
              <a:t>rất</a:t>
            </a:r>
            <a:r>
              <a:rPr lang="en-US" b="1" dirty="0" smtClean="0"/>
              <a:t> </a:t>
            </a:r>
            <a:r>
              <a:rPr lang="en-US" b="1" dirty="0" err="1" smtClean="0"/>
              <a:t>nhỏ</a:t>
            </a:r>
            <a:r>
              <a:rPr lang="en-US" b="1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chêch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(</a:t>
            </a:r>
            <a:r>
              <a:rPr lang="en-US" dirty="0" err="1" smtClean="0"/>
              <a:t>trên</a:t>
            </a:r>
            <a:r>
              <a:rPr lang="en-US" dirty="0" smtClean="0"/>
              <a:t> 10 BPM) </a:t>
            </a:r>
          </a:p>
          <a:p>
            <a:pPr lvl="1"/>
            <a:r>
              <a:rPr lang="en-US" dirty="0" err="1" smtClean="0"/>
              <a:t>Lý</a:t>
            </a:r>
            <a:r>
              <a:rPr lang="en-US" dirty="0" smtClean="0"/>
              <a:t> do: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giây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smoothing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chêch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BPM = 90% last BPM + 10% measured BPM</a:t>
            </a:r>
          </a:p>
        </p:txBody>
      </p:sp>
    </p:spTree>
    <p:extLst>
      <p:ext uri="{BB962C8B-B14F-4D97-AF65-F5344CB8AC3E}">
        <p14:creationId xmlns:p14="http://schemas.microsoft.com/office/powerpoint/2010/main" val="2051058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827F-DB64-4441-8B37-CE018084FEA7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đạc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test: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endParaRPr lang="en-US" dirty="0" smtClean="0"/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hay </a:t>
            </a:r>
            <a:r>
              <a:rPr lang="en-US" dirty="0" err="1" smtClean="0"/>
              <a:t>ít</a:t>
            </a:r>
            <a:endParaRPr lang="en-US" dirty="0" smtClean="0"/>
          </a:p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test:</a:t>
            </a:r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3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2 video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8256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(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602062"/>
              </p:ext>
            </p:extLst>
          </p:nvPr>
        </p:nvGraphicFramePr>
        <p:xfrm>
          <a:off x="457200" y="1905000"/>
          <a:ext cx="8229600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805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j-lt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j-lt"/>
                          <a:ea typeface="Calibri"/>
                          <a:cs typeface="Times New Roman"/>
                        </a:rPr>
                        <a:t>90</a:t>
                      </a:r>
                    </a:p>
                  </a:txBody>
                  <a:tcPr marL="68580" marR="68580" marT="0" marB="0"/>
                </a:tc>
              </a:tr>
              <a:tr h="816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Lần</a:t>
                      </a:r>
                      <a:r>
                        <a:rPr lang="en-US" sz="2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đo</a:t>
                      </a:r>
                      <a:r>
                        <a:rPr lang="en-US" sz="2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72.67 </a:t>
                      </a:r>
                      <a:r>
                        <a:rPr lang="en-US" sz="2800" dirty="0">
                          <a:effectLst/>
                          <a:latin typeface="+mj-lt"/>
                          <a:ea typeface="Calibri"/>
                          <a:cs typeface="Calibri"/>
                        </a:rPr>
                        <a:t>±</a:t>
                      </a:r>
                      <a:r>
                        <a:rPr lang="en-US" sz="2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 5.68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80.80 </a:t>
                      </a:r>
                      <a:r>
                        <a:rPr lang="en-US" sz="2800" dirty="0">
                          <a:effectLst/>
                          <a:latin typeface="+mj-lt"/>
                          <a:ea typeface="Calibri"/>
                          <a:cs typeface="Calibri"/>
                        </a:rPr>
                        <a:t>±</a:t>
                      </a:r>
                      <a:r>
                        <a:rPr lang="en-US" sz="2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 7.26</a:t>
                      </a:r>
                    </a:p>
                  </a:txBody>
                  <a:tcPr marL="68580" marR="68580" marT="0" marB="0"/>
                </a:tc>
              </a:tr>
              <a:tr h="816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+mj-lt"/>
                          <a:ea typeface="Calibri"/>
                          <a:cs typeface="Times New Roman"/>
                        </a:rPr>
                        <a:t>Lần đo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83.78 </a:t>
                      </a:r>
                      <a:r>
                        <a:rPr lang="en-US" sz="2800" dirty="0">
                          <a:effectLst/>
                          <a:latin typeface="+mj-lt"/>
                          <a:ea typeface="Calibri"/>
                          <a:cs typeface="Calibri"/>
                        </a:rPr>
                        <a:t>±</a:t>
                      </a:r>
                      <a:r>
                        <a:rPr lang="en-US" sz="2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 4.08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76.87 </a:t>
                      </a:r>
                      <a:r>
                        <a:rPr lang="en-US" sz="2800" dirty="0">
                          <a:effectLst/>
                          <a:latin typeface="+mj-lt"/>
                          <a:ea typeface="Calibri"/>
                          <a:cs typeface="Calibri"/>
                        </a:rPr>
                        <a:t>±</a:t>
                      </a:r>
                      <a:r>
                        <a:rPr lang="en-US" sz="2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 0.09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25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,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190 – 200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14616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39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1524000"/>
            <a:ext cx="9906000" cy="4865977"/>
          </a:xfrm>
        </p:spPr>
      </p:pic>
    </p:spTree>
    <p:extLst>
      <p:ext uri="{BB962C8B-B14F-4D97-AF65-F5344CB8AC3E}">
        <p14:creationId xmlns:p14="http://schemas.microsoft.com/office/powerpoint/2010/main" val="280378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(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315.000 VND)</a:t>
            </a:r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(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: </a:t>
            </a:r>
            <a:r>
              <a:rPr lang="en-US" b="1" dirty="0" err="1" smtClean="0"/>
              <a:t>Nhanh</a:t>
            </a:r>
            <a:r>
              <a:rPr lang="en-US" b="1" dirty="0" smtClean="0"/>
              <a:t>, </a:t>
            </a:r>
            <a:r>
              <a:rPr lang="en-US" b="1" dirty="0" err="1" smtClean="0"/>
              <a:t>Tiết</a:t>
            </a:r>
            <a:r>
              <a:rPr lang="en-US" b="1" dirty="0" smtClean="0"/>
              <a:t> </a:t>
            </a:r>
            <a:r>
              <a:rPr lang="en-US" b="1" dirty="0" err="1" smtClean="0"/>
              <a:t>Kiệm</a:t>
            </a:r>
            <a:r>
              <a:rPr lang="en-US" b="1" dirty="0" smtClean="0"/>
              <a:t>, </a:t>
            </a:r>
            <a:r>
              <a:rPr lang="en-US" b="1" dirty="0" err="1"/>
              <a:t>C</a:t>
            </a:r>
            <a:r>
              <a:rPr lang="en-US" b="1" dirty="0" err="1" smtClean="0"/>
              <a:t>hính</a:t>
            </a:r>
            <a:r>
              <a:rPr lang="en-US" b="1" dirty="0" smtClean="0"/>
              <a:t> </a:t>
            </a:r>
            <a:r>
              <a:rPr lang="en-US" b="1" dirty="0" err="1"/>
              <a:t>X</a:t>
            </a:r>
            <a:r>
              <a:rPr lang="en-US" b="1" dirty="0" err="1" smtClean="0"/>
              <a:t>ác</a:t>
            </a:r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40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1524000"/>
            <a:ext cx="10058400" cy="4940838"/>
          </a:xfrm>
        </p:spPr>
      </p:pic>
    </p:spTree>
    <p:extLst>
      <p:ext uri="{BB962C8B-B14F-4D97-AF65-F5344CB8AC3E}">
        <p14:creationId xmlns:p14="http://schemas.microsoft.com/office/powerpoint/2010/main" val="2485895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Nguồn</a:t>
            </a:r>
            <a:r>
              <a:rPr lang="en-US" dirty="0" smtClean="0"/>
              <a:t> PPG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camera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PPG </a:t>
            </a:r>
            <a:r>
              <a:rPr lang="en-US" dirty="0" err="1" smtClean="0"/>
              <a:t>đúng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81399"/>
            <a:ext cx="78009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99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42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b="1" dirty="0" smtClean="0"/>
              <a:t>A </a:t>
            </a:r>
            <a:r>
              <a:rPr lang="en-US" b="1" dirty="0"/>
              <a:t>Comparative Survey of Methods for Remote Heart Rate Detection From Frontal Face </a:t>
            </a:r>
            <a:r>
              <a:rPr lang="en-US" b="1" dirty="0" smtClean="0"/>
              <a:t>Videos</a:t>
            </a:r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endParaRPr lang="en-US" dirty="0" smtClean="0"/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ICA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RGB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3402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43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ICA</a:t>
            </a:r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153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503-7206-4BB4-904B-0CFFC6FA3E58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“</a:t>
            </a:r>
            <a:r>
              <a:rPr lang="en-US" dirty="0" err="1" smtClean="0"/>
              <a:t>nhìn</a:t>
            </a:r>
            <a:r>
              <a:rPr lang="en-US" dirty="0" smtClean="0"/>
              <a:t>”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: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co </a:t>
            </a:r>
            <a:r>
              <a:rPr lang="en-US" dirty="0" err="1" smtClean="0"/>
              <a:t>giãn</a:t>
            </a:r>
            <a:r>
              <a:rPr lang="en-US" dirty="0" smtClean="0"/>
              <a:t> </a:t>
            </a:r>
            <a:r>
              <a:rPr lang="en-US" b="1" dirty="0" err="1" smtClean="0"/>
              <a:t>mạch</a:t>
            </a:r>
            <a:r>
              <a:rPr lang="en-US" b="1" dirty="0" smtClean="0"/>
              <a:t> </a:t>
            </a:r>
            <a:r>
              <a:rPr lang="en-US" b="1" dirty="0" err="1" smtClean="0"/>
              <a:t>máu</a:t>
            </a:r>
            <a:endParaRPr lang="en-US" b="1" dirty="0" smtClean="0"/>
          </a:p>
          <a:p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: 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err="1" smtClean="0"/>
              <a:t>Photoplethysmogram</a:t>
            </a:r>
            <a:r>
              <a:rPr lang="en-US" b="1" dirty="0" smtClean="0"/>
              <a:t> (PPG)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khúc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b="1" dirty="0" err="1" smtClean="0"/>
              <a:t>sự</a:t>
            </a:r>
            <a:r>
              <a:rPr lang="en-US" b="1" dirty="0" smtClean="0"/>
              <a:t> </a:t>
            </a:r>
            <a:r>
              <a:rPr lang="en-US" b="1" dirty="0" err="1" smtClean="0"/>
              <a:t>thay</a:t>
            </a:r>
            <a:r>
              <a:rPr lang="en-US" b="1" dirty="0" smtClean="0"/>
              <a:t> </a:t>
            </a:r>
            <a:r>
              <a:rPr lang="en-US" b="1" dirty="0" err="1" smtClean="0"/>
              <a:t>đổi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Từ</a:t>
            </a:r>
            <a:r>
              <a:rPr lang="en-US" dirty="0"/>
              <a:t> </a:t>
            </a:r>
            <a:r>
              <a:rPr lang="en-US" dirty="0" smtClean="0"/>
              <a:t>PPG: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endParaRPr lang="en-US" dirty="0" smtClean="0"/>
          </a:p>
          <a:p>
            <a:pPr lvl="1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PPG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err="1" smtClean="0"/>
              <a:t>Sự</a:t>
            </a:r>
            <a:r>
              <a:rPr lang="en-US" dirty="0" smtClean="0"/>
              <a:t> co </a:t>
            </a:r>
            <a:r>
              <a:rPr lang="en-US" dirty="0" err="1" smtClean="0"/>
              <a:t>giãn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lvl="1"/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endParaRPr lang="en-US" dirty="0" smtClean="0"/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PPG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smtClean="0"/>
              <a:t>Ta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PPG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PPG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3" y="2819400"/>
            <a:ext cx="7800975" cy="25622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76200" y="3276600"/>
            <a:ext cx="1066800" cy="587009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 smtClean="0"/>
              <a:t>PPG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76200" y="4191000"/>
            <a:ext cx="1066800" cy="587009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 smtClean="0"/>
              <a:t>EKG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67200" y="5715000"/>
            <a:ext cx="1066800" cy="587009"/>
          </a:xfrm>
          <a:prstGeom prst="rect">
            <a:avLst/>
          </a:prstGeom>
        </p:spPr>
        <p:txBody>
          <a:bodyPr vert="horz" lIns="54864" tIns="91440" rtlCol="0">
            <a:normAutofit fontScale="70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dirty="0" err="1" smtClean="0"/>
              <a:t>Hình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PPG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88FE-D2C3-4D87-B007-7F8C0BBC7E7B}" type="datetime1">
              <a:rPr lang="vi-VN" smtClean="0"/>
              <a:t>02/12/2019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116C-6631-48C3-BB08-F9A2D445350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07727"/>
            <a:ext cx="4438650" cy="443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855" y="2691517"/>
            <a:ext cx="2590800" cy="344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1731</TotalTime>
  <Words>1155</Words>
  <Application>Microsoft Office PowerPoint</Application>
  <PresentationFormat>On-screen Show (4:3)</PresentationFormat>
  <Paragraphs>242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Module</vt:lpstr>
      <vt:lpstr>ĐO NHỊP TIM BẰNG CAMERA</vt:lpstr>
      <vt:lpstr>Giới thiệu</vt:lpstr>
      <vt:lpstr>Tại sao cần đề tài?</vt:lpstr>
      <vt:lpstr>Tại sao không làm máy đo?</vt:lpstr>
      <vt:lpstr>Làm sao “nhìn” nhịp tim?</vt:lpstr>
      <vt:lpstr>PPG là gì?</vt:lpstr>
      <vt:lpstr>Từ mạch máu ra PPG</vt:lpstr>
      <vt:lpstr>Ví dụ về PPG</vt:lpstr>
      <vt:lpstr>Thử nghiệm nhìn được PPG</vt:lpstr>
      <vt:lpstr>Fast Fourier Transform</vt:lpstr>
      <vt:lpstr>Fast Fourier Transform</vt:lpstr>
      <vt:lpstr>Phương pháp thực hiện</vt:lpstr>
      <vt:lpstr>Tổng quan</vt:lpstr>
      <vt:lpstr>Trích xuất PPG từ camera</vt:lpstr>
      <vt:lpstr>Chọn  ROI: Chọn vùng nào?</vt:lpstr>
      <vt:lpstr>Chọn  ROI</vt:lpstr>
      <vt:lpstr>Trích xuất PPG</vt:lpstr>
      <vt:lpstr>Tại sao là màu xanh lá?</vt:lpstr>
      <vt:lpstr>Tại sao là hồng cầu?</vt:lpstr>
      <vt:lpstr>Hồng cầu có oxy và không oxy</vt:lpstr>
      <vt:lpstr>Khả năng hấp thụ của hồng cầu</vt:lpstr>
      <vt:lpstr>Như vậy…</vt:lpstr>
      <vt:lpstr>Lọc tín hiệu</vt:lpstr>
      <vt:lpstr>Detrend là gì?</vt:lpstr>
      <vt:lpstr>Detrend là gì?</vt:lpstr>
      <vt:lpstr>Detrend là gì?</vt:lpstr>
      <vt:lpstr>Moving average filter?</vt:lpstr>
      <vt:lpstr>Moving average?</vt:lpstr>
      <vt:lpstr>Detrend</vt:lpstr>
      <vt:lpstr>Trước khi detrended</vt:lpstr>
      <vt:lpstr>Kết quả detrend</vt:lpstr>
      <vt:lpstr>Lọc phổ tín hiệu cần quan tâm</vt:lpstr>
      <vt:lpstr>Tìm tần số dựa vào FFT</vt:lpstr>
      <vt:lpstr>Smoothing</vt:lpstr>
      <vt:lpstr>Kết quả</vt:lpstr>
      <vt:lpstr>Kết quả đo đạc</vt:lpstr>
      <vt:lpstr>Kết quả (cái này tạm thời thôi)</vt:lpstr>
      <vt:lpstr>Nhận xét</vt:lpstr>
      <vt:lpstr>Vì sao không đúng</vt:lpstr>
      <vt:lpstr>Vì sao không đúng</vt:lpstr>
      <vt:lpstr>Kết luận</vt:lpstr>
      <vt:lpstr>Ngoài ra</vt:lpstr>
      <vt:lpstr>Hướng phát triển</vt:lpstr>
      <vt:lpstr>Cảm ơn thầy và các bạn đã chú ý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ĐO NHỊP TIM BẰNG WEBCAM</dc:title>
  <dc:creator>hp</dc:creator>
  <cp:lastModifiedBy>hp</cp:lastModifiedBy>
  <cp:revision>87</cp:revision>
  <dcterms:created xsi:type="dcterms:W3CDTF">2019-10-23T01:48:40Z</dcterms:created>
  <dcterms:modified xsi:type="dcterms:W3CDTF">2019-12-02T13:55:08Z</dcterms:modified>
</cp:coreProperties>
</file>