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84" r:id="rId3"/>
    <p:sldId id="286" r:id="rId4"/>
    <p:sldId id="288" r:id="rId5"/>
    <p:sldId id="289" r:id="rId6"/>
    <p:sldId id="290" r:id="rId7"/>
    <p:sldId id="257" r:id="rId8"/>
    <p:sldId id="258" r:id="rId9"/>
    <p:sldId id="260" r:id="rId10"/>
    <p:sldId id="279" r:id="rId11"/>
    <p:sldId id="270" r:id="rId12"/>
    <p:sldId id="292" r:id="rId13"/>
    <p:sldId id="293" r:id="rId14"/>
    <p:sldId id="268" r:id="rId15"/>
    <p:sldId id="26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208933" cy="6858000"/>
          </a:xfrm>
          <a:prstGeom prst="rect">
            <a:avLst/>
          </a:prstGeom>
          <a:noFill/>
          <a:ln w="9525">
            <a:noFill/>
          </a:ln>
        </p:spPr>
      </p:pic>
      <p:sp>
        <p:nvSpPr>
          <p:cNvPr id="2051" name="Rectangle 3"/>
          <p:cNvSpPr>
            <a:spLocks noGrp="1" noChangeArrowheads="1"/>
          </p:cNvSpPr>
          <p:nvPr>
            <p:ph type="ctrTitle"/>
          </p:nvPr>
        </p:nvSpPr>
        <p:spPr>
          <a:xfrm>
            <a:off x="624417" y="1196975"/>
            <a:ext cx="10943167" cy="1082675"/>
          </a:xfrm>
        </p:spPr>
        <p:txBody>
          <a:bodyPr/>
          <a:lstStyle>
            <a:lvl1pPr algn="ctr">
              <a:defRPr>
                <a:solidFill>
                  <a:schemeClr val="bg1"/>
                </a:solidFill>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2422525"/>
            <a:ext cx="10949517" cy="1752600"/>
          </a:xfrm>
        </p:spPr>
        <p:txBody>
          <a:bodyPr/>
          <a:lstStyle>
            <a:lvl1pPr marL="0" indent="0" algn="ct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A705FD82-22CF-4EA0-80D2-3334BB2F5FAE}" type="datetimeFigureOut">
              <a:rPr lang="en-IN" smtClean="0"/>
            </a:fld>
            <a:endParaRPr lang="en-IN"/>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IN"/>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10B339F6-5B36-437F-B4A5-A3F0FB13B381}" type="slidenum">
              <a:rPr lang="en-IN" smtClean="0"/>
            </a:fld>
            <a:endParaRPr lang="en-IN"/>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A705FD82-22CF-4EA0-80D2-3334BB2F5FAE}" type="datetimeFigureOut">
              <a:rPr lang="en-IN" smtClean="0"/>
            </a:fld>
            <a:endParaRPr lang="en-IN"/>
          </a:p>
        </p:txBody>
      </p:sp>
      <p:sp>
        <p:nvSpPr>
          <p:cNvPr id="5" name="Footer Placeholder 4"/>
          <p:cNvSpPr>
            <a:spLocks noGrp="1"/>
          </p:cNvSpPr>
          <p:nvPr>
            <p:ph type="ftr" sz="quarter" idx="11"/>
          </p:nvPr>
        </p:nvSpPr>
        <p:spPr/>
        <p:txBody>
          <a:bodyPr/>
          <a:p>
            <a:endParaRPr lang="en-IN"/>
          </a:p>
        </p:txBody>
      </p:sp>
      <p:sp>
        <p:nvSpPr>
          <p:cNvPr id="6" name="Slide Number Placeholder 5"/>
          <p:cNvSpPr>
            <a:spLocks noGrp="1"/>
          </p:cNvSpPr>
          <p:nvPr>
            <p:ph type="sldNum" sz="quarter" idx="12"/>
          </p:nvPr>
        </p:nvSpPr>
        <p:spPr/>
        <p:txBody>
          <a:bodyPr/>
          <a:p>
            <a:fld id="{10B339F6-5B36-437F-B4A5-A3F0FB13B381}" type="slidenum">
              <a:rPr lang="en-IN" smtClean="0"/>
            </a:fld>
            <a:endParaRPr lang="en-IN"/>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A705FD82-22CF-4EA0-80D2-3334BB2F5FAE}" type="datetimeFigureOut">
              <a:rPr lang="en-IN" smtClean="0"/>
            </a:fld>
            <a:endParaRPr lang="en-IN"/>
          </a:p>
        </p:txBody>
      </p:sp>
      <p:sp>
        <p:nvSpPr>
          <p:cNvPr id="5" name="Footer Placeholder 4"/>
          <p:cNvSpPr>
            <a:spLocks noGrp="1"/>
          </p:cNvSpPr>
          <p:nvPr>
            <p:ph type="ftr" sz="quarter" idx="11"/>
          </p:nvPr>
        </p:nvSpPr>
        <p:spPr/>
        <p:txBody>
          <a:bodyPr/>
          <a:p>
            <a:endParaRPr lang="en-IN"/>
          </a:p>
        </p:txBody>
      </p:sp>
      <p:sp>
        <p:nvSpPr>
          <p:cNvPr id="6" name="Slide Number Placeholder 5"/>
          <p:cNvSpPr>
            <a:spLocks noGrp="1"/>
          </p:cNvSpPr>
          <p:nvPr>
            <p:ph type="sldNum" sz="quarter" idx="12"/>
          </p:nvPr>
        </p:nvSpPr>
        <p:spPr/>
        <p:txBody>
          <a:bodyPr/>
          <a:p>
            <a:fld id="{10B339F6-5B36-437F-B4A5-A3F0FB13B381}" type="slidenum">
              <a:rPr lang="en-IN" smtClean="0"/>
            </a:fld>
            <a:endParaRPr lang="en-IN"/>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A705FD82-22CF-4EA0-80D2-3334BB2F5FAE}" type="datetimeFigureOut">
              <a:rPr lang="en-IN" smtClean="0"/>
            </a:fld>
            <a:endParaRPr lang="en-IN"/>
          </a:p>
        </p:txBody>
      </p:sp>
      <p:sp>
        <p:nvSpPr>
          <p:cNvPr id="5" name="Footer Placeholder 4"/>
          <p:cNvSpPr>
            <a:spLocks noGrp="1"/>
          </p:cNvSpPr>
          <p:nvPr>
            <p:ph type="ftr" sz="quarter" idx="11"/>
          </p:nvPr>
        </p:nvSpPr>
        <p:spPr/>
        <p:txBody>
          <a:bodyPr/>
          <a:p>
            <a:endParaRPr lang="en-IN"/>
          </a:p>
        </p:txBody>
      </p:sp>
      <p:sp>
        <p:nvSpPr>
          <p:cNvPr id="6" name="Slide Number Placeholder 5"/>
          <p:cNvSpPr>
            <a:spLocks noGrp="1"/>
          </p:cNvSpPr>
          <p:nvPr>
            <p:ph type="sldNum" sz="quarter" idx="12"/>
          </p:nvPr>
        </p:nvSpPr>
        <p:spPr/>
        <p:txBody>
          <a:bodyPr/>
          <a:p>
            <a:fld id="{10B339F6-5B36-437F-B4A5-A3F0FB13B381}" type="slidenum">
              <a:rPr lang="en-IN" smtClean="0"/>
            </a:fld>
            <a:endParaRPr lang="en-IN"/>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A705FD82-22CF-4EA0-80D2-3334BB2F5FAE}" type="datetimeFigureOut">
              <a:rPr lang="en-IN" smtClean="0"/>
            </a:fld>
            <a:endParaRPr lang="en-IN"/>
          </a:p>
        </p:txBody>
      </p:sp>
      <p:sp>
        <p:nvSpPr>
          <p:cNvPr id="5" name="Footer Placeholder 4"/>
          <p:cNvSpPr>
            <a:spLocks noGrp="1"/>
          </p:cNvSpPr>
          <p:nvPr>
            <p:ph type="ftr" sz="quarter" idx="11"/>
          </p:nvPr>
        </p:nvSpPr>
        <p:spPr/>
        <p:txBody>
          <a:bodyPr/>
          <a:p>
            <a:endParaRPr lang="en-IN"/>
          </a:p>
        </p:txBody>
      </p:sp>
      <p:sp>
        <p:nvSpPr>
          <p:cNvPr id="6" name="Slide Number Placeholder 5"/>
          <p:cNvSpPr>
            <a:spLocks noGrp="1"/>
          </p:cNvSpPr>
          <p:nvPr>
            <p:ph type="sldNum" sz="quarter" idx="12"/>
          </p:nvPr>
        </p:nvSpPr>
        <p:spPr/>
        <p:txBody>
          <a:bodyPr/>
          <a:p>
            <a:fld id="{10B339F6-5B36-437F-B4A5-A3F0FB13B381}" type="slidenum">
              <a:rPr lang="en-IN" smtClean="0"/>
            </a:fld>
            <a:endParaRPr lang="en-IN"/>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A705FD82-22CF-4EA0-80D2-3334BB2F5FAE}" type="datetimeFigureOut">
              <a:rPr lang="en-IN" smtClean="0"/>
            </a:fld>
            <a:endParaRPr lang="en-IN"/>
          </a:p>
        </p:txBody>
      </p:sp>
      <p:sp>
        <p:nvSpPr>
          <p:cNvPr id="6" name="Footer Placeholder 5"/>
          <p:cNvSpPr>
            <a:spLocks noGrp="1"/>
          </p:cNvSpPr>
          <p:nvPr>
            <p:ph type="ftr" sz="quarter" idx="11"/>
          </p:nvPr>
        </p:nvSpPr>
        <p:spPr/>
        <p:txBody>
          <a:bodyPr/>
          <a:p>
            <a:endParaRPr lang="en-IN"/>
          </a:p>
        </p:txBody>
      </p:sp>
      <p:sp>
        <p:nvSpPr>
          <p:cNvPr id="7" name="Slide Number Placeholder 6"/>
          <p:cNvSpPr>
            <a:spLocks noGrp="1"/>
          </p:cNvSpPr>
          <p:nvPr>
            <p:ph type="sldNum" sz="quarter" idx="12"/>
          </p:nvPr>
        </p:nvSpPr>
        <p:spPr/>
        <p:txBody>
          <a:bodyPr/>
          <a:p>
            <a:fld id="{10B339F6-5B36-437F-B4A5-A3F0FB13B381}" type="slidenum">
              <a:rPr lang="en-IN" smtClean="0"/>
            </a:fld>
            <a:endParaRPr lang="en-IN"/>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A705FD82-22CF-4EA0-80D2-3334BB2F5FAE}" type="datetimeFigureOut">
              <a:rPr lang="en-IN" smtClean="0"/>
            </a:fld>
            <a:endParaRPr lang="en-IN"/>
          </a:p>
        </p:txBody>
      </p:sp>
      <p:sp>
        <p:nvSpPr>
          <p:cNvPr id="8" name="Footer Placeholder 7"/>
          <p:cNvSpPr>
            <a:spLocks noGrp="1"/>
          </p:cNvSpPr>
          <p:nvPr>
            <p:ph type="ftr" sz="quarter" idx="11"/>
          </p:nvPr>
        </p:nvSpPr>
        <p:spPr/>
        <p:txBody>
          <a:bodyPr/>
          <a:p>
            <a:endParaRPr lang="en-IN"/>
          </a:p>
        </p:txBody>
      </p:sp>
      <p:sp>
        <p:nvSpPr>
          <p:cNvPr id="9" name="Slide Number Placeholder 8"/>
          <p:cNvSpPr>
            <a:spLocks noGrp="1"/>
          </p:cNvSpPr>
          <p:nvPr>
            <p:ph type="sldNum" sz="quarter" idx="12"/>
          </p:nvPr>
        </p:nvSpPr>
        <p:spPr/>
        <p:txBody>
          <a:bodyPr/>
          <a:p>
            <a:fld id="{10B339F6-5B36-437F-B4A5-A3F0FB13B381}" type="slidenum">
              <a:rPr lang="en-IN" smtClean="0"/>
            </a:fld>
            <a:endParaRPr lang="en-IN"/>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A705FD82-22CF-4EA0-80D2-3334BB2F5FAE}" type="datetimeFigureOut">
              <a:rPr lang="en-IN" smtClean="0"/>
            </a:fld>
            <a:endParaRPr lang="en-IN"/>
          </a:p>
        </p:txBody>
      </p:sp>
      <p:sp>
        <p:nvSpPr>
          <p:cNvPr id="4" name="Footer Placeholder 3"/>
          <p:cNvSpPr>
            <a:spLocks noGrp="1"/>
          </p:cNvSpPr>
          <p:nvPr>
            <p:ph type="ftr" sz="quarter" idx="11"/>
          </p:nvPr>
        </p:nvSpPr>
        <p:spPr/>
        <p:txBody>
          <a:bodyPr/>
          <a:p>
            <a:endParaRPr lang="en-IN"/>
          </a:p>
        </p:txBody>
      </p:sp>
      <p:sp>
        <p:nvSpPr>
          <p:cNvPr id="5" name="Slide Number Placeholder 4"/>
          <p:cNvSpPr>
            <a:spLocks noGrp="1"/>
          </p:cNvSpPr>
          <p:nvPr>
            <p:ph type="sldNum" sz="quarter" idx="12"/>
          </p:nvPr>
        </p:nvSpPr>
        <p:spPr/>
        <p:txBody>
          <a:bodyPr/>
          <a:p>
            <a:fld id="{10B339F6-5B36-437F-B4A5-A3F0FB13B381}" type="slidenum">
              <a:rPr lang="en-IN" smtClean="0"/>
            </a:fld>
            <a:endParaRPr lang="en-IN"/>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A705FD82-22CF-4EA0-80D2-3334BB2F5FAE}" type="datetimeFigureOut">
              <a:rPr lang="en-IN" smtClean="0"/>
            </a:fld>
            <a:endParaRPr lang="en-IN"/>
          </a:p>
        </p:txBody>
      </p:sp>
      <p:sp>
        <p:nvSpPr>
          <p:cNvPr id="3" name="Footer Placeholder 2"/>
          <p:cNvSpPr>
            <a:spLocks noGrp="1"/>
          </p:cNvSpPr>
          <p:nvPr>
            <p:ph type="ftr" sz="quarter" idx="11"/>
          </p:nvPr>
        </p:nvSpPr>
        <p:spPr/>
        <p:txBody>
          <a:bodyPr/>
          <a:p>
            <a:endParaRPr lang="en-IN"/>
          </a:p>
        </p:txBody>
      </p:sp>
      <p:sp>
        <p:nvSpPr>
          <p:cNvPr id="4" name="Slide Number Placeholder 3"/>
          <p:cNvSpPr>
            <a:spLocks noGrp="1"/>
          </p:cNvSpPr>
          <p:nvPr>
            <p:ph type="sldNum" sz="quarter" idx="12"/>
          </p:nvPr>
        </p:nvSpPr>
        <p:spPr/>
        <p:txBody>
          <a:bodyPr/>
          <a:p>
            <a:fld id="{10B339F6-5B36-437F-B4A5-A3F0FB13B381}" type="slidenum">
              <a:rPr lang="en-IN" smtClean="0"/>
            </a:fld>
            <a:endParaRPr lang="en-IN"/>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A705FD82-22CF-4EA0-80D2-3334BB2F5FAE}" type="datetimeFigureOut">
              <a:rPr lang="en-IN" smtClean="0"/>
            </a:fld>
            <a:endParaRPr lang="en-IN"/>
          </a:p>
        </p:txBody>
      </p:sp>
      <p:sp>
        <p:nvSpPr>
          <p:cNvPr id="6" name="Footer Placeholder 5"/>
          <p:cNvSpPr>
            <a:spLocks noGrp="1"/>
          </p:cNvSpPr>
          <p:nvPr>
            <p:ph type="ftr" sz="quarter" idx="11"/>
          </p:nvPr>
        </p:nvSpPr>
        <p:spPr/>
        <p:txBody>
          <a:bodyPr/>
          <a:p>
            <a:endParaRPr lang="en-IN"/>
          </a:p>
        </p:txBody>
      </p:sp>
      <p:sp>
        <p:nvSpPr>
          <p:cNvPr id="7" name="Slide Number Placeholder 6"/>
          <p:cNvSpPr>
            <a:spLocks noGrp="1"/>
          </p:cNvSpPr>
          <p:nvPr>
            <p:ph type="sldNum" sz="quarter" idx="12"/>
          </p:nvPr>
        </p:nvSpPr>
        <p:spPr/>
        <p:txBody>
          <a:bodyPr/>
          <a:p>
            <a:fld id="{10B339F6-5B36-437F-B4A5-A3F0FB13B381}" type="slidenum">
              <a:rPr lang="en-IN" smtClean="0"/>
            </a:fld>
            <a:endParaRPr lang="en-IN"/>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A705FD82-22CF-4EA0-80D2-3334BB2F5FAE}" type="datetimeFigureOut">
              <a:rPr lang="en-IN" smtClean="0"/>
            </a:fld>
            <a:endParaRPr lang="en-IN"/>
          </a:p>
        </p:txBody>
      </p:sp>
      <p:sp>
        <p:nvSpPr>
          <p:cNvPr id="6" name="Footer Placeholder 5"/>
          <p:cNvSpPr>
            <a:spLocks noGrp="1"/>
          </p:cNvSpPr>
          <p:nvPr>
            <p:ph type="ftr" sz="quarter" idx="11"/>
          </p:nvPr>
        </p:nvSpPr>
        <p:spPr/>
        <p:txBody>
          <a:bodyPr/>
          <a:p>
            <a:endParaRPr lang="en-IN"/>
          </a:p>
        </p:txBody>
      </p:sp>
      <p:sp>
        <p:nvSpPr>
          <p:cNvPr id="7" name="Slide Number Placeholder 6"/>
          <p:cNvSpPr>
            <a:spLocks noGrp="1"/>
          </p:cNvSpPr>
          <p:nvPr>
            <p:ph type="sldNum" sz="quarter" idx="12"/>
          </p:nvPr>
        </p:nvSpPr>
        <p:spPr/>
        <p:txBody>
          <a:bodyPr/>
          <a:p>
            <a:fld id="{10B339F6-5B36-437F-B4A5-A3F0FB13B381}" type="slidenum">
              <a:rPr lang="en-IN" smtClean="0"/>
            </a:fld>
            <a:endParaRPr lang="en-IN"/>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9"/>
          <p:cNvPicPr>
            <a:picLocks noChangeAspect="1"/>
          </p:cNvPicPr>
          <p:nvPr/>
        </p:nvPicPr>
        <p:blipFill>
          <a:blip r:embed="rId12"/>
          <a:stretch>
            <a:fillRect/>
          </a:stretch>
        </p:blipFill>
        <p:spPr>
          <a:xfrm>
            <a:off x="0" y="0"/>
            <a:ext cx="12208933"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A705FD82-22CF-4EA0-80D2-3334BB2F5FAE}" type="datetimeFigureOut">
              <a:rPr lang="en-IN" smtClean="0"/>
            </a:fld>
            <a:endParaRPr lang="en-IN"/>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IN"/>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10B339F6-5B36-437F-B4A5-A3F0FB13B381}"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image" Target="../media/image4.png"/><Relationship Id="rId3" Type="http://schemas.openxmlformats.org/officeDocument/2006/relationships/tags" Target="../tags/tag2.xml"/><Relationship Id="rId2" Type="http://schemas.openxmlformats.org/officeDocument/2006/relationships/image" Target="../media/image3.png"/><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7.png"/><Relationship Id="rId2" Type="http://schemas.openxmlformats.org/officeDocument/2006/relationships/tags" Target="../tags/tag4.xml"/><Relationship Id="rId1" Type="http://schemas.openxmlformats.org/officeDocument/2006/relationships/tags" Target="../tags/tag3.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tags" Target="../tags/tag5.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png"/></Relationships>
</file>

<file path=ppt/slides/_rels/slide14.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11.jpeg"/><Relationship Id="rId4" Type="http://schemas.openxmlformats.org/officeDocument/2006/relationships/image" Target="../media/image3.png"/><Relationship Id="rId3" Type="http://schemas.openxmlformats.org/officeDocument/2006/relationships/image" Target="../media/image4.png"/><Relationship Id="rId2" Type="http://schemas.openxmlformats.org/officeDocument/2006/relationships/image" Target="../media/image10.png"/><Relationship Id="rId1" Type="http://schemas.openxmlformats.org/officeDocument/2006/relationships/image" Target="../media/image9.jpe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4.png"/><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4.png"/><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831850" y="2308225"/>
            <a:ext cx="10515600" cy="1945640"/>
          </a:xfrm>
          <a:noFill/>
          <a:ln>
            <a:solidFill>
              <a:schemeClr val="accent5">
                <a:lumMod val="60000"/>
                <a:lumOff val="40000"/>
              </a:schemeClr>
            </a:solidFill>
          </a:ln>
          <a:extLst>
            <a:ext uri="{909E8E84-426E-40DD-AFC4-6F175D3DCCD1}">
              <a14:hiddenFill xmlns:a14="http://schemas.microsoft.com/office/drawing/2010/main">
                <a:solidFill>
                  <a:schemeClr val="bg1"/>
                </a:solidFill>
              </a14:hiddenFill>
            </a:ext>
          </a:extLst>
        </p:spPr>
        <p:txBody>
          <a:bodyPr/>
          <a:p>
            <a:pPr algn="ctr"/>
            <a:r>
              <a:rPr lang="en-IN" b="1" dirty="0">
                <a:solidFill>
                  <a:schemeClr val="accent6">
                    <a:lumMod val="40000"/>
                    <a:lumOff val="60000"/>
                  </a:schemeClr>
                </a:solidFill>
                <a:latin typeface="Times New Roman" panose="02020603050405020304" pitchFamily="18" charset="0"/>
                <a:cs typeface="Times New Roman" panose="02020603050405020304" pitchFamily="18" charset="0"/>
                <a:sym typeface="+mn-ea"/>
              </a:rPr>
              <a:t>PEEPHOLE OPTIMIZATION IN COMPILER DESIGN</a:t>
            </a:r>
            <a:endParaRPr lang="en-IN" b="1" dirty="0">
              <a:solidFill>
                <a:schemeClr val="accent6">
                  <a:lumMod val="40000"/>
                  <a:lumOff val="60000"/>
                </a:schemeClr>
              </a:solidFill>
              <a:latin typeface="Times New Roman" panose="02020603050405020304" pitchFamily="18" charset="0"/>
              <a:cs typeface="Times New Roman" panose="02020603050405020304" pitchFamily="18" charset="0"/>
              <a:sym typeface="+mn-ea"/>
            </a:endParaRPr>
          </a:p>
        </p:txBody>
      </p:sp>
      <p:sp>
        <p:nvSpPr>
          <p:cNvPr id="5" name="Text Placeholder 4"/>
          <p:cNvSpPr>
            <a:spLocks noGrp="1"/>
          </p:cNvSpPr>
          <p:nvPr>
            <p:ph type="body" idx="1"/>
          </p:nvPr>
        </p:nvSpPr>
        <p:spPr>
          <a:xfrm>
            <a:off x="1511300" y="813435"/>
            <a:ext cx="9284335" cy="1212850"/>
          </a:xfrm>
        </p:spPr>
        <p:txBody>
          <a:bodyPr/>
          <a:p>
            <a:pPr algn="ctr"/>
            <a:r>
              <a:rPr lang="en-IN" altLang="en-US" sz="6000">
                <a:solidFill>
                  <a:srgbClr val="00B0F0"/>
                </a:solidFill>
              </a:rPr>
              <a:t>CAPSTONE PROJECT</a:t>
            </a:r>
            <a:endParaRPr lang="en-IN" altLang="en-US" sz="6000">
              <a:solidFill>
                <a:srgbClr val="00B0F0"/>
              </a:solidFill>
            </a:endParaRPr>
          </a:p>
        </p:txBody>
      </p:sp>
      <p:pic>
        <p:nvPicPr>
          <p:cNvPr id="7" name="Picture 6"/>
          <p:cNvPicPr>
            <a:picLocks noChangeAspect="1"/>
          </p:cNvPicPr>
          <p:nvPr>
            <p:custDataLst>
              <p:tags r:id="rId1"/>
            </p:custDataLst>
          </p:nvPr>
        </p:nvPicPr>
        <p:blipFill>
          <a:blip r:embed="rId2"/>
          <a:stretch>
            <a:fillRect/>
          </a:stretch>
        </p:blipFill>
        <p:spPr>
          <a:xfrm>
            <a:off x="0" y="0"/>
            <a:ext cx="1714649" cy="1714649"/>
          </a:xfrm>
          <a:prstGeom prst="rect">
            <a:avLst/>
          </a:prstGeom>
        </p:spPr>
      </p:pic>
      <p:pic>
        <p:nvPicPr>
          <p:cNvPr id="9" name="Picture 8"/>
          <p:cNvPicPr>
            <a:picLocks noChangeAspect="1"/>
          </p:cNvPicPr>
          <p:nvPr>
            <p:custDataLst>
              <p:tags r:id="rId3"/>
            </p:custDataLst>
          </p:nvPr>
        </p:nvPicPr>
        <p:blipFill>
          <a:blip r:embed="rId4"/>
          <a:stretch>
            <a:fillRect/>
          </a:stretch>
        </p:blipFill>
        <p:spPr>
          <a:xfrm>
            <a:off x="10637385" y="-3075"/>
            <a:ext cx="1554615" cy="1463167"/>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1"/>
          <a:stretch>
            <a:fillRect/>
          </a:stretch>
        </p:blipFill>
        <p:spPr>
          <a:xfrm>
            <a:off x="0" y="0"/>
            <a:ext cx="1714649" cy="1714649"/>
          </a:xfrm>
          <a:prstGeom prst="rect">
            <a:avLst/>
          </a:prstGeom>
        </p:spPr>
      </p:pic>
      <p:pic>
        <p:nvPicPr>
          <p:cNvPr id="5" name="Picture 4"/>
          <p:cNvPicPr>
            <a:picLocks noChangeAspect="1"/>
          </p:cNvPicPr>
          <p:nvPr/>
        </p:nvPicPr>
        <p:blipFill>
          <a:blip r:embed="rId2"/>
          <a:stretch>
            <a:fillRect/>
          </a:stretch>
        </p:blipFill>
        <p:spPr>
          <a:xfrm>
            <a:off x="10637385" y="0"/>
            <a:ext cx="1554615" cy="1463167"/>
          </a:xfrm>
          <a:prstGeom prst="rect">
            <a:avLst/>
          </a:prstGeom>
        </p:spPr>
      </p:pic>
      <p:sp>
        <p:nvSpPr>
          <p:cNvPr id="6" name="Title 5"/>
          <p:cNvSpPr>
            <a:spLocks noGrp="1"/>
          </p:cNvSpPr>
          <p:nvPr>
            <p:ph type="title"/>
          </p:nvPr>
        </p:nvSpPr>
        <p:spPr>
          <a:xfrm>
            <a:off x="3308555" y="167149"/>
            <a:ext cx="5574889" cy="582930"/>
          </a:xfrm>
        </p:spPr>
        <p:txBody>
          <a:bodyPr>
            <a:normAutofit/>
          </a:bodyPr>
          <a:lstStyle/>
          <a:p>
            <a:r>
              <a:rPr lang="en-IN" altLang="en-US" sz="3200" b="1" dirty="0">
                <a:solidFill>
                  <a:schemeClr val="accent4"/>
                </a:solidFill>
                <a:latin typeface="Times New Roman" panose="02020603050405020304" pitchFamily="18" charset="0"/>
                <a:cs typeface="Times New Roman" panose="02020603050405020304" pitchFamily="18" charset="0"/>
              </a:rPr>
              <a:t>WORKING FLOW CHART</a:t>
            </a:r>
            <a:r>
              <a:rPr lang="en-US" sz="3200" b="1" dirty="0">
                <a:solidFill>
                  <a:schemeClr val="accent4"/>
                </a:solidFill>
                <a:latin typeface="Times New Roman" panose="02020603050405020304" pitchFamily="18" charset="0"/>
                <a:cs typeface="Times New Roman" panose="02020603050405020304" pitchFamily="18" charset="0"/>
              </a:rPr>
              <a:t>:</a:t>
            </a:r>
            <a:endParaRPr lang="en-US" sz="3200" b="1" dirty="0">
              <a:solidFill>
                <a:schemeClr val="accent4"/>
              </a:solidFill>
              <a:latin typeface="Times New Roman" panose="02020603050405020304" pitchFamily="18" charset="0"/>
              <a:cs typeface="Times New Roman" panose="02020603050405020304" pitchFamily="18" charset="0"/>
            </a:endParaRPr>
          </a:p>
        </p:txBody>
      </p:sp>
      <p:sp>
        <p:nvSpPr>
          <p:cNvPr id="9" name="Rectangle: Rounded Corners 8"/>
          <p:cNvSpPr/>
          <p:nvPr/>
        </p:nvSpPr>
        <p:spPr bwMode="auto">
          <a:xfrm>
            <a:off x="2019431" y="1158886"/>
            <a:ext cx="3564214" cy="582930"/>
          </a:xfrm>
          <a:prstGeom prst="roundRect">
            <a:avLst/>
          </a:prstGeom>
          <a:solidFill>
            <a:schemeClr val="accent1">
              <a:lumMod val="40000"/>
              <a:lumOff val="60000"/>
            </a:schemeClr>
          </a:solidFill>
          <a:ln w="9525" cap="flat" cmpd="sng" algn="ctr">
            <a:solidFill>
              <a:schemeClr val="accent1"/>
            </a:solidFill>
            <a:prstDash val="solid"/>
            <a:round/>
            <a:headEnd type="none" w="med" len="med"/>
            <a:tailEnd type="none" w="med" len="med"/>
          </a:ln>
        </p:spPr>
        <p:txBody>
          <a:bodyPr vert="horz" wrap="non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r>
              <a:rPr lang="en-IN" dirty="0">
                <a:latin typeface="Arial" panose="020B0604020202020204" pitchFamily="34" charset="0"/>
                <a:ea typeface="SimSun" panose="02010600030101010101" pitchFamily="2" charset="-122"/>
              </a:rPr>
              <a:t>             </a:t>
            </a:r>
            <a:r>
              <a:rPr kumimoji="0" lang="en-IN" sz="1800" b="1"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BYTE CODE</a:t>
            </a:r>
            <a:endParaRPr kumimoji="0" lang="en-IN" sz="1800" b="1"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p:txBody>
      </p:sp>
      <p:sp>
        <p:nvSpPr>
          <p:cNvPr id="10" name="Oval 9"/>
          <p:cNvSpPr/>
          <p:nvPr/>
        </p:nvSpPr>
        <p:spPr bwMode="auto">
          <a:xfrm>
            <a:off x="1981180" y="2097907"/>
            <a:ext cx="3640715" cy="914400"/>
          </a:xfrm>
          <a:prstGeom prst="ellipse">
            <a:avLst/>
          </a:prstGeom>
          <a:solidFill>
            <a:schemeClr val="accent1">
              <a:lumMod val="40000"/>
              <a:lumOff val="60000"/>
            </a:schemeClr>
          </a:solidFill>
          <a:ln w="9525" cap="flat" cmpd="sng" algn="ctr">
            <a:solidFill>
              <a:schemeClr val="accent1"/>
            </a:solidFill>
            <a:prstDash val="solid"/>
            <a:round/>
            <a:headEnd type="none" w="med" len="med"/>
            <a:tailEnd type="none" w="med" len="med"/>
          </a:ln>
        </p:spPr>
        <p:txBody>
          <a:bodyPr vert="horz" wrap="non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r>
              <a:rPr kumimoji="0" lang="en-IN" sz="1800" b="0" i="0" u="none" strike="noStrike" cap="none" normalizeH="0" baseline="0" dirty="0">
                <a:ln>
                  <a:noFill/>
                </a:ln>
                <a:solidFill>
                  <a:schemeClr val="tx1"/>
                </a:solidFill>
                <a:effectLst/>
                <a:latin typeface="Arial" panose="020B0604020202020204" pitchFamily="34" charset="0"/>
                <a:ea typeface="SimSun" panose="02010600030101010101" pitchFamily="2" charset="-122"/>
              </a:rPr>
              <a:t>            </a:t>
            </a:r>
            <a:r>
              <a:rPr kumimoji="0" lang="en-IN" sz="1800" b="1"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PARSER</a:t>
            </a:r>
            <a:endParaRPr kumimoji="0" lang="en-IN" sz="1800" b="1"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p:txBody>
      </p:sp>
      <p:cxnSp>
        <p:nvCxnSpPr>
          <p:cNvPr id="19" name="Straight Arrow Connector 18"/>
          <p:cNvCxnSpPr>
            <a:stCxn id="9" idx="2"/>
            <a:endCxn id="10" idx="0"/>
          </p:cNvCxnSpPr>
          <p:nvPr/>
        </p:nvCxnSpPr>
        <p:spPr bwMode="auto">
          <a:xfrm>
            <a:off x="3801538" y="1741816"/>
            <a:ext cx="0" cy="356091"/>
          </a:xfrm>
          <a:prstGeom prst="straightConnector1">
            <a:avLst/>
          </a:prstGeom>
          <a:ln>
            <a:headEnd type="none" w="med" len="med"/>
            <a:tailEnd type="triangle"/>
          </a:ln>
        </p:spPr>
        <p:style>
          <a:lnRef idx="3">
            <a:schemeClr val="dk1"/>
          </a:lnRef>
          <a:fillRef idx="0">
            <a:schemeClr val="dk1"/>
          </a:fillRef>
          <a:effectRef idx="2">
            <a:schemeClr val="dk1"/>
          </a:effectRef>
          <a:fontRef idx="minor">
            <a:schemeClr val="tx1"/>
          </a:fontRef>
        </p:style>
      </p:cxnSp>
      <p:cxnSp>
        <p:nvCxnSpPr>
          <p:cNvPr id="21" name="Straight Arrow Connector 20"/>
          <p:cNvCxnSpPr>
            <a:stCxn id="10" idx="4"/>
            <a:endCxn id="43" idx="0"/>
          </p:cNvCxnSpPr>
          <p:nvPr/>
        </p:nvCxnSpPr>
        <p:spPr bwMode="auto">
          <a:xfrm flipH="1">
            <a:off x="3801537" y="3012307"/>
            <a:ext cx="1" cy="356091"/>
          </a:xfrm>
          <a:prstGeom prst="straightConnector1">
            <a:avLst/>
          </a:prstGeom>
          <a:ln>
            <a:headEnd type="none" w="med" len="med"/>
            <a:tailEnd type="triangle"/>
          </a:ln>
        </p:spPr>
        <p:style>
          <a:lnRef idx="3">
            <a:schemeClr val="dk1"/>
          </a:lnRef>
          <a:fillRef idx="0">
            <a:schemeClr val="dk1"/>
          </a:fillRef>
          <a:effectRef idx="2">
            <a:schemeClr val="dk1"/>
          </a:effectRef>
          <a:fontRef idx="minor">
            <a:schemeClr val="tx1"/>
          </a:fontRef>
        </p:style>
      </p:cxnSp>
      <p:cxnSp>
        <p:nvCxnSpPr>
          <p:cNvPr id="23" name="Straight Arrow Connector 22"/>
          <p:cNvCxnSpPr>
            <a:stCxn id="43" idx="4"/>
            <a:endCxn id="44" idx="0"/>
          </p:cNvCxnSpPr>
          <p:nvPr/>
        </p:nvCxnSpPr>
        <p:spPr bwMode="auto">
          <a:xfrm flipH="1">
            <a:off x="3801536" y="4282798"/>
            <a:ext cx="1" cy="369507"/>
          </a:xfrm>
          <a:prstGeom prst="straightConnector1">
            <a:avLst/>
          </a:prstGeom>
          <a:ln>
            <a:headEnd type="none" w="med" len="med"/>
            <a:tailEnd type="triangle"/>
          </a:ln>
        </p:spPr>
        <p:style>
          <a:lnRef idx="3">
            <a:schemeClr val="dk1"/>
          </a:lnRef>
          <a:fillRef idx="0">
            <a:schemeClr val="dk1"/>
          </a:fillRef>
          <a:effectRef idx="2">
            <a:schemeClr val="dk1"/>
          </a:effectRef>
          <a:fontRef idx="minor">
            <a:schemeClr val="tx1"/>
          </a:fontRef>
        </p:style>
      </p:cxnSp>
      <p:cxnSp>
        <p:nvCxnSpPr>
          <p:cNvPr id="27" name="Straight Arrow Connector 26"/>
          <p:cNvCxnSpPr>
            <a:stCxn id="44" idx="4"/>
            <a:endCxn id="45" idx="0"/>
          </p:cNvCxnSpPr>
          <p:nvPr/>
        </p:nvCxnSpPr>
        <p:spPr bwMode="auto">
          <a:xfrm>
            <a:off x="3801536" y="5566705"/>
            <a:ext cx="10910" cy="358492"/>
          </a:xfrm>
          <a:prstGeom prst="straightConnector1">
            <a:avLst/>
          </a:prstGeom>
          <a:ln>
            <a:headEnd type="none" w="med" len="med"/>
            <a:tailEnd type="triangle"/>
          </a:ln>
        </p:spPr>
        <p:style>
          <a:lnRef idx="3">
            <a:schemeClr val="dk1"/>
          </a:lnRef>
          <a:fillRef idx="0">
            <a:schemeClr val="dk1"/>
          </a:fillRef>
          <a:effectRef idx="2">
            <a:schemeClr val="dk1"/>
          </a:effectRef>
          <a:fontRef idx="minor">
            <a:schemeClr val="tx1"/>
          </a:fontRef>
        </p:style>
      </p:cxnSp>
      <p:cxnSp>
        <p:nvCxnSpPr>
          <p:cNvPr id="30" name="Connector: Elbow 29"/>
          <p:cNvCxnSpPr>
            <a:stCxn id="45" idx="6"/>
            <a:endCxn id="48" idx="0"/>
          </p:cNvCxnSpPr>
          <p:nvPr/>
        </p:nvCxnSpPr>
        <p:spPr bwMode="auto">
          <a:xfrm flipV="1">
            <a:off x="5704077" y="1942816"/>
            <a:ext cx="3417776" cy="4419569"/>
          </a:xfrm>
          <a:prstGeom prst="bentConnector4">
            <a:avLst>
              <a:gd name="adj1" fmla="val 25428"/>
              <a:gd name="adj2" fmla="val 105172"/>
            </a:avLst>
          </a:prstGeom>
          <a:ln>
            <a:headEnd type="none" w="med" len="med"/>
            <a:tailEnd type="triangle"/>
          </a:ln>
        </p:spPr>
        <p:style>
          <a:lnRef idx="3">
            <a:schemeClr val="dk1"/>
          </a:lnRef>
          <a:fillRef idx="0">
            <a:schemeClr val="dk1"/>
          </a:fillRef>
          <a:effectRef idx="2">
            <a:schemeClr val="dk1"/>
          </a:effectRef>
          <a:fontRef idx="minor">
            <a:schemeClr val="tx1"/>
          </a:fontRef>
        </p:style>
      </p:cxnSp>
      <p:cxnSp>
        <p:nvCxnSpPr>
          <p:cNvPr id="33" name="Straight Arrow Connector 32"/>
          <p:cNvCxnSpPr>
            <a:stCxn id="48" idx="4"/>
            <a:endCxn id="47" idx="0"/>
          </p:cNvCxnSpPr>
          <p:nvPr/>
        </p:nvCxnSpPr>
        <p:spPr bwMode="auto">
          <a:xfrm>
            <a:off x="9121853" y="2857216"/>
            <a:ext cx="13367" cy="390988"/>
          </a:xfrm>
          <a:prstGeom prst="straightConnector1">
            <a:avLst/>
          </a:prstGeom>
          <a:ln>
            <a:headEnd type="none" w="med" len="med"/>
            <a:tailEnd type="triangle"/>
          </a:ln>
        </p:spPr>
        <p:style>
          <a:lnRef idx="3">
            <a:schemeClr val="dk1"/>
          </a:lnRef>
          <a:fillRef idx="0">
            <a:schemeClr val="dk1"/>
          </a:fillRef>
          <a:effectRef idx="2">
            <a:schemeClr val="dk1"/>
          </a:effectRef>
          <a:fontRef idx="minor">
            <a:schemeClr val="tx1"/>
          </a:fontRef>
        </p:style>
      </p:cxnSp>
      <p:cxnSp>
        <p:nvCxnSpPr>
          <p:cNvPr id="36" name="Straight Arrow Connector 35"/>
          <p:cNvCxnSpPr>
            <a:stCxn id="47" idx="4"/>
            <a:endCxn id="46" idx="0"/>
          </p:cNvCxnSpPr>
          <p:nvPr/>
        </p:nvCxnSpPr>
        <p:spPr bwMode="auto">
          <a:xfrm>
            <a:off x="9135220" y="4162604"/>
            <a:ext cx="0" cy="390988"/>
          </a:xfrm>
          <a:prstGeom prst="straightConnector1">
            <a:avLst/>
          </a:prstGeom>
          <a:ln>
            <a:headEnd type="none" w="med" len="med"/>
            <a:tailEnd type="triangle"/>
          </a:ln>
        </p:spPr>
        <p:style>
          <a:lnRef idx="3">
            <a:schemeClr val="dk1"/>
          </a:lnRef>
          <a:fillRef idx="0">
            <a:schemeClr val="dk1"/>
          </a:fillRef>
          <a:effectRef idx="2">
            <a:schemeClr val="dk1"/>
          </a:effectRef>
          <a:fontRef idx="minor">
            <a:schemeClr val="tx1"/>
          </a:fontRef>
        </p:style>
      </p:cxnSp>
      <p:cxnSp>
        <p:nvCxnSpPr>
          <p:cNvPr id="39" name="Straight Arrow Connector 38"/>
          <p:cNvCxnSpPr>
            <a:stCxn id="46" idx="4"/>
            <a:endCxn id="49" idx="0"/>
          </p:cNvCxnSpPr>
          <p:nvPr/>
        </p:nvCxnSpPr>
        <p:spPr bwMode="auto">
          <a:xfrm flipH="1">
            <a:off x="9128537" y="5467992"/>
            <a:ext cx="6683" cy="390988"/>
          </a:xfrm>
          <a:prstGeom prst="straightConnector1">
            <a:avLst/>
          </a:prstGeom>
          <a:ln>
            <a:headEnd type="none" w="med" len="med"/>
            <a:tailEnd type="triangle"/>
          </a:ln>
        </p:spPr>
        <p:style>
          <a:lnRef idx="3">
            <a:schemeClr val="dk1"/>
          </a:lnRef>
          <a:fillRef idx="0">
            <a:schemeClr val="dk1"/>
          </a:fillRef>
          <a:effectRef idx="2">
            <a:schemeClr val="dk1"/>
          </a:effectRef>
          <a:fontRef idx="minor">
            <a:schemeClr val="tx1"/>
          </a:fontRef>
        </p:style>
      </p:cxnSp>
      <p:sp>
        <p:nvSpPr>
          <p:cNvPr id="43" name="Oval 42"/>
          <p:cNvSpPr/>
          <p:nvPr/>
        </p:nvSpPr>
        <p:spPr bwMode="auto">
          <a:xfrm>
            <a:off x="1909905" y="3368398"/>
            <a:ext cx="3783263" cy="914400"/>
          </a:xfrm>
          <a:prstGeom prst="ellipse">
            <a:avLst/>
          </a:prstGeom>
          <a:solidFill>
            <a:schemeClr val="accent1">
              <a:lumMod val="40000"/>
              <a:lumOff val="60000"/>
            </a:schemeClr>
          </a:solidFill>
          <a:ln w="9525" cap="flat" cmpd="sng" algn="ctr">
            <a:solidFill>
              <a:schemeClr val="accent1"/>
            </a:solidFill>
            <a:prstDash val="solid"/>
            <a:round/>
            <a:headEnd type="none" w="med" len="med"/>
            <a:tailEnd type="none" w="med" len="med"/>
          </a:ln>
        </p:spPr>
        <p:txBody>
          <a:bodyPr vert="horz" wrap="non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r>
              <a:rPr kumimoji="0" lang="en-IN" sz="1800" b="1"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         OPTIMIZER</a:t>
            </a:r>
            <a:endParaRPr kumimoji="0" lang="en-IN" sz="1800" b="1"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p:txBody>
      </p:sp>
      <p:sp>
        <p:nvSpPr>
          <p:cNvPr id="44" name="Oval 43"/>
          <p:cNvSpPr/>
          <p:nvPr/>
        </p:nvSpPr>
        <p:spPr bwMode="auto">
          <a:xfrm>
            <a:off x="1898995" y="4652305"/>
            <a:ext cx="3805082" cy="914400"/>
          </a:xfrm>
          <a:prstGeom prst="ellipse">
            <a:avLst/>
          </a:prstGeom>
          <a:solidFill>
            <a:schemeClr val="accent1">
              <a:lumMod val="40000"/>
              <a:lumOff val="60000"/>
            </a:schemeClr>
          </a:solidFill>
          <a:ln w="9525" cap="flat" cmpd="sng" algn="ctr">
            <a:solidFill>
              <a:schemeClr val="accent1"/>
            </a:solidFill>
            <a:prstDash val="solid"/>
            <a:round/>
            <a:headEnd type="none" w="med" len="med"/>
            <a:tailEnd type="none" w="med" len="med"/>
          </a:ln>
        </p:spPr>
        <p:txBody>
          <a:bodyPr vert="horz" wrap="non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r>
              <a:rPr kumimoji="0" lang="en-IN" b="1"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INSTRUCTION SELECTOR</a:t>
            </a:r>
            <a:endParaRPr kumimoji="0" lang="en-IN" b="1"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p:txBody>
      </p:sp>
      <p:sp>
        <p:nvSpPr>
          <p:cNvPr id="45" name="Oval 44"/>
          <p:cNvSpPr/>
          <p:nvPr/>
        </p:nvSpPr>
        <p:spPr bwMode="auto">
          <a:xfrm>
            <a:off x="1920814" y="5925197"/>
            <a:ext cx="3783263" cy="874375"/>
          </a:xfrm>
          <a:prstGeom prst="ellipse">
            <a:avLst/>
          </a:prstGeom>
          <a:solidFill>
            <a:schemeClr val="accent1">
              <a:lumMod val="40000"/>
              <a:lumOff val="60000"/>
            </a:schemeClr>
          </a:solidFill>
          <a:ln w="9525" cap="flat" cmpd="sng" algn="ctr">
            <a:solidFill>
              <a:schemeClr val="accent1"/>
            </a:solidFill>
            <a:prstDash val="solid"/>
            <a:round/>
            <a:headEnd type="none" w="med" len="med"/>
            <a:tailEnd type="none" w="med" len="med"/>
          </a:ln>
        </p:spPr>
        <p:txBody>
          <a:bodyPr vert="horz" wrap="non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r>
              <a:rPr kumimoji="0" lang="en-IN" sz="1800" b="1"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         SCHEDULER</a:t>
            </a:r>
            <a:endParaRPr kumimoji="0" lang="en-IN" sz="1800" b="1"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p:txBody>
      </p:sp>
      <p:sp>
        <p:nvSpPr>
          <p:cNvPr id="46" name="Oval 45"/>
          <p:cNvSpPr/>
          <p:nvPr/>
        </p:nvSpPr>
        <p:spPr bwMode="auto">
          <a:xfrm>
            <a:off x="7503064" y="4553592"/>
            <a:ext cx="3264311" cy="914400"/>
          </a:xfrm>
          <a:prstGeom prst="ellipse">
            <a:avLst/>
          </a:prstGeom>
          <a:solidFill>
            <a:schemeClr val="accent1">
              <a:lumMod val="40000"/>
              <a:lumOff val="60000"/>
            </a:schemeClr>
          </a:solidFill>
          <a:ln w="9525" cap="flat" cmpd="sng" algn="ctr">
            <a:solidFill>
              <a:schemeClr val="accent1"/>
            </a:solidFill>
            <a:prstDash val="solid"/>
            <a:round/>
            <a:headEnd type="none" w="med" len="med"/>
            <a:tailEnd type="none" w="med" len="med"/>
          </a:ln>
        </p:spPr>
        <p:txBody>
          <a:bodyPr vert="horz" wrap="non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r>
              <a:rPr kumimoji="0" lang="en-IN" sz="1800" b="1"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CODE GENERATOR</a:t>
            </a:r>
            <a:endParaRPr kumimoji="0" lang="en-IN" sz="1800" b="1"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p:txBody>
      </p:sp>
      <p:sp>
        <p:nvSpPr>
          <p:cNvPr id="47" name="Oval 46"/>
          <p:cNvSpPr/>
          <p:nvPr/>
        </p:nvSpPr>
        <p:spPr bwMode="auto">
          <a:xfrm>
            <a:off x="7468988" y="3248204"/>
            <a:ext cx="3332464" cy="914400"/>
          </a:xfrm>
          <a:prstGeom prst="ellipse">
            <a:avLst/>
          </a:prstGeom>
          <a:solidFill>
            <a:schemeClr val="accent1">
              <a:lumMod val="40000"/>
              <a:lumOff val="60000"/>
            </a:schemeClr>
          </a:solidFill>
          <a:ln w="9525" cap="flat" cmpd="sng" algn="ctr">
            <a:solidFill>
              <a:schemeClr val="accent1"/>
            </a:solidFill>
            <a:prstDash val="solid"/>
            <a:round/>
            <a:headEnd type="none" w="med" len="med"/>
            <a:tailEnd type="none" w="med" len="med"/>
          </a:ln>
        </p:spPr>
        <p:txBody>
          <a:bodyPr vert="horz" wrap="non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r>
              <a:rPr kumimoji="0" lang="en-IN" sz="1800" b="1"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PEEPHOLE OPTIMIZER</a:t>
            </a:r>
            <a:endParaRPr kumimoji="0" lang="en-IN" sz="1800" b="1"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p:txBody>
      </p:sp>
      <p:sp>
        <p:nvSpPr>
          <p:cNvPr id="48" name="Oval 47"/>
          <p:cNvSpPr/>
          <p:nvPr/>
        </p:nvSpPr>
        <p:spPr bwMode="auto">
          <a:xfrm>
            <a:off x="7442254" y="1942816"/>
            <a:ext cx="3359198" cy="914400"/>
          </a:xfrm>
          <a:prstGeom prst="ellipse">
            <a:avLst/>
          </a:prstGeom>
          <a:solidFill>
            <a:schemeClr val="accent1">
              <a:lumMod val="40000"/>
              <a:lumOff val="60000"/>
            </a:schemeClr>
          </a:solidFill>
          <a:ln w="9525" cap="flat" cmpd="sng" algn="ctr">
            <a:solidFill>
              <a:schemeClr val="accent1"/>
            </a:solidFill>
            <a:prstDash val="solid"/>
            <a:round/>
            <a:headEnd type="none" w="med" len="med"/>
            <a:tailEnd type="none" w="med" len="med"/>
          </a:ln>
        </p:spPr>
        <p:txBody>
          <a:bodyPr vert="horz" wrap="non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r>
              <a:rPr kumimoji="0" lang="en-IN" sz="1800" b="1"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REGISTER ALLOCATER</a:t>
            </a:r>
            <a:endParaRPr kumimoji="0" lang="en-IN" sz="1800" b="1"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p:txBody>
      </p:sp>
      <p:sp>
        <p:nvSpPr>
          <p:cNvPr id="49" name="Rectangle: Rounded Corners 48"/>
          <p:cNvSpPr/>
          <p:nvPr/>
        </p:nvSpPr>
        <p:spPr bwMode="auto">
          <a:xfrm>
            <a:off x="7496381" y="5858980"/>
            <a:ext cx="3264311" cy="582930"/>
          </a:xfrm>
          <a:prstGeom prst="roundRect">
            <a:avLst/>
          </a:prstGeom>
          <a:solidFill>
            <a:schemeClr val="accent1">
              <a:lumMod val="40000"/>
              <a:lumOff val="60000"/>
            </a:schemeClr>
          </a:solidFill>
          <a:ln w="9525" cap="flat" cmpd="sng" algn="ctr">
            <a:solidFill>
              <a:schemeClr val="accent1"/>
            </a:solidFill>
            <a:prstDash val="solid"/>
            <a:round/>
            <a:headEnd type="none" w="med" len="med"/>
            <a:tailEnd type="none" w="med" len="med"/>
          </a:ln>
        </p:spPr>
        <p:txBody>
          <a:bodyPr vert="horz" wrap="non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r>
              <a:rPr kumimoji="0" lang="en-IN" sz="1800" b="1"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           NATIVE CODE</a:t>
            </a:r>
            <a:endParaRPr kumimoji="0" lang="en-IN" sz="1800" b="1"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med" Requires="p14">
        <p15:prstTrans prst="peelOff"/>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t>Project Code Name: "OptiPeephole"</a:t>
            </a:r>
            <a:endParaRPr lang="en-US"/>
          </a:p>
        </p:txBody>
      </p:sp>
      <p:sp>
        <p:nvSpPr>
          <p:cNvPr id="3" name="Content Placeholder 2"/>
          <p:cNvSpPr>
            <a:spLocks noGrp="1"/>
          </p:cNvSpPr>
          <p:nvPr>
            <p:ph idx="1"/>
          </p:nvPr>
        </p:nvSpPr>
        <p:spPr>
          <a:xfrm>
            <a:off x="609600" y="624840"/>
            <a:ext cx="5709920" cy="6064885"/>
          </a:xfrm>
        </p:spPr>
        <p:txBody>
          <a:bodyPr/>
          <a:p>
            <a:r>
              <a:rPr lang="en-US" sz="2200"/>
              <a:t>void peepholeOptimize(std::vector&lt;Instruction&gt;&amp; instructions) {</a:t>
            </a:r>
            <a:r>
              <a:rPr lang="en-IN" altLang="en-US" sz="2200"/>
              <a:t>  </a:t>
            </a:r>
            <a:endParaRPr lang="en-IN" altLang="en-US" sz="2200"/>
          </a:p>
          <a:p>
            <a:r>
              <a:rPr lang="en-US" sz="2200"/>
              <a:t>    for (size_t i = 0; i &lt; instructions.size() - 1; ++i) {</a:t>
            </a:r>
            <a:endParaRPr lang="en-US" sz="2200"/>
          </a:p>
          <a:p>
            <a:r>
              <a:rPr lang="en-US" sz="2200"/>
              <a:t>        // Example pattern: replace "LOAD x; STORE x" with "NOP"</a:t>
            </a:r>
            <a:endParaRPr lang="en-US" sz="2200"/>
          </a:p>
          <a:p>
            <a:r>
              <a:rPr lang="en-US" sz="2200"/>
              <a:t>        if (instructions[i].opcode == LOAD &amp;&amp; instructions[i+1].opcode == STORE &amp;&amp;</a:t>
            </a:r>
            <a:endParaRPr lang="en-US" sz="2200"/>
          </a:p>
          <a:p>
            <a:r>
              <a:rPr lang="en-US" sz="2200"/>
              <a:t>            instructions[i].operand == instructions[i+1].operand) {</a:t>
            </a:r>
            <a:endParaRPr lang="en-US" sz="2200"/>
          </a:p>
          <a:p>
            <a:r>
              <a:rPr lang="en-US" sz="2200"/>
              <a:t>            instructions[i].opcode = NOP;</a:t>
            </a:r>
            <a:endParaRPr lang="en-US" sz="2200"/>
          </a:p>
          <a:p>
            <a:r>
              <a:rPr lang="en-US" sz="2200"/>
              <a:t>            instructions[i+1].opcode = NOP;</a:t>
            </a:r>
            <a:endParaRPr lang="en-US" sz="2200"/>
          </a:p>
          <a:p>
            <a:r>
              <a:rPr lang="en-US" sz="2200"/>
              <a:t>        }</a:t>
            </a:r>
            <a:endParaRPr lang="en-US" sz="2200"/>
          </a:p>
          <a:p>
            <a:r>
              <a:rPr lang="en-US" sz="2200"/>
              <a:t>    }</a:t>
            </a:r>
            <a:endParaRPr lang="en-US" sz="2200"/>
          </a:p>
          <a:p>
            <a:r>
              <a:rPr lang="en-US" sz="2200"/>
              <a:t>}</a:t>
            </a:r>
            <a:endParaRPr lang="en-US" sz="2200"/>
          </a:p>
        </p:txBody>
      </p:sp>
      <p:sp>
        <p:nvSpPr>
          <p:cNvPr id="4" name="Title 1"/>
          <p:cNvSpPr>
            <a:spLocks noGrp="1"/>
          </p:cNvSpPr>
          <p:nvPr>
            <p:custDataLst>
              <p:tags r:id="rId1"/>
            </p:custDataLst>
          </p:nvPr>
        </p:nvSpPr>
        <p:spPr>
          <a:xfrm>
            <a:off x="6414135" y="1175385"/>
            <a:ext cx="5296535" cy="5019675"/>
          </a:xfrm>
          <a:prstGeom prst="rect">
            <a:avLst/>
          </a:prstGeom>
          <a:noFill/>
          <a:ln w="9525">
            <a:noFill/>
          </a:ln>
        </p:spPr>
        <p:txBody>
          <a:bodyPr anchor="ctr" anchorCtr="0"/>
          <a:lst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a:lstStyle>
          <a:p>
            <a:pPr algn="ctr"/>
            <a:endParaRPr lang="en-US"/>
          </a:p>
        </p:txBody>
      </p:sp>
      <p:sp>
        <p:nvSpPr>
          <p:cNvPr id="8" name="Text Box 7"/>
          <p:cNvSpPr txBox="1"/>
          <p:nvPr/>
        </p:nvSpPr>
        <p:spPr>
          <a:xfrm>
            <a:off x="6550660" y="925195"/>
            <a:ext cx="5031105" cy="5269865"/>
          </a:xfrm>
          <a:prstGeom prst="rect">
            <a:avLst/>
          </a:prstGeom>
          <a:noFill/>
        </p:spPr>
        <p:txBody>
          <a:bodyPr wrap="square" rtlCol="0">
            <a:noAutofit/>
          </a:bodyPr>
          <a:p>
            <a:endParaRPr lang="en-US">
              <a:solidFill>
                <a:schemeClr val="tx1"/>
              </a:solidFill>
              <a:uFillTx/>
            </a:endParaRPr>
          </a:p>
        </p:txBody>
      </p:sp>
      <p:pic>
        <p:nvPicPr>
          <p:cNvPr id="9" name="Picture 8"/>
          <p:cNvPicPr>
            <a:picLocks noChangeAspect="1"/>
          </p:cNvPicPr>
          <p:nvPr>
            <p:custDataLst>
              <p:tags r:id="rId2"/>
            </p:custDataLst>
          </p:nvPr>
        </p:nvPicPr>
        <p:blipFill>
          <a:blip r:embed="rId3"/>
          <a:stretch>
            <a:fillRect/>
          </a:stretch>
        </p:blipFill>
        <p:spPr>
          <a:xfrm>
            <a:off x="6672580" y="1483995"/>
            <a:ext cx="4448175" cy="358076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1537970"/>
            <a:ext cx="5805170" cy="2893060"/>
          </a:xfrm>
        </p:spPr>
        <p:txBody>
          <a:bodyPr/>
          <a:p>
            <a:pPr algn="just"/>
            <a:r>
              <a:rPr lang="en-US" sz="2200"/>
              <a:t>void compile(const SourceCode&amp; source) {</a:t>
            </a:r>
            <a:br>
              <a:rPr lang="en-US" sz="2200"/>
            </a:br>
            <a:r>
              <a:rPr lang="en-US" sz="2200"/>
              <a:t>    std::vector&lt;Instruction&gt; instructions = generateInstructions(source);</a:t>
            </a:r>
            <a:br>
              <a:rPr lang="en-US" sz="2200"/>
            </a:br>
            <a:r>
              <a:rPr lang="en-US" sz="2200"/>
              <a:t>    peepholeOptimize(instructions);</a:t>
            </a:r>
            <a:br>
              <a:rPr lang="en-US" sz="2200"/>
            </a:br>
            <a:r>
              <a:rPr lang="en-US" sz="2200"/>
              <a:t>    outputMachineCode(instructions);</a:t>
            </a:r>
            <a:br>
              <a:rPr lang="en-US" sz="2200"/>
            </a:br>
            <a:r>
              <a:rPr lang="en-US" sz="2200"/>
              <a:t>}</a:t>
            </a:r>
            <a:endParaRPr lang="en-US" sz="2200"/>
          </a:p>
        </p:txBody>
      </p:sp>
      <p:pic>
        <p:nvPicPr>
          <p:cNvPr id="4" name="Content Placeholder 3"/>
          <p:cNvPicPr>
            <a:picLocks noChangeAspect="1"/>
          </p:cNvPicPr>
          <p:nvPr>
            <p:ph idx="1"/>
            <p:custDataLst>
              <p:tags r:id="rId1"/>
            </p:custDataLst>
          </p:nvPr>
        </p:nvPicPr>
        <p:blipFill>
          <a:blip r:embed="rId2"/>
          <a:stretch>
            <a:fillRect/>
          </a:stretch>
        </p:blipFill>
        <p:spPr>
          <a:xfrm>
            <a:off x="7248525" y="1403985"/>
            <a:ext cx="3794760" cy="342138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19008" y="731583"/>
            <a:ext cx="3499485" cy="560705"/>
          </a:xfrm>
        </p:spPr>
        <p:txBody>
          <a:bodyPr>
            <a:noAutofit/>
          </a:bodyPr>
          <a:lstStyle/>
          <a:p>
            <a:r>
              <a:rPr lang="en-IN" sz="3200" b="1" dirty="0">
                <a:solidFill>
                  <a:schemeClr val="accent4"/>
                </a:solidFill>
                <a:latin typeface="Times New Roman" panose="02020603050405020304" pitchFamily="18" charset="0"/>
                <a:cs typeface="Times New Roman" panose="02020603050405020304" pitchFamily="18" charset="0"/>
              </a:rPr>
              <a:t>CONCLUSION </a:t>
            </a:r>
            <a:endParaRPr lang="en-IN" sz="3200" b="1" dirty="0">
              <a:solidFill>
                <a:schemeClr val="accent4"/>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9953" y="1976284"/>
            <a:ext cx="12072047" cy="4680155"/>
          </a:xfrm>
        </p:spPr>
        <p:txBody>
          <a:bodyPr>
            <a:normAutofit/>
          </a:bodyPr>
          <a:lstStyle/>
          <a:p>
            <a:pPr algn="just">
              <a:lnSpc>
                <a:spcPct val="150000"/>
              </a:lnSpc>
              <a:buFont typeface="Wingdings" panose="05000000000000000000" charset="0"/>
              <a:buChar char="Ø"/>
            </a:pPr>
            <a:r>
              <a:rPr lang="en-US" sz="2200" dirty="0">
                <a:latin typeface="Times New Roman" panose="02020603050405020304" pitchFamily="18" charset="0"/>
                <a:cs typeface="Times New Roman" panose="02020603050405020304" pitchFamily="18" charset="0"/>
              </a:rPr>
              <a:t>Peephole optimization is a valuable tool for compiler developers, providing tangible benefits in terms of code performance and efficiency. </a:t>
            </a:r>
            <a:endParaRPr lang="en-US" sz="2200"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charset="0"/>
              <a:buChar char="Ø"/>
            </a:pPr>
            <a:r>
              <a:rPr lang="en-US" sz="2200" dirty="0">
                <a:latin typeface="Times New Roman" panose="02020603050405020304" pitchFamily="18" charset="0"/>
                <a:cs typeface="Times New Roman" panose="02020603050405020304" pitchFamily="18" charset="0"/>
              </a:rPr>
              <a:t>Peephole optimization is a crucial technique in the realm of compiler design, focusing on enhancing the performance and efficiency of generated machine code.</a:t>
            </a:r>
            <a:endParaRPr lang="en-US" sz="2200"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charset="0"/>
              <a:buChar char="Ø"/>
            </a:pPr>
            <a:r>
              <a:rPr lang="en-US" sz="2200" dirty="0">
                <a:latin typeface="Times New Roman" panose="02020603050405020304" pitchFamily="18" charset="0"/>
                <a:cs typeface="Times New Roman" panose="02020603050405020304" pitchFamily="18" charset="0"/>
              </a:rPr>
              <a:t>This method can identify and eliminate redundancies, simplify instructions, and apply local optimizations that contribute to overall execution speed and resource efficiency.</a:t>
            </a:r>
            <a:endParaRPr lang="en-US" sz="2200"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charset="0"/>
              <a:buChar char="Ø"/>
            </a:pPr>
            <a:r>
              <a:rPr lang="en-US" sz="2200" dirty="0">
                <a:latin typeface="Times New Roman" panose="02020603050405020304" pitchFamily="18" charset="0"/>
                <a:cs typeface="Times New Roman" panose="02020603050405020304" pitchFamily="18" charset="0"/>
              </a:rPr>
              <a:t>Peephole optimization, though limited in scope to small sections of code, plays a significant role in the broader context of code optimization strategies. </a:t>
            </a:r>
            <a:endParaRPr lang="en-US" sz="2200"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charset="0"/>
              <a:buChar char="Ø"/>
            </a:pPr>
            <a:endParaRPr lang="en-IN" sz="1945" dirty="0">
              <a:latin typeface="Times New Roman" panose="02020603050405020304" pitchFamily="18" charset="0"/>
              <a:cs typeface="Times New Roman" panose="02020603050405020304" pitchFamily="18" charset="0"/>
            </a:endParaRPr>
          </a:p>
        </p:txBody>
      </p:sp>
      <p:sp>
        <p:nvSpPr>
          <p:cNvPr id="4" name="Content Placeholder 2"/>
          <p:cNvSpPr txBox="1"/>
          <p:nvPr/>
        </p:nvSpPr>
        <p:spPr>
          <a:xfrm>
            <a:off x="7561006" y="1631925"/>
            <a:ext cx="4630994" cy="45939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buFont typeface="Arial" panose="020B0604020202020204" pitchFamily="34" charset="0"/>
              <a:buNone/>
            </a:pPr>
            <a:endParaRPr lang="en-IN" sz="2400"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1"/>
          <a:stretch>
            <a:fillRect/>
          </a:stretch>
        </p:blipFill>
        <p:spPr>
          <a:xfrm>
            <a:off x="0" y="0"/>
            <a:ext cx="1714649" cy="1714649"/>
          </a:xfrm>
          <a:prstGeom prst="rect">
            <a:avLst/>
          </a:prstGeom>
        </p:spPr>
      </p:pic>
      <p:pic>
        <p:nvPicPr>
          <p:cNvPr id="8" name="Picture 7"/>
          <p:cNvPicPr>
            <a:picLocks noChangeAspect="1"/>
          </p:cNvPicPr>
          <p:nvPr/>
        </p:nvPicPr>
        <p:blipFill>
          <a:blip r:embed="rId2"/>
          <a:stretch>
            <a:fillRect/>
          </a:stretch>
        </p:blipFill>
        <p:spPr>
          <a:xfrm>
            <a:off x="10637385" y="0"/>
            <a:ext cx="1554615" cy="1463167"/>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00">
        <p14:doors dir="ver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a:xfrm>
          <a:off x="0" y="0"/>
          <a:ext cx="0" cy="0"/>
          <a:chOff x="0" y="0"/>
          <a:chExt cx="0" cy="0"/>
        </a:xfrm>
      </p:grpSpPr>
      <p:pic>
        <p:nvPicPr>
          <p:cNvPr id="5122" name="Picture 2" descr="NARUTO SHIPPUDEN - Download Stickers from Sigstick"/>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41550" y="2983230"/>
            <a:ext cx="3983355" cy="387477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a:stretch>
            <a:fillRect/>
          </a:stretch>
        </p:blipFill>
        <p:spPr>
          <a:xfrm>
            <a:off x="10637385" y="0"/>
            <a:ext cx="1554615" cy="1463167"/>
          </a:xfrm>
          <a:prstGeom prst="rect">
            <a:avLst/>
          </a:prstGeom>
        </p:spPr>
      </p:pic>
      <p:pic>
        <p:nvPicPr>
          <p:cNvPr id="7" name="Picture 6"/>
          <p:cNvPicPr>
            <a:picLocks noChangeAspect="1"/>
          </p:cNvPicPr>
          <p:nvPr/>
        </p:nvPicPr>
        <p:blipFill>
          <a:blip r:embed="rId4"/>
          <a:stretch>
            <a:fillRect/>
          </a:stretch>
        </p:blipFill>
        <p:spPr>
          <a:xfrm>
            <a:off x="0" y="0"/>
            <a:ext cx="1714649" cy="1714649"/>
          </a:xfrm>
          <a:prstGeom prst="rect">
            <a:avLst/>
          </a:prstGeom>
        </p:spPr>
      </p:pic>
      <p:pic>
        <p:nvPicPr>
          <p:cNvPr id="2" name="Picture 1"/>
          <p:cNvPicPr/>
          <p:nvPr/>
        </p:nvPicPr>
        <p:blipFill>
          <a:blip r:embed="rId1"/>
        </p:blipFill>
        <p:spPr>
          <a:xfrm>
            <a:off x="-635" y="-332105"/>
            <a:ext cx="12668885" cy="7190105"/>
          </a:xfrm>
          <a:prstGeom prst="rect">
            <a:avLst/>
          </a:prstGeom>
        </p:spPr>
      </p:pic>
      <p:pic>
        <p:nvPicPr>
          <p:cNvPr id="9" name="Picture 8"/>
          <p:cNvPicPr/>
          <p:nvPr/>
        </p:nvPicPr>
        <p:blipFill>
          <a:blip r:embed="rId5"/>
        </p:blipFill>
        <p:spPr>
          <a:xfrm>
            <a:off x="-635" y="-332105"/>
            <a:ext cx="12668885" cy="719010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55522" y="1845367"/>
            <a:ext cx="11080955" cy="988559"/>
          </a:xfrm>
        </p:spPr>
        <p:txBody>
          <a:bodyPr>
            <a:normAutofit fontScale="90000"/>
          </a:bodyPr>
          <a:lstStyle/>
          <a:p>
            <a:pPr algn="ctr"/>
            <a:r>
              <a:rPr lang="en-IN" sz="4000" b="1" dirty="0">
                <a:solidFill>
                  <a:schemeClr val="accent4"/>
                </a:solidFill>
                <a:latin typeface="Times New Roman" panose="02020603050405020304" pitchFamily="18" charset="0"/>
                <a:cs typeface="Times New Roman" panose="02020603050405020304" pitchFamily="18" charset="0"/>
              </a:rPr>
              <a:t>PEEPHOLE OPTIMIZATION IN COMPILER DESIGN</a:t>
            </a:r>
            <a:endParaRPr lang="en-IN" sz="4000" b="1" dirty="0">
              <a:solidFill>
                <a:schemeClr val="accent4"/>
              </a:solidFill>
              <a:latin typeface="Times New Roman" panose="02020603050405020304" pitchFamily="18" charset="0"/>
              <a:cs typeface="Times New Roman" panose="02020603050405020304" pitchFamily="18" charset="0"/>
            </a:endParaRPr>
          </a:p>
        </p:txBody>
      </p:sp>
      <p:sp>
        <p:nvSpPr>
          <p:cNvPr id="4" name="Subtitle 2"/>
          <p:cNvSpPr>
            <a:spLocks noGrp="1"/>
          </p:cNvSpPr>
          <p:nvPr>
            <p:ph type="subTitle" idx="1"/>
          </p:nvPr>
        </p:nvSpPr>
        <p:spPr>
          <a:xfrm>
            <a:off x="6528435" y="4284980"/>
            <a:ext cx="5663565" cy="2331720"/>
          </a:xfrm>
        </p:spPr>
        <p:txBody>
          <a:bodyPr/>
          <a:lstStyle/>
          <a:p>
            <a:pPr algn="just"/>
            <a:r>
              <a:rPr lang="en-IN" sz="2400" b="1" dirty="0">
                <a:solidFill>
                  <a:schemeClr val="tx2"/>
                </a:solidFill>
                <a:latin typeface="Times New Roman" panose="02020603050405020304" pitchFamily="18" charset="0"/>
                <a:cs typeface="Times New Roman" panose="02020603050405020304" pitchFamily="18" charset="0"/>
              </a:rPr>
              <a:t>WORK DONE BY:</a:t>
            </a:r>
            <a:endParaRPr lang="en-IN" sz="2400" b="1" dirty="0">
              <a:solidFill>
                <a:schemeClr val="tx2"/>
              </a:solidFill>
              <a:latin typeface="Times New Roman" panose="02020603050405020304" pitchFamily="18" charset="0"/>
              <a:cs typeface="Times New Roman" panose="02020603050405020304" pitchFamily="18" charset="0"/>
            </a:endParaRPr>
          </a:p>
          <a:p>
            <a:pPr algn="just"/>
            <a:endParaRPr lang="en-IN" sz="2400" b="1" dirty="0">
              <a:solidFill>
                <a:schemeClr val="tx2"/>
              </a:solidFill>
              <a:latin typeface="Times New Roman" panose="02020603050405020304" pitchFamily="18" charset="0"/>
              <a:cs typeface="Times New Roman" panose="02020603050405020304" pitchFamily="18" charset="0"/>
            </a:endParaRPr>
          </a:p>
          <a:p>
            <a:pPr algn="just"/>
            <a:r>
              <a:rPr lang="en-IN" sz="2400" dirty="0">
                <a:solidFill>
                  <a:schemeClr val="tx2"/>
                </a:solidFill>
                <a:latin typeface="Times New Roman" panose="02020603050405020304" pitchFamily="18" charset="0"/>
                <a:cs typeface="Times New Roman" panose="02020603050405020304" pitchFamily="18" charset="0"/>
              </a:rPr>
              <a:t>T.NAGAVEERANJINEYULU(192211998)</a:t>
            </a:r>
            <a:endParaRPr lang="en-IN" sz="2400" dirty="0">
              <a:solidFill>
                <a:schemeClr val="tx2"/>
              </a:solidFill>
              <a:latin typeface="Times New Roman" panose="02020603050405020304" pitchFamily="18" charset="0"/>
              <a:cs typeface="Times New Roman" panose="02020603050405020304" pitchFamily="18" charset="0"/>
            </a:endParaRPr>
          </a:p>
          <a:p>
            <a:pPr algn="just"/>
            <a:r>
              <a:rPr lang="en-IN" sz="2400" dirty="0">
                <a:solidFill>
                  <a:schemeClr val="tx2"/>
                </a:solidFill>
                <a:latin typeface="Times New Roman" panose="02020603050405020304" pitchFamily="18" charset="0"/>
                <a:cs typeface="Times New Roman" panose="02020603050405020304" pitchFamily="18" charset="0"/>
              </a:rPr>
              <a:t>V.SATWIK REDDY(192210148)</a:t>
            </a:r>
            <a:endParaRPr lang="en-IN" sz="2400" dirty="0">
              <a:solidFill>
                <a:schemeClr val="tx2"/>
              </a:solidFill>
              <a:latin typeface="Times New Roman" panose="02020603050405020304" pitchFamily="18" charset="0"/>
              <a:cs typeface="Times New Roman" panose="02020603050405020304" pitchFamily="18" charset="0"/>
            </a:endParaRPr>
          </a:p>
          <a:p>
            <a:pPr algn="just"/>
            <a:r>
              <a:rPr lang="en-IN" sz="2400" dirty="0">
                <a:solidFill>
                  <a:schemeClr val="tx2"/>
                </a:solidFill>
                <a:latin typeface="Times New Roman" panose="02020603050405020304" pitchFamily="18" charset="0"/>
                <a:cs typeface="Times New Roman" panose="02020603050405020304" pitchFamily="18" charset="0"/>
              </a:rPr>
              <a:t>ALLAM PRATHAP(192210163)</a:t>
            </a:r>
            <a:endParaRPr lang="en-IN" sz="2400" dirty="0">
              <a:solidFill>
                <a:schemeClr val="tx2"/>
              </a:solidFill>
              <a:latin typeface="Times New Roman" panose="02020603050405020304" pitchFamily="18" charset="0"/>
              <a:cs typeface="Times New Roman" panose="02020603050405020304" pitchFamily="18" charset="0"/>
            </a:endParaRPr>
          </a:p>
        </p:txBody>
      </p:sp>
      <p:sp>
        <p:nvSpPr>
          <p:cNvPr id="5" name="Subtitle 2"/>
          <p:cNvSpPr txBox="1"/>
          <p:nvPr/>
        </p:nvSpPr>
        <p:spPr>
          <a:xfrm>
            <a:off x="0" y="4475480"/>
            <a:ext cx="5663565" cy="214122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IN" b="1" dirty="0">
                <a:solidFill>
                  <a:schemeClr val="tx2"/>
                </a:solidFill>
                <a:latin typeface="Times New Roman" panose="02020603050405020304" pitchFamily="18" charset="0"/>
                <a:cs typeface="Times New Roman" panose="02020603050405020304" pitchFamily="18" charset="0"/>
              </a:rPr>
              <a:t>GUIDED BY:</a:t>
            </a:r>
            <a:endParaRPr lang="en-IN" b="1" dirty="0">
              <a:solidFill>
                <a:schemeClr val="tx2"/>
              </a:solidFill>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Dr. N.DEEPA</a:t>
            </a:r>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CSA1482-COMPILER DESIGN </a:t>
            </a:r>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SAVEETHA SCHOOL OF ENGINEERING</a:t>
            </a:r>
            <a:endParaRPr lang="en-IN"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1"/>
          <a:stretch>
            <a:fillRect/>
          </a:stretch>
        </p:blipFill>
        <p:spPr>
          <a:xfrm>
            <a:off x="0" y="0"/>
            <a:ext cx="1714649" cy="1714649"/>
          </a:xfrm>
          <a:prstGeom prst="rect">
            <a:avLst/>
          </a:prstGeom>
        </p:spPr>
      </p:pic>
      <p:pic>
        <p:nvPicPr>
          <p:cNvPr id="9" name="Picture 8"/>
          <p:cNvPicPr>
            <a:picLocks noChangeAspect="1"/>
          </p:cNvPicPr>
          <p:nvPr/>
        </p:nvPicPr>
        <p:blipFill>
          <a:blip r:embed="rId2"/>
          <a:stretch>
            <a:fillRect/>
          </a:stretch>
        </p:blipFill>
        <p:spPr>
          <a:xfrm>
            <a:off x="10637385" y="0"/>
            <a:ext cx="1554615" cy="1463167"/>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0">
          <a:gsLst>
            <a:gs pos="0">
              <a:schemeClr val="folHlink"/>
            </a:gs>
            <a:gs pos="100000">
              <a:schemeClr val="bg1"/>
            </a:gs>
          </a:gsLst>
          <a:path path="circle">
            <a:fillToRect l="100000" t="100000"/>
          </a:path>
          <a:tileRect r="-100000" b="-100000"/>
        </a:gradFill>
        <a:effectLst/>
      </p:bgPr>
    </p:bg>
    <p:spTree>
      <p:nvGrpSpPr>
        <p:cNvPr id="1" name=""/>
        <p:cNvGrpSpPr/>
        <p:nvPr/>
      </p:nvGrpSpPr>
      <p:grpSpPr/>
      <p:sp>
        <p:nvSpPr>
          <p:cNvPr id="3" name="Content Placeholder 2"/>
          <p:cNvSpPr>
            <a:spLocks noGrp="1"/>
          </p:cNvSpPr>
          <p:nvPr>
            <p:ph idx="1"/>
          </p:nvPr>
        </p:nvSpPr>
        <p:spPr>
          <a:xfrm>
            <a:off x="609600" y="1174750"/>
            <a:ext cx="10546080" cy="4363085"/>
          </a:xfrm>
        </p:spPr>
        <p:txBody>
          <a:bodyPr/>
          <a:p>
            <a:pPr>
              <a:lnSpc>
                <a:spcPct val="130000"/>
              </a:lnSpc>
            </a:pPr>
            <a:r>
              <a:rPr lang="en-US" sz="2200"/>
              <a:t> Why is peephole optimization important in compiler design?</a:t>
            </a:r>
            <a:endParaRPr lang="en-US" sz="2200"/>
          </a:p>
          <a:p>
            <a:pPr>
              <a:lnSpc>
                <a:spcPct val="130000"/>
              </a:lnSpc>
            </a:pPr>
            <a:endParaRPr lang="en-US" sz="2200"/>
          </a:p>
          <a:p>
            <a:pPr marL="0" indent="0">
              <a:lnSpc>
                <a:spcPct val="130000"/>
              </a:lnSpc>
              <a:buNone/>
            </a:pPr>
            <a:r>
              <a:rPr lang="en-IN" altLang="en-US" sz="2200"/>
              <a:t>            </a:t>
            </a:r>
            <a:r>
              <a:rPr lang="en-US" sz="2200"/>
              <a:t> Peephole optimization is important in compiler design because it helps to fine-tune the generated machine code by identifying and correcting small inefficiencies. By focusing on local optimizations, such as removing redundant instructions or replacing suboptimal instruction sequences, peephole optimization can significantly improve the performance and resource efficiency of the final program. This contributes to faster execution times and reduced resource usage, which is crucial for creating high-performance software.</a:t>
            </a:r>
            <a:endParaRPr lang="en-US" sz="2200"/>
          </a:p>
          <a:p>
            <a:pPr>
              <a:lnSpc>
                <a:spcPct val="130000"/>
              </a:lnSpc>
            </a:pPr>
            <a:endParaRPr lang="en-US" sz="2200"/>
          </a:p>
          <a:p>
            <a:pPr>
              <a:lnSpc>
                <a:spcPct val="130000"/>
              </a:lnSpc>
            </a:pPr>
            <a:endParaRPr lang="en-US" sz="2200"/>
          </a:p>
          <a:p>
            <a:pPr>
              <a:lnSpc>
                <a:spcPct val="130000"/>
              </a:lnSpc>
            </a:pPr>
            <a:endParaRPr lang="en-US" sz="2200"/>
          </a:p>
          <a:p>
            <a:pPr>
              <a:lnSpc>
                <a:spcPct val="130000"/>
              </a:lnSpc>
            </a:pPr>
            <a:endParaRPr lang="en-US" sz="2200"/>
          </a:p>
          <a:p>
            <a:pPr>
              <a:lnSpc>
                <a:spcPct val="130000"/>
              </a:lnSpc>
            </a:pPr>
            <a:endParaRPr lang="en-US" sz="2200"/>
          </a:p>
          <a:p>
            <a:pPr>
              <a:lnSpc>
                <a:spcPct val="130000"/>
              </a:lnSpc>
            </a:pPr>
            <a:endParaRPr lang="en-US" sz="2200"/>
          </a:p>
          <a:p>
            <a:pPr>
              <a:lnSpc>
                <a:spcPct val="130000"/>
              </a:lnSpc>
            </a:pPr>
            <a:endParaRPr lang="en-US" sz="2200"/>
          </a:p>
          <a:p>
            <a:pPr>
              <a:lnSpc>
                <a:spcPct val="130000"/>
              </a:lnSpc>
            </a:pPr>
            <a:endParaRPr lang="en-US" sz="2200"/>
          </a:p>
          <a:p>
            <a:pPr>
              <a:lnSpc>
                <a:spcPct val="130000"/>
              </a:lnSpc>
            </a:pPr>
            <a:endParaRPr lang="en-US" sz="2200"/>
          </a:p>
        </p:txBody>
      </p:sp>
      <p:sp>
        <p:nvSpPr>
          <p:cNvPr id="2" name="Title 1"/>
          <p:cNvSpPr>
            <a:spLocks noGrp="1"/>
          </p:cNvSpPr>
          <p:nvPr>
            <p:ph type="title"/>
          </p:nvPr>
        </p:nvSpPr>
        <p:spPr>
          <a:xfrm>
            <a:off x="609600" y="190500"/>
            <a:ext cx="10972800" cy="582613"/>
          </a:xfrm>
        </p:spPr>
        <p:txBody>
          <a:bodyPr/>
          <a:p>
            <a:pPr algn="ctr"/>
            <a:r>
              <a:rPr lang="en-IN" altLang="en-US"/>
              <a:t> QUESTION</a:t>
            </a:r>
            <a:endParaRPr lang="en-I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IN" altLang="en-US"/>
              <a:t>PROJECT PLAN</a:t>
            </a:r>
            <a:endParaRPr lang="en-IN" altLang="en-US"/>
          </a:p>
        </p:txBody>
      </p:sp>
      <p:sp>
        <p:nvSpPr>
          <p:cNvPr id="3" name="Content Placeholder 2"/>
          <p:cNvSpPr>
            <a:spLocks noGrp="1"/>
          </p:cNvSpPr>
          <p:nvPr>
            <p:ph idx="1"/>
          </p:nvPr>
        </p:nvSpPr>
        <p:spPr/>
        <p:txBody>
          <a:bodyPr/>
          <a:p>
            <a:pPr algn="l">
              <a:lnSpc>
                <a:spcPct val="130000"/>
              </a:lnSpc>
            </a:pPr>
            <a:r>
              <a:rPr lang="en-IN" altLang="en-US" sz="2200"/>
              <a:t> </a:t>
            </a:r>
            <a:r>
              <a:rPr lang="en-US" sz="2200"/>
              <a:t>Implementing peephole optimization in a compiler involves improving machine code efficiency by replacing suboptimal instruction sequences with optimized ones. The project plan includes planning and requirements gathering, design, implementation, testing, documentation and training, and deployment and maintenance. Initially, goals are defined and inefficiencies identified. The design phase develops algorithms to recognize and replace inefficient sequences. Implementation integrates the optimizer into the compiler. Rigorous testing ensures functionality and performance, followed by documentation and training. Finally, the optimizer is deployed, with ongoing monitoring and maintenance to address issues, ensuring significant performance and efficiency enhancements in the compiled code.</a:t>
            </a:r>
            <a:endParaRPr lang="en-US" sz="22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09600" y="1174750"/>
            <a:ext cx="10972800" cy="5348605"/>
          </a:xfrm>
        </p:spPr>
        <p:txBody>
          <a:bodyPr/>
          <a:p>
            <a:pPr>
              <a:lnSpc>
                <a:spcPct val="110000"/>
              </a:lnSpc>
            </a:pPr>
            <a:r>
              <a:rPr lang="en-IN" altLang="en-US" sz="2200" b="1"/>
              <a:t>SOFTWARE REQUREMENTS</a:t>
            </a:r>
            <a:endParaRPr lang="en-US" sz="2200" b="1"/>
          </a:p>
          <a:p>
            <a:pPr>
              <a:lnSpc>
                <a:spcPct val="110000"/>
              </a:lnSpc>
            </a:pPr>
            <a:r>
              <a:rPr lang="en-US" sz="2200"/>
              <a:t>Operating System: Windows, macOS, or Linux</a:t>
            </a:r>
            <a:endParaRPr lang="en-US" sz="2200"/>
          </a:p>
          <a:p>
            <a:pPr>
              <a:lnSpc>
                <a:spcPct val="110000"/>
              </a:lnSpc>
            </a:pPr>
            <a:r>
              <a:rPr lang="en-US" sz="2200"/>
              <a:t>IDE: Visual Studio, Eclipse, or IntelliJ IDEA</a:t>
            </a:r>
            <a:endParaRPr lang="en-US" sz="2200"/>
          </a:p>
          <a:p>
            <a:pPr>
              <a:lnSpc>
                <a:spcPct val="110000"/>
              </a:lnSpc>
            </a:pPr>
            <a:r>
              <a:rPr lang="en-US" sz="2200"/>
              <a:t>Version Control: Git</a:t>
            </a:r>
            <a:endParaRPr lang="en-US" sz="2200"/>
          </a:p>
          <a:p>
            <a:pPr>
              <a:lnSpc>
                <a:spcPct val="110000"/>
              </a:lnSpc>
            </a:pPr>
            <a:r>
              <a:rPr lang="en-US" sz="2200"/>
              <a:t>Programming Languages: C/C++, Python, or Java</a:t>
            </a:r>
            <a:endParaRPr lang="en-US" sz="2200"/>
          </a:p>
          <a:p>
            <a:pPr>
              <a:lnSpc>
                <a:spcPct val="110000"/>
              </a:lnSpc>
            </a:pPr>
            <a:r>
              <a:rPr lang="en-US" sz="2200"/>
              <a:t>Compiler Framework: LLVM or GCC</a:t>
            </a:r>
            <a:endParaRPr lang="en-US" sz="2200"/>
          </a:p>
          <a:p>
            <a:pPr>
              <a:lnSpc>
                <a:spcPct val="110000"/>
              </a:lnSpc>
            </a:pPr>
            <a:r>
              <a:rPr lang="en-US" sz="2200"/>
              <a:t>Testing Frameworks: Google Test or Catch2</a:t>
            </a:r>
            <a:endParaRPr lang="en-US" sz="2200"/>
          </a:p>
          <a:p>
            <a:pPr>
              <a:lnSpc>
                <a:spcPct val="110000"/>
              </a:lnSpc>
            </a:pPr>
            <a:r>
              <a:rPr lang="en-US" sz="2200"/>
              <a:t>Documentation Tools: Doxygen, Markdown editors</a:t>
            </a:r>
            <a:endParaRPr lang="en-US" sz="2200"/>
          </a:p>
          <a:p>
            <a:pPr>
              <a:lnSpc>
                <a:spcPct val="110000"/>
              </a:lnSpc>
            </a:pPr>
            <a:r>
              <a:rPr lang="en-US" sz="2200"/>
              <a:t>CI/CD Tools: Jenkins, Travis CI, or GitHub Actions</a:t>
            </a:r>
            <a:endParaRPr lang="en-US" sz="2200"/>
          </a:p>
          <a:p>
            <a:pPr>
              <a:lnSpc>
                <a:spcPct val="110000"/>
              </a:lnSpc>
            </a:pPr>
            <a:r>
              <a:rPr lang="en-IN" altLang="en-US" sz="2200" b="1"/>
              <a:t>HARDWARE REQUIREMENTS</a:t>
            </a:r>
            <a:endParaRPr lang="en-IN" altLang="en-US" sz="2200" b="1"/>
          </a:p>
          <a:p>
            <a:pPr>
              <a:lnSpc>
                <a:spcPct val="110000"/>
              </a:lnSpc>
            </a:pPr>
            <a:r>
              <a:rPr lang="en-IN" altLang="en-US" sz="2200"/>
              <a:t>Processor: Multi-core CPU (e.g., Intel i5/i7 or AMD Ryzen)</a:t>
            </a:r>
            <a:endParaRPr lang="en-IN" altLang="en-US" sz="2200"/>
          </a:p>
          <a:p>
            <a:pPr>
              <a:lnSpc>
                <a:spcPct val="110000"/>
              </a:lnSpc>
            </a:pPr>
            <a:r>
              <a:rPr lang="en-IN" altLang="en-US" sz="2200"/>
              <a:t>Memory: At least 8 GB of RAM</a:t>
            </a:r>
            <a:endParaRPr lang="en-IN" altLang="en-US" sz="2200"/>
          </a:p>
        </p:txBody>
      </p:sp>
      <p:sp>
        <p:nvSpPr>
          <p:cNvPr id="2" name="Title 1"/>
          <p:cNvSpPr>
            <a:spLocks noGrp="1"/>
          </p:cNvSpPr>
          <p:nvPr>
            <p:ph type="title"/>
          </p:nvPr>
        </p:nvSpPr>
        <p:spPr/>
        <p:txBody>
          <a:bodyPr/>
          <a:p>
            <a:pPr algn="ctr"/>
            <a:r>
              <a:rPr lang="en-US"/>
              <a:t>SOFTWARE &amp; HARDWARE REQUIREMENTS</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18285" y="571272"/>
            <a:ext cx="3116580" cy="806450"/>
          </a:xfrm>
        </p:spPr>
        <p:txBody>
          <a:bodyPr>
            <a:normAutofit/>
          </a:bodyPr>
          <a:lstStyle/>
          <a:p>
            <a:r>
              <a:rPr lang="en-IN" sz="3200" b="1" kern="0" dirty="0">
                <a:solidFill>
                  <a:schemeClr val="accent4"/>
                </a:solidFill>
                <a:effectLst/>
                <a:latin typeface="Times New Roman" panose="02020603050405020304" pitchFamily="18" charset="0"/>
                <a:cs typeface="Times New Roman" panose="02020603050405020304" pitchFamily="18" charset="0"/>
              </a:rPr>
              <a:t>ABSTRACT</a:t>
            </a:r>
            <a:endParaRPr lang="en-IN" sz="3200" b="1" kern="0" dirty="0">
              <a:solidFill>
                <a:schemeClr val="accent4"/>
              </a:solidFill>
              <a:effectLst/>
              <a:latin typeface="Times New Roman" panose="02020603050405020304" pitchFamily="18" charset="0"/>
              <a:cs typeface="Times New Roman" panose="02020603050405020304" pitchFamily="18" charset="0"/>
            </a:endParaRPr>
          </a:p>
        </p:txBody>
      </p:sp>
      <p:sp>
        <p:nvSpPr>
          <p:cNvPr id="4" name="Content Placeholder 2"/>
          <p:cNvSpPr txBox="1"/>
          <p:nvPr/>
        </p:nvSpPr>
        <p:spPr>
          <a:xfrm>
            <a:off x="6499123" y="1825625"/>
            <a:ext cx="52578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endParaRPr lang="en-IN" sz="2400" dirty="0">
              <a:latin typeface="Times New Roman" panose="02020603050405020304" pitchFamily="18" charset="0"/>
              <a:cs typeface="Times New Roman" panose="02020603050405020304" pitchFamily="18" charset="0"/>
            </a:endParaRPr>
          </a:p>
        </p:txBody>
      </p:sp>
      <p:sp>
        <p:nvSpPr>
          <p:cNvPr id="5" name="Content Placeholder 2"/>
          <p:cNvSpPr txBox="1"/>
          <p:nvPr/>
        </p:nvSpPr>
        <p:spPr>
          <a:xfrm>
            <a:off x="240891" y="1986986"/>
            <a:ext cx="6779342" cy="46341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pPr>
            <a:r>
              <a:rPr lang="en-US" sz="2200" dirty="0">
                <a:latin typeface="Times New Roman" panose="02020603050405020304" pitchFamily="18" charset="0"/>
                <a:cs typeface="Times New Roman" panose="02020603050405020304" pitchFamily="18" charset="0"/>
              </a:rPr>
              <a:t>Optimization functions are crucial to compiler design.</a:t>
            </a:r>
            <a:endParaRPr lang="en-US" sz="2200" dirty="0">
              <a:latin typeface="Times New Roman" panose="02020603050405020304" pitchFamily="18" charset="0"/>
              <a:cs typeface="Times New Roman" panose="02020603050405020304" pitchFamily="18" charset="0"/>
            </a:endParaRPr>
          </a:p>
          <a:p>
            <a:pPr algn="just">
              <a:lnSpc>
                <a:spcPct val="150000"/>
              </a:lnSpc>
            </a:pPr>
            <a:r>
              <a:rPr lang="en-US" sz="2200" dirty="0">
                <a:latin typeface="Times New Roman" panose="02020603050405020304" pitchFamily="18" charset="0"/>
                <a:cs typeface="Times New Roman" panose="02020603050405020304" pitchFamily="18" charset="0"/>
              </a:rPr>
              <a:t>Generally, compiler optimization divides into machine-independent optimization based on the intermediate language and machine-dependent optimization based on the object code.</a:t>
            </a:r>
            <a:endParaRPr lang="en-US" sz="2200" dirty="0">
              <a:latin typeface="Times New Roman" panose="02020603050405020304" pitchFamily="18" charset="0"/>
              <a:cs typeface="Times New Roman" panose="02020603050405020304" pitchFamily="18" charset="0"/>
            </a:endParaRPr>
          </a:p>
          <a:p>
            <a:pPr algn="just">
              <a:lnSpc>
                <a:spcPct val="150000"/>
              </a:lnSpc>
            </a:pPr>
            <a:r>
              <a:rPr lang="en-US" sz="2200" dirty="0">
                <a:latin typeface="Times New Roman" panose="02020603050405020304" pitchFamily="18" charset="0"/>
                <a:cs typeface="Times New Roman" panose="02020603050405020304" pitchFamily="18" charset="0"/>
              </a:rPr>
              <a:t>Peephole optimization is a type of code Optimization performed on a small part of the code. It is performed on a very small set of instructions in a segment of code.</a:t>
            </a: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IN" sz="2200"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1"/>
          <a:stretch>
            <a:fillRect/>
          </a:stretch>
        </p:blipFill>
        <p:spPr>
          <a:xfrm>
            <a:off x="0" y="1"/>
            <a:ext cx="1714649" cy="1514168"/>
          </a:xfrm>
          <a:prstGeom prst="rect">
            <a:avLst/>
          </a:prstGeom>
        </p:spPr>
      </p:pic>
      <p:pic>
        <p:nvPicPr>
          <p:cNvPr id="9" name="Picture 8"/>
          <p:cNvPicPr>
            <a:picLocks noChangeAspect="1"/>
          </p:cNvPicPr>
          <p:nvPr/>
        </p:nvPicPr>
        <p:blipFill>
          <a:blip r:embed="rId2"/>
          <a:stretch>
            <a:fillRect/>
          </a:stretch>
        </p:blipFill>
        <p:spPr>
          <a:xfrm>
            <a:off x="10637385" y="-3075"/>
            <a:ext cx="1554615" cy="1463167"/>
          </a:xfrm>
          <a:prstGeom prst="rect">
            <a:avLst/>
          </a:prstGeom>
        </p:spPr>
      </p:pic>
      <p:pic>
        <p:nvPicPr>
          <p:cNvPr id="13" name="Content Placeholder 12"/>
          <p:cNvPicPr>
            <a:picLocks noGrp="1" noChangeAspect="1"/>
          </p:cNvPicPr>
          <p:nvPr>
            <p:ph idx="1"/>
          </p:nvPr>
        </p:nvPicPr>
        <p:blipFill>
          <a:blip r:embed="rId3"/>
          <a:stretch>
            <a:fillRect/>
          </a:stretch>
        </p:blipFill>
        <p:spPr>
          <a:xfrm>
            <a:off x="7334865" y="1750142"/>
            <a:ext cx="4825181" cy="5107858"/>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5:prstTrans prst="peelOff"/>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3540" y="535940"/>
            <a:ext cx="3804920" cy="789305"/>
          </a:xfrm>
        </p:spPr>
        <p:txBody>
          <a:bodyPr>
            <a:normAutofit/>
          </a:bodyPr>
          <a:lstStyle/>
          <a:p>
            <a:r>
              <a:rPr lang="en-IN" sz="3200" b="1" kern="0" dirty="0">
                <a:solidFill>
                  <a:schemeClr val="accent4"/>
                </a:solidFill>
                <a:effectLst/>
                <a:latin typeface="Times New Roman" panose="02020603050405020304" pitchFamily="18" charset="0"/>
                <a:cs typeface="Times New Roman" panose="02020603050405020304" pitchFamily="18" charset="0"/>
              </a:rPr>
              <a:t>INTRODUCTION</a:t>
            </a:r>
            <a:endParaRPr lang="en-IN" sz="3200" dirty="0">
              <a:solidFill>
                <a:schemeClr val="accent4"/>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79438" y="1825625"/>
            <a:ext cx="7745362" cy="4851717"/>
          </a:xfrm>
        </p:spPr>
        <p:txBody>
          <a:bodyPr>
            <a:noAutofit/>
          </a:bodyPr>
          <a:lstStyle/>
          <a:p>
            <a:pPr algn="just">
              <a:lnSpc>
                <a:spcPct val="150000"/>
              </a:lnSpc>
            </a:pPr>
            <a:r>
              <a:rPr lang="en-US" sz="2200" dirty="0">
                <a:latin typeface="Times New Roman" panose="02020603050405020304" pitchFamily="18" charset="0"/>
                <a:cs typeface="Times New Roman" panose="02020603050405020304" pitchFamily="18" charset="0"/>
              </a:rPr>
              <a:t>Peephole optimization is a late-stage optimization technique developed in the 1960s and 1970s. Some compilers use peephole optimization as a paradigm for instruction selection. </a:t>
            </a:r>
            <a:endParaRPr lang="en-US" sz="2200" dirty="0">
              <a:latin typeface="Times New Roman" panose="02020603050405020304" pitchFamily="18" charset="0"/>
              <a:cs typeface="Times New Roman" panose="02020603050405020304" pitchFamily="18" charset="0"/>
            </a:endParaRPr>
          </a:p>
          <a:p>
            <a:pPr algn="just">
              <a:lnSpc>
                <a:spcPct val="150000"/>
              </a:lnSpc>
            </a:pPr>
            <a:r>
              <a:rPr lang="en-US" sz="2200" dirty="0">
                <a:latin typeface="Times New Roman" panose="02020603050405020304" pitchFamily="18" charset="0"/>
                <a:cs typeface="Times New Roman" panose="02020603050405020304" pitchFamily="18" charset="0"/>
              </a:rPr>
              <a:t>Peephole optimization is an optimization technique performed on a small set of compiler-generated instructions, known as a peephole or window.</a:t>
            </a:r>
            <a:endParaRPr lang="en-US" sz="2200" dirty="0">
              <a:latin typeface="Times New Roman" panose="02020603050405020304" pitchFamily="18" charset="0"/>
              <a:cs typeface="Times New Roman" panose="02020603050405020304" pitchFamily="18" charset="0"/>
            </a:endParaRPr>
          </a:p>
          <a:p>
            <a:pPr algn="just">
              <a:lnSpc>
                <a:spcPct val="150000"/>
              </a:lnSpc>
            </a:pPr>
            <a:r>
              <a:rPr lang="en-US" sz="2200" dirty="0">
                <a:latin typeface="Times New Roman" panose="02020603050405020304" pitchFamily="18" charset="0"/>
                <a:cs typeface="Times New Roman" panose="02020603050405020304" pitchFamily="18" charset="0"/>
              </a:rPr>
              <a:t>It basically works on the theory of replacement in which a part of code is replaced by shorter and faster code without a change in output. The peephole is machine-dependent optimization.</a:t>
            </a:r>
            <a:endParaRPr lang="en-US" sz="2200" dirty="0">
              <a:latin typeface="Times New Roman" panose="02020603050405020304" pitchFamily="18" charset="0"/>
              <a:cs typeface="Times New Roman" panose="02020603050405020304" pitchFamily="18" charset="0"/>
            </a:endParaRPr>
          </a:p>
          <a:p>
            <a:pPr algn="just">
              <a:lnSpc>
                <a:spcPct val="150000"/>
              </a:lnSpc>
            </a:pPr>
            <a:r>
              <a:rPr lang="en-US" sz="2200" dirty="0">
                <a:latin typeface="Times New Roman" panose="02020603050405020304" pitchFamily="18" charset="0"/>
                <a:cs typeface="Times New Roman" panose="02020603050405020304" pitchFamily="18" charset="0"/>
              </a:rPr>
              <a:t> </a:t>
            </a: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IN" sz="2200" dirty="0">
              <a:latin typeface="Times New Roman" panose="02020603050405020304" pitchFamily="18" charset="0"/>
              <a:cs typeface="Times New Roman" panose="02020603050405020304" pitchFamily="18" charset="0"/>
            </a:endParaRPr>
          </a:p>
        </p:txBody>
      </p:sp>
      <p:sp>
        <p:nvSpPr>
          <p:cNvPr id="4" name="Content Placeholder 2"/>
          <p:cNvSpPr txBox="1"/>
          <p:nvPr/>
        </p:nvSpPr>
        <p:spPr>
          <a:xfrm>
            <a:off x="7433186" y="1825625"/>
            <a:ext cx="4758813" cy="435133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pPr>
            <a:endParaRPr lang="en-IN" sz="2400"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1"/>
          <a:stretch>
            <a:fillRect/>
          </a:stretch>
        </p:blipFill>
        <p:spPr>
          <a:xfrm>
            <a:off x="-19125" y="-84312"/>
            <a:ext cx="1714649" cy="1714649"/>
          </a:xfrm>
          <a:prstGeom prst="rect">
            <a:avLst/>
          </a:prstGeom>
        </p:spPr>
      </p:pic>
      <p:pic>
        <p:nvPicPr>
          <p:cNvPr id="10" name="Picture 9"/>
          <p:cNvPicPr>
            <a:picLocks noChangeAspect="1"/>
          </p:cNvPicPr>
          <p:nvPr/>
        </p:nvPicPr>
        <p:blipFill>
          <a:blip r:embed="rId2"/>
          <a:stretch>
            <a:fillRect/>
          </a:stretch>
        </p:blipFill>
        <p:spPr>
          <a:xfrm>
            <a:off x="10637385" y="-14652"/>
            <a:ext cx="1554615" cy="1463167"/>
          </a:xfrm>
          <a:prstGeom prst="rect">
            <a:avLst/>
          </a:prstGeom>
        </p:spPr>
      </p:pic>
      <p:pic>
        <p:nvPicPr>
          <p:cNvPr id="5" name="Picture 4"/>
          <p:cNvPicPr>
            <a:picLocks noChangeAspect="1"/>
          </p:cNvPicPr>
          <p:nvPr/>
        </p:nvPicPr>
        <p:blipFill>
          <a:blip r:embed="rId3"/>
          <a:stretch>
            <a:fillRect/>
          </a:stretch>
        </p:blipFill>
        <p:spPr>
          <a:xfrm>
            <a:off x="8121446" y="1948895"/>
            <a:ext cx="4070554" cy="490910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5:prstTrans prst="peelOff"/>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2497394" y="2270868"/>
            <a:ext cx="8603226" cy="3972232"/>
          </a:xfrm>
        </p:spPr>
        <p:txBody>
          <a:bodyPr>
            <a:normAutofit/>
          </a:bodyPr>
          <a:lstStyle/>
          <a:p>
            <a:pPr>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Redundant load and store elimination</a:t>
            </a:r>
            <a:endParaRPr lang="en-US" sz="2400"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Constant folding</a:t>
            </a:r>
            <a:endParaRPr lang="en-US" sz="2400"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Strength Reduction</a:t>
            </a:r>
            <a:endParaRPr lang="en-IN" sz="2400"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Null sequences</a:t>
            </a:r>
            <a:endParaRPr lang="en-IN" sz="2400"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Combine operations</a:t>
            </a:r>
            <a:endParaRPr lang="en-IN" sz="2400"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 Dead code Elimination</a:t>
            </a:r>
            <a:endParaRPr lang="en-IN" sz="2400" dirty="0">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1"/>
          <a:stretch>
            <a:fillRect/>
          </a:stretch>
        </p:blipFill>
        <p:spPr>
          <a:xfrm>
            <a:off x="0" y="-141872"/>
            <a:ext cx="1714649" cy="1714649"/>
          </a:xfrm>
          <a:prstGeom prst="rect">
            <a:avLst/>
          </a:prstGeom>
        </p:spPr>
      </p:pic>
      <p:pic>
        <p:nvPicPr>
          <p:cNvPr id="10" name="Picture 9"/>
          <p:cNvPicPr>
            <a:picLocks noChangeAspect="1"/>
          </p:cNvPicPr>
          <p:nvPr/>
        </p:nvPicPr>
        <p:blipFill>
          <a:blip r:embed="rId2"/>
          <a:stretch>
            <a:fillRect/>
          </a:stretch>
        </p:blipFill>
        <p:spPr>
          <a:xfrm>
            <a:off x="10637385" y="0"/>
            <a:ext cx="1554615" cy="1463167"/>
          </a:xfrm>
          <a:prstGeom prst="rect">
            <a:avLst/>
          </a:prstGeom>
        </p:spPr>
      </p:pic>
      <p:sp>
        <p:nvSpPr>
          <p:cNvPr id="12" name="Title 1"/>
          <p:cNvSpPr>
            <a:spLocks noGrp="1"/>
          </p:cNvSpPr>
          <p:nvPr>
            <p:ph type="title"/>
          </p:nvPr>
        </p:nvSpPr>
        <p:spPr>
          <a:xfrm>
            <a:off x="2497394" y="1048512"/>
            <a:ext cx="6567948" cy="829310"/>
          </a:xfrm>
        </p:spPr>
        <p:txBody>
          <a:bodyPr>
            <a:noAutofit/>
          </a:bodyPr>
          <a:lstStyle/>
          <a:p>
            <a:r>
              <a:rPr lang="en-IN" sz="2800" b="1" dirty="0">
                <a:solidFill>
                  <a:schemeClr val="accent4"/>
                </a:solidFill>
                <a:latin typeface="Times New Roman" panose="02020603050405020304" pitchFamily="18" charset="0"/>
                <a:cs typeface="Times New Roman" panose="02020603050405020304" pitchFamily="18" charset="0"/>
              </a:rPr>
              <a:t>OPTIMIZATION </a:t>
            </a:r>
            <a:r>
              <a:rPr lang="en-IN" sz="3200" b="1" dirty="0">
                <a:solidFill>
                  <a:schemeClr val="accent4"/>
                </a:solidFill>
                <a:latin typeface="Times New Roman" panose="02020603050405020304" pitchFamily="18" charset="0"/>
                <a:cs typeface="Times New Roman" panose="02020603050405020304" pitchFamily="18" charset="0"/>
              </a:rPr>
              <a:t>TECHNIQUES</a:t>
            </a:r>
            <a:endParaRPr lang="en-IN" sz="3200" b="1" dirty="0">
              <a:solidFill>
                <a:schemeClr val="accent4"/>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Requires="p14">
        <p15:prstTrans prst="peelOff"/>
      </p:transition>
    </mc:Choice>
    <mc:Fallback>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1"/>
          <a:stretch>
            <a:fillRect/>
          </a:stretch>
        </p:blipFill>
        <p:spPr>
          <a:xfrm>
            <a:off x="0" y="-141872"/>
            <a:ext cx="1714649" cy="1714649"/>
          </a:xfrm>
          <a:prstGeom prst="rect">
            <a:avLst/>
          </a:prstGeom>
        </p:spPr>
      </p:pic>
      <p:pic>
        <p:nvPicPr>
          <p:cNvPr id="10" name="Picture 9"/>
          <p:cNvPicPr>
            <a:picLocks noChangeAspect="1"/>
          </p:cNvPicPr>
          <p:nvPr/>
        </p:nvPicPr>
        <p:blipFill>
          <a:blip r:embed="rId2"/>
          <a:stretch>
            <a:fillRect/>
          </a:stretch>
        </p:blipFill>
        <p:spPr>
          <a:xfrm>
            <a:off x="10637385" y="0"/>
            <a:ext cx="1554615" cy="1463167"/>
          </a:xfrm>
          <a:prstGeom prst="rect">
            <a:avLst/>
          </a:prstGeom>
        </p:spPr>
      </p:pic>
      <p:sp>
        <p:nvSpPr>
          <p:cNvPr id="14" name="Title 1"/>
          <p:cNvSpPr txBox="1"/>
          <p:nvPr/>
        </p:nvSpPr>
        <p:spPr>
          <a:xfrm>
            <a:off x="1555414" y="1856018"/>
            <a:ext cx="3046082" cy="1063060"/>
          </a:xfrm>
          <a:prstGeom prst="rect">
            <a:avLst/>
          </a:prstGeom>
          <a:noFill/>
          <a:ln w="9525">
            <a:noFill/>
          </a:ln>
        </p:spPr>
        <p:txBody>
          <a:bodyPr anchor="ctr" anchorCtr="0">
            <a:noAutofit/>
          </a:bodyPr>
          <a:lst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a:lstStyle>
          <a:p>
            <a:pPr defTabSz="914400"/>
            <a:r>
              <a:rPr lang="en-IN" sz="3200" b="1" dirty="0">
                <a:solidFill>
                  <a:schemeClr val="accent4"/>
                </a:solidFill>
                <a:latin typeface="Times New Roman" panose="02020603050405020304" pitchFamily="18" charset="0"/>
                <a:cs typeface="Times New Roman" panose="02020603050405020304" pitchFamily="18" charset="0"/>
              </a:rPr>
              <a:t>OBJECTIVES</a:t>
            </a:r>
            <a:endParaRPr lang="en-IN" sz="3200" b="1" dirty="0">
              <a:solidFill>
                <a:schemeClr val="accent4"/>
              </a:solidFill>
              <a:latin typeface="Times New Roman" panose="02020603050405020304" pitchFamily="18" charset="0"/>
              <a:cs typeface="Times New Roman" panose="02020603050405020304" pitchFamily="18" charset="0"/>
            </a:endParaRPr>
          </a:p>
        </p:txBody>
      </p:sp>
      <p:sp>
        <p:nvSpPr>
          <p:cNvPr id="16" name="Content Placeholder 3"/>
          <p:cNvSpPr txBox="1"/>
          <p:nvPr/>
        </p:nvSpPr>
        <p:spPr>
          <a:xfrm>
            <a:off x="1093771" y="3181581"/>
            <a:ext cx="4156656" cy="3077881"/>
          </a:xfrm>
          <a:prstGeom prst="rect">
            <a:avLst/>
          </a:prstGeom>
          <a:noFill/>
          <a:ln w="9525">
            <a:noFill/>
          </a:ln>
        </p:spPr>
        <p:txBody>
          <a:bodyPr>
            <a:normAutofit/>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14400">
              <a:lnSpc>
                <a:spcPct val="150000"/>
              </a:lnSpc>
              <a:buFont typeface="Wingdings" panose="05000000000000000000" pitchFamily="2" charset="2"/>
              <a:buChar char="Ø"/>
            </a:pPr>
            <a:r>
              <a:rPr lang="en-IN" sz="2200" dirty="0">
                <a:latin typeface="Times New Roman" panose="02020603050405020304" pitchFamily="18" charset="0"/>
                <a:cs typeface="Times New Roman" panose="02020603050405020304" pitchFamily="18" charset="0"/>
              </a:rPr>
              <a:t>To improve performance</a:t>
            </a:r>
            <a:endParaRPr lang="en-IN" sz="2200" dirty="0">
              <a:latin typeface="Times New Roman" panose="02020603050405020304" pitchFamily="18" charset="0"/>
              <a:cs typeface="Times New Roman" panose="02020603050405020304" pitchFamily="18" charset="0"/>
            </a:endParaRPr>
          </a:p>
          <a:p>
            <a:pPr defTabSz="914400">
              <a:lnSpc>
                <a:spcPct val="150000"/>
              </a:lnSpc>
              <a:buFont typeface="Wingdings" panose="05000000000000000000" pitchFamily="2" charset="2"/>
              <a:buChar char="Ø"/>
            </a:pPr>
            <a:r>
              <a:rPr lang="en-IN" sz="2200" dirty="0">
                <a:latin typeface="Times New Roman" panose="02020603050405020304" pitchFamily="18" charset="0"/>
                <a:cs typeface="Times New Roman" panose="02020603050405020304" pitchFamily="18" charset="0"/>
              </a:rPr>
              <a:t>To reduce memory footprint</a:t>
            </a:r>
            <a:endParaRPr lang="en-IN" sz="2200" dirty="0">
              <a:latin typeface="Times New Roman" panose="02020603050405020304" pitchFamily="18" charset="0"/>
              <a:cs typeface="Times New Roman" panose="02020603050405020304" pitchFamily="18" charset="0"/>
            </a:endParaRPr>
          </a:p>
          <a:p>
            <a:pPr defTabSz="914400">
              <a:lnSpc>
                <a:spcPct val="150000"/>
              </a:lnSpc>
              <a:buFont typeface="Wingdings" panose="05000000000000000000" pitchFamily="2" charset="2"/>
              <a:buChar char="Ø"/>
            </a:pPr>
            <a:r>
              <a:rPr lang="en-IN" sz="2200" dirty="0">
                <a:latin typeface="Times New Roman" panose="02020603050405020304" pitchFamily="18" charset="0"/>
                <a:cs typeface="Times New Roman" panose="02020603050405020304" pitchFamily="18" charset="0"/>
              </a:rPr>
              <a:t>To reduce code size</a:t>
            </a:r>
            <a:endParaRPr lang="en-IN" sz="2200"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a:xfrm>
            <a:off x="6741862" y="1856018"/>
            <a:ext cx="2667608" cy="913297"/>
          </a:xfrm>
        </p:spPr>
        <p:txBody>
          <a:bodyPr/>
          <a:lstStyle/>
          <a:p>
            <a:r>
              <a:rPr lang="en-IN" sz="3200" b="1" dirty="0">
                <a:latin typeface="Times New Roman" panose="02020603050405020304" pitchFamily="18" charset="0"/>
                <a:cs typeface="Times New Roman" panose="02020603050405020304" pitchFamily="18" charset="0"/>
              </a:rPr>
              <a:t>BENEFITS</a:t>
            </a:r>
            <a:endParaRPr lang="en-IN" sz="3200" b="1" dirty="0">
              <a:latin typeface="Times New Roman" panose="02020603050405020304" pitchFamily="18" charset="0"/>
              <a:cs typeface="Times New Roman" panose="02020603050405020304" pitchFamily="18" charset="0"/>
            </a:endParaRPr>
          </a:p>
        </p:txBody>
      </p:sp>
      <p:sp>
        <p:nvSpPr>
          <p:cNvPr id="6" name="Content Placeholder 5"/>
          <p:cNvSpPr>
            <a:spLocks noGrp="1"/>
          </p:cNvSpPr>
          <p:nvPr>
            <p:ph sz="half" idx="2"/>
          </p:nvPr>
        </p:nvSpPr>
        <p:spPr>
          <a:xfrm>
            <a:off x="6594380" y="3181581"/>
            <a:ext cx="4358757" cy="3219219"/>
          </a:xfrm>
        </p:spPr>
        <p:txBody>
          <a:bodyPr/>
          <a:lstStyle/>
          <a:p>
            <a:pPr>
              <a:buFont typeface="Wingdings" panose="05000000000000000000" pitchFamily="2" charset="2"/>
              <a:buChar char="Ø"/>
            </a:pPr>
            <a:r>
              <a:rPr lang="en-IN" sz="2200" dirty="0">
                <a:latin typeface="Times New Roman" panose="02020603050405020304" pitchFamily="18" charset="0"/>
                <a:cs typeface="Times New Roman" panose="02020603050405020304" pitchFamily="18" charset="0"/>
              </a:rPr>
              <a:t>Reduced Code Size</a:t>
            </a:r>
            <a:endParaRPr lang="en-IN" sz="22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sz="2200" dirty="0">
                <a:latin typeface="Times New Roman" panose="02020603050405020304" pitchFamily="18" charset="0"/>
                <a:cs typeface="Times New Roman" panose="02020603050405020304" pitchFamily="18" charset="0"/>
              </a:rPr>
              <a:t>Enhanced Performance</a:t>
            </a:r>
            <a:endParaRPr lang="en-IN" sz="22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sz="2200" dirty="0">
                <a:latin typeface="Times New Roman" panose="02020603050405020304" pitchFamily="18" charset="0"/>
                <a:cs typeface="Times New Roman" panose="02020603050405020304" pitchFamily="18" charset="0"/>
              </a:rPr>
              <a:t>Resource Efficiency</a:t>
            </a:r>
            <a:endParaRPr lang="en-IN" sz="22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Requires="p14">
        <p15:prstTrans prst="peelOff"/>
      </p:transition>
    </mc:Choice>
    <mc:Fallback>
      <p:transition>
        <p:fade/>
      </p:transition>
    </mc:Fallback>
  </mc:AlternateContent>
</p:sld>
</file>

<file path=ppt/tags/tag1.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heme/theme1.xml><?xml version="1.0" encoding="utf-8"?>
<a:theme xmlns:a="http://schemas.openxmlformats.org/drawingml/2006/main" name="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0</TotalTime>
  <Words>4838</Words>
  <Application>WPS Presentation</Application>
  <PresentationFormat>Widescreen</PresentationFormat>
  <Paragraphs>130</Paragraphs>
  <Slides>14</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14</vt:i4>
      </vt:variant>
    </vt:vector>
  </HeadingPairs>
  <TitlesOfParts>
    <vt:vector size="23" baseType="lpstr">
      <vt:lpstr>Arial</vt:lpstr>
      <vt:lpstr>SimSun</vt:lpstr>
      <vt:lpstr>Wingdings</vt:lpstr>
      <vt:lpstr>Times New Roman</vt:lpstr>
      <vt:lpstr>Wingdings</vt:lpstr>
      <vt:lpstr>Microsoft YaHei</vt:lpstr>
      <vt:lpstr>Arial Unicode MS</vt:lpstr>
      <vt:lpstr>Calibri</vt:lpstr>
      <vt:lpstr>Blue Waves</vt:lpstr>
      <vt:lpstr>PEEPHOLE OPTIMIZATION IN COMPILER DESIGN</vt:lpstr>
      <vt:lpstr>PEEPHOLE OPTIMIZATION IN COMPILER DESIGN</vt:lpstr>
      <vt:lpstr> QUESTION</vt:lpstr>
      <vt:lpstr>PROJECT PLAN</vt:lpstr>
      <vt:lpstr>SOFTWARE &amp; HARDWARE REQUIREMENTS</vt:lpstr>
      <vt:lpstr>ABSTRACT</vt:lpstr>
      <vt:lpstr>INTRODUCTION</vt:lpstr>
      <vt:lpstr>OPTIMIZATION TECHNIQUES</vt:lpstr>
      <vt:lpstr>BENEFITS</vt:lpstr>
      <vt:lpstr>WORKING FLOW CHART:</vt:lpstr>
      <vt:lpstr>Project Code Name: "OptiPeephole"</vt:lpstr>
      <vt:lpstr>void compile(const SourceCode&amp; source) {     std::vector&lt;Instruction&gt; instructions = generateInstructions(source);     peepholeOptimize(instructions);     outputMachineCode(instructions); }</vt:lpstr>
      <vt:lpstr>CONCLUSION </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SNAKE GAME USING JAVA</dc:title>
  <dc:creator>Dharanesh Kumar Sirigiri</dc:creator>
  <cp:lastModifiedBy>tella</cp:lastModifiedBy>
  <cp:revision>11</cp:revision>
  <dcterms:created xsi:type="dcterms:W3CDTF">2024-03-27T03:33:00Z</dcterms:created>
  <dcterms:modified xsi:type="dcterms:W3CDTF">2024-07-26T09:21:31Z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7E4C0C37646D4050BD2812CFFCCA4F57_13</vt:lpwstr>
  </property>
  <property fmtid="{D5CDD505-2E9C-101B-9397-08002B2CF9AE}" pid="3" name="KSOProductBuildVer">
    <vt:lpwstr>1033-12.2.0.17153</vt:lpwstr>
  </property>
</Properties>
</file>