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txBody>
          <a:bodyPr/>
          <a:lstStyle/>
          <a:p>
            <a:endParaRPr lang="en-US" dirty="0"/>
          </a:p>
          <a:p>
            <a:endParaRPr lang="en-US" dirty="0"/>
          </a:p>
          <a:p>
            <a:endParaRPr lang="en-US" dirty="0"/>
          </a:p>
          <a:p>
            <a:endParaRPr lang="en-US" dirty="0"/>
          </a:p>
          <a:p>
            <a:endParaRPr lang="en-US" dirty="0"/>
          </a:p>
          <a:p>
            <a:r>
              <a:rPr lang="en-US" dirty="0"/>
              <a:t>                   </a:t>
            </a:r>
            <a:r>
              <a:rPr lang="en-US" sz="2800" b="1" dirty="0">
                <a:latin typeface="Times New Roman" panose="02020603050405020304" pitchFamily="18" charset="0"/>
                <a:cs typeface="Times New Roman" panose="02020603050405020304" pitchFamily="18" charset="0"/>
              </a:rPr>
              <a:t>CSA1580 CLOUD COMPUTING FOR BIG DATA</a:t>
            </a:r>
          </a:p>
          <a:p>
            <a:r>
              <a:rPr lang="en-US" sz="2800" b="1" dirty="0">
                <a:latin typeface="Times New Roman" panose="02020603050405020304" pitchFamily="18" charset="0"/>
                <a:cs typeface="Times New Roman" panose="02020603050405020304" pitchFamily="18" charset="0"/>
              </a:rPr>
              <a:t>                             ANLYTICS FOR CLOUD API</a:t>
            </a:r>
          </a:p>
        </p:txBody>
      </p:sp>
      <p:pic>
        <p:nvPicPr>
          <p:cNvPr id="4" name="Image 0" descr="preencoded.png"/>
          <p:cNvPicPr>
            <a:picLocks noChangeAspect="1"/>
          </p:cNvPicPr>
          <p:nvPr/>
        </p:nvPicPr>
        <p:blipFill>
          <a:blip r:embed="rId3"/>
          <a:stretch>
            <a:fillRect/>
          </a:stretch>
        </p:blipFill>
        <p:spPr>
          <a:xfrm>
            <a:off x="9041163" y="0"/>
            <a:ext cx="5589237" cy="8229600"/>
          </a:xfrm>
          <a:prstGeom prst="rect">
            <a:avLst/>
          </a:prstGeom>
        </p:spPr>
      </p:pic>
      <p:sp>
        <p:nvSpPr>
          <p:cNvPr id="5" name="Text 2"/>
          <p:cNvSpPr/>
          <p:nvPr/>
        </p:nvSpPr>
        <p:spPr>
          <a:xfrm>
            <a:off x="833199" y="2450969"/>
            <a:ext cx="7477601" cy="2024114"/>
          </a:xfrm>
          <a:prstGeom prst="rect">
            <a:avLst/>
          </a:prstGeom>
          <a:noFill/>
          <a:ln/>
        </p:spPr>
        <p:txBody>
          <a:bodyPr wrap="square" rtlCol="0" anchor="t"/>
          <a:lstStyle/>
          <a:p>
            <a:pPr marL="0" indent="0">
              <a:lnSpc>
                <a:spcPts val="7942"/>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The Challenge of Real-Time Analytics</a:t>
            </a:r>
            <a:endParaRPr lang="en-US" sz="3800" dirty="0">
              <a:latin typeface="Times New Roman" panose="02020603050405020304" pitchFamily="18" charset="0"/>
              <a:cs typeface="Times New Roman" panose="02020603050405020304" pitchFamily="18" charset="0"/>
            </a:endParaRPr>
          </a:p>
        </p:txBody>
      </p:sp>
      <p:sp>
        <p:nvSpPr>
          <p:cNvPr id="6" name="Text 3"/>
          <p:cNvSpPr/>
          <p:nvPr/>
        </p:nvSpPr>
        <p:spPr>
          <a:xfrm>
            <a:off x="833199" y="4808339"/>
            <a:ext cx="7477601" cy="1333024"/>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Today's digital platforms generate vast amounts of data. This data offers valuable insights into user behavior and engagement, but extracting meaningful information in real-time presents significant challenges.</a:t>
            </a:r>
          </a:p>
          <a:p>
            <a:pPr marL="0" indent="0">
              <a:lnSpc>
                <a:spcPts val="2624"/>
              </a:lnSpc>
              <a:buNone/>
            </a:pPr>
            <a:endParaRPr lang="en-US" dirty="0">
              <a:solidFill>
                <a:srgbClr val="3B3535"/>
              </a:solidFill>
              <a:latin typeface="Times New Roman" panose="02020603050405020304" pitchFamily="18" charset="0"/>
              <a:ea typeface="Sora" pitchFamily="34" charset="-122"/>
              <a:cs typeface="Times New Roman" panose="02020603050405020304" pitchFamily="18" charset="0"/>
            </a:endParaRPr>
          </a:p>
          <a:p>
            <a:pPr marL="0" indent="0">
              <a:lnSpc>
                <a:spcPts val="2624"/>
              </a:lnSpc>
              <a:buNone/>
            </a:pPr>
            <a:endParaRPr lang="en-US" dirty="0">
              <a:solidFill>
                <a:srgbClr val="3B3535"/>
              </a:solidFill>
              <a:latin typeface="Times New Roman" panose="02020603050405020304" pitchFamily="18" charset="0"/>
              <a:ea typeface="Sora" pitchFamily="34" charset="-122"/>
              <a:cs typeface="Times New Roman" panose="02020603050405020304" pitchFamily="18" charset="0"/>
            </a:endParaRPr>
          </a:p>
          <a:p>
            <a:pPr marL="0" indent="0">
              <a:lnSpc>
                <a:spcPts val="2624"/>
              </a:lnSpc>
              <a:buNone/>
            </a:pPr>
            <a:r>
              <a:rPr lang="en-US" b="1" dirty="0">
                <a:solidFill>
                  <a:srgbClr val="3B3535"/>
                </a:solidFill>
                <a:latin typeface="Times New Roman" panose="02020603050405020304" pitchFamily="18" charset="0"/>
                <a:ea typeface="Sora" pitchFamily="34" charset="-122"/>
                <a:cs typeface="Times New Roman" panose="02020603050405020304" pitchFamily="18" charset="0"/>
              </a:rPr>
              <a:t>Presented by</a:t>
            </a:r>
          </a:p>
          <a:p>
            <a:pPr marL="0" indent="0">
              <a:lnSpc>
                <a:spcPts val="2624"/>
              </a:lnSpc>
              <a:buNone/>
            </a:pPr>
            <a:r>
              <a:rPr lang="en-US" b="1" dirty="0" err="1">
                <a:solidFill>
                  <a:srgbClr val="3B3535"/>
                </a:solidFill>
                <a:latin typeface="Times New Roman" panose="02020603050405020304" pitchFamily="18" charset="0"/>
                <a:ea typeface="Sora" pitchFamily="34" charset="-122"/>
                <a:cs typeface="Times New Roman" panose="02020603050405020304" pitchFamily="18" charset="0"/>
              </a:rPr>
              <a:t>T.Naga</a:t>
            </a:r>
            <a:r>
              <a:rPr lang="en-US" b="1" dirty="0">
                <a:solidFill>
                  <a:srgbClr val="3B3535"/>
                </a:solidFill>
                <a:latin typeface="Times New Roman" panose="02020603050405020304" pitchFamily="18" charset="0"/>
                <a:ea typeface="Sora" pitchFamily="34" charset="-122"/>
                <a:cs typeface="Times New Roman" panose="02020603050405020304" pitchFamily="18" charset="0"/>
              </a:rPr>
              <a:t> </a:t>
            </a:r>
            <a:r>
              <a:rPr lang="en-US" b="1" dirty="0" err="1">
                <a:solidFill>
                  <a:srgbClr val="3B3535"/>
                </a:solidFill>
                <a:latin typeface="Times New Roman" panose="02020603050405020304" pitchFamily="18" charset="0"/>
                <a:ea typeface="Sora" pitchFamily="34" charset="-122"/>
                <a:cs typeface="Times New Roman" panose="02020603050405020304" pitchFamily="18" charset="0"/>
              </a:rPr>
              <a:t>veeranjineyulu</a:t>
            </a:r>
            <a:endParaRPr lang="en-US" b="1" dirty="0">
              <a:solidFill>
                <a:srgbClr val="3B3535"/>
              </a:solidFill>
              <a:latin typeface="Times New Roman" panose="02020603050405020304" pitchFamily="18" charset="0"/>
              <a:ea typeface="Sora" pitchFamily="34" charset="-122"/>
              <a:cs typeface="Times New Roman" panose="02020603050405020304" pitchFamily="18" charset="0"/>
            </a:endParaRPr>
          </a:p>
          <a:p>
            <a:pPr marL="0" indent="0">
              <a:lnSpc>
                <a:spcPts val="2624"/>
              </a:lnSpc>
              <a:buNone/>
            </a:pPr>
            <a:r>
              <a:rPr lang="en-US" b="1" dirty="0">
                <a:solidFill>
                  <a:srgbClr val="3B3535"/>
                </a:solidFill>
                <a:latin typeface="Times New Roman" panose="02020603050405020304" pitchFamily="18" charset="0"/>
                <a:ea typeface="Sora" pitchFamily="34" charset="-122"/>
                <a:cs typeface="Times New Roman" panose="02020603050405020304" pitchFamily="18" charset="0"/>
              </a:rPr>
              <a:t>192211998</a:t>
            </a:r>
            <a:endParaRPr lang="en-US" b="1" dirty="0">
              <a:latin typeface="Times New Roman" panose="02020603050405020304" pitchFamily="18" charset="0"/>
              <a:cs typeface="Times New Roman" panose="02020603050405020304" pitchFamily="18" charset="0"/>
            </a:endParaRPr>
          </a:p>
        </p:txBody>
      </p:sp>
      <p:sp>
        <p:nvSpPr>
          <p:cNvPr id="7" name="Shape 4"/>
          <p:cNvSpPr/>
          <p:nvPr/>
        </p:nvSpPr>
        <p:spPr>
          <a:xfrm>
            <a:off x="833199" y="6407944"/>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391275"/>
            <a:ext cx="2918698" cy="388858"/>
          </a:xfrm>
          <a:prstGeom prst="rect">
            <a:avLst/>
          </a:prstGeom>
          <a:noFill/>
          <a:ln/>
        </p:spPr>
        <p:txBody>
          <a:bodyPr wrap="none" rtlCol="0" anchor="t"/>
          <a:lstStyle/>
          <a:p>
            <a:pPr marL="0" indent="0" algn="l">
              <a:lnSpc>
                <a:spcPts val="3062"/>
              </a:lnSpc>
              <a:buNone/>
            </a:pPr>
            <a:endParaRPr lang="en-US" sz="2187" dirty="0"/>
          </a:p>
        </p:txBody>
      </p:sp>
      <p:pic>
        <p:nvPicPr>
          <p:cNvPr id="11" name="Picture 10">
            <a:extLst>
              <a:ext uri="{FF2B5EF4-FFF2-40B4-BE49-F238E27FC236}">
                <a16:creationId xmlns:a16="http://schemas.microsoft.com/office/drawing/2014/main" id="{A49E997E-A2A2-EA6F-2D10-33F0E07B384E}"/>
              </a:ext>
            </a:extLst>
          </p:cNvPr>
          <p:cNvPicPr>
            <a:picLocks noChangeAspect="1"/>
          </p:cNvPicPr>
          <p:nvPr/>
        </p:nvPicPr>
        <p:blipFill>
          <a:blip r:embed="rId4"/>
          <a:stretch>
            <a:fillRect/>
          </a:stretch>
        </p:blipFill>
        <p:spPr>
          <a:xfrm>
            <a:off x="82025" y="262233"/>
            <a:ext cx="957155" cy="963251"/>
          </a:xfrm>
          <a:prstGeom prst="rect">
            <a:avLst/>
          </a:prstGeom>
        </p:spPr>
      </p:pic>
      <p:pic>
        <p:nvPicPr>
          <p:cNvPr id="12" name="Picture 11">
            <a:extLst>
              <a:ext uri="{FF2B5EF4-FFF2-40B4-BE49-F238E27FC236}">
                <a16:creationId xmlns:a16="http://schemas.microsoft.com/office/drawing/2014/main" id="{61E4F1C1-936D-3D68-525E-8F6E8DE0DF79}"/>
              </a:ext>
            </a:extLst>
          </p:cNvPr>
          <p:cNvPicPr>
            <a:picLocks noChangeAspect="1"/>
          </p:cNvPicPr>
          <p:nvPr/>
        </p:nvPicPr>
        <p:blipFill>
          <a:blip r:embed="rId5"/>
          <a:stretch>
            <a:fillRect/>
          </a:stretch>
        </p:blipFill>
        <p:spPr>
          <a:xfrm>
            <a:off x="8077912" y="255952"/>
            <a:ext cx="963251" cy="969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9144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8310800" y="0"/>
            <a:ext cx="6319600" cy="8229600"/>
          </a:xfrm>
          <a:prstGeom prst="rect">
            <a:avLst/>
          </a:prstGeom>
        </p:spPr>
      </p:pic>
      <p:sp>
        <p:nvSpPr>
          <p:cNvPr id="5" name="Text 2"/>
          <p:cNvSpPr/>
          <p:nvPr/>
        </p:nvSpPr>
        <p:spPr>
          <a:xfrm>
            <a:off x="833199" y="2106454"/>
            <a:ext cx="7477601" cy="2017157"/>
          </a:xfrm>
          <a:prstGeom prst="rect">
            <a:avLst/>
          </a:prstGeom>
          <a:noFill/>
          <a:ln/>
        </p:spPr>
        <p:txBody>
          <a:bodyPr wrap="square" rtlCol="0" anchor="t"/>
          <a:lstStyle/>
          <a:p>
            <a:pPr marL="0" indent="0">
              <a:lnSpc>
                <a:spcPts val="7942"/>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Conclusion and Future Directions</a:t>
            </a:r>
            <a:endParaRPr lang="en-US" sz="3800" dirty="0">
              <a:latin typeface="Times New Roman" panose="02020603050405020304" pitchFamily="18" charset="0"/>
              <a:cs typeface="Times New Roman" panose="02020603050405020304" pitchFamily="18" charset="0"/>
            </a:endParaRPr>
          </a:p>
        </p:txBody>
      </p:sp>
      <p:sp>
        <p:nvSpPr>
          <p:cNvPr id="6" name="Text 3"/>
          <p:cNvSpPr/>
          <p:nvPr/>
        </p:nvSpPr>
        <p:spPr>
          <a:xfrm>
            <a:off x="833199" y="4456867"/>
            <a:ext cx="7477601" cy="1666280"/>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By implementing a scalable data storage solution with Apache Cassandra and a real-time analytics dashboard, you gain valuable insights into user activity. This empowers you to make data-driven decisions to improve platform features, personalize user experiences, and drive engagement.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5" name="Text 2"/>
          <p:cNvSpPr/>
          <p:nvPr/>
        </p:nvSpPr>
        <p:spPr>
          <a:xfrm>
            <a:off x="833199" y="1592699"/>
            <a:ext cx="7477601"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The Power of Apache Cassandra for Scalability</a:t>
            </a:r>
            <a:endParaRPr lang="en-US" sz="3800" dirty="0">
              <a:latin typeface="Times New Roman" panose="02020603050405020304" pitchFamily="18" charset="0"/>
              <a:cs typeface="Times New Roman" panose="02020603050405020304" pitchFamily="18" charset="0"/>
            </a:endParaRPr>
          </a:p>
        </p:txBody>
      </p:sp>
      <p:sp>
        <p:nvSpPr>
          <p:cNvPr id="6" name="Text 3"/>
          <p:cNvSpPr/>
          <p:nvPr/>
        </p:nvSpPr>
        <p:spPr>
          <a:xfrm>
            <a:off x="833199" y="3387566"/>
            <a:ext cx="7477601" cy="1333024"/>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Apache Cassandra is a NoSQL database designed for high availability, scalability, and performance. It provides a distributed, fault-tolerant platform for storing large volumes of data that can be accessed in real-time.</a:t>
            </a:r>
            <a:endParaRPr lang="en-US" dirty="0">
              <a:latin typeface="Times New Roman" panose="02020603050405020304" pitchFamily="18" charset="0"/>
              <a:cs typeface="Times New Roman" panose="02020603050405020304" pitchFamily="18" charset="0"/>
            </a:endParaRPr>
          </a:p>
        </p:txBody>
      </p:sp>
      <p:sp>
        <p:nvSpPr>
          <p:cNvPr id="7" name="Text 4"/>
          <p:cNvSpPr/>
          <p:nvPr/>
        </p:nvSpPr>
        <p:spPr>
          <a:xfrm>
            <a:off x="833199" y="4970502"/>
            <a:ext cx="7477601" cy="1666280"/>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Cassandra's decentralized architecture and distributed data storage ensure continuous operation even if some nodes are unavailable, allowing for high availability and resilience. It is ideal for handling high write throughput and low latency, crucial for applications dealing with massive amounts of user activity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681990"/>
            <a:ext cx="11109960"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Understanding the Data: User Interactions and Insights</a:t>
            </a:r>
            <a:endParaRPr lang="en-US" sz="38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760220" y="2587943"/>
            <a:ext cx="3481149" cy="2151459"/>
          </a:xfrm>
          <a:prstGeom prst="rect">
            <a:avLst/>
          </a:prstGeom>
        </p:spPr>
      </p:pic>
      <p:sp>
        <p:nvSpPr>
          <p:cNvPr id="6" name="Text 3"/>
          <p:cNvSpPr/>
          <p:nvPr/>
        </p:nvSpPr>
        <p:spPr>
          <a:xfrm>
            <a:off x="1760220" y="5017056"/>
            <a:ext cx="3481149" cy="731044"/>
          </a:xfrm>
          <a:prstGeom prst="rect">
            <a:avLst/>
          </a:prstGeom>
          <a:noFill/>
          <a:ln/>
        </p:spPr>
        <p:txBody>
          <a:bodyPr wrap="square" rtlCol="0" anchor="t"/>
          <a:lstStyle/>
          <a:p>
            <a:pPr marL="0" indent="0" algn="l">
              <a:lnSpc>
                <a:spcPts val="2878"/>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Likes, Comments, and Shares</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1760220" y="5881330"/>
            <a:ext cx="3481149" cy="1666280"/>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User interactions are the lifeblood of social media, reflecting engagement and sentiment. This data reveals user preferences and trends.</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574625" y="2587943"/>
            <a:ext cx="3481149" cy="2151459"/>
          </a:xfrm>
          <a:prstGeom prst="rect">
            <a:avLst/>
          </a:prstGeom>
        </p:spPr>
      </p:pic>
      <p:sp>
        <p:nvSpPr>
          <p:cNvPr id="9" name="Text 5"/>
          <p:cNvSpPr/>
          <p:nvPr/>
        </p:nvSpPr>
        <p:spPr>
          <a:xfrm>
            <a:off x="5574625" y="5017056"/>
            <a:ext cx="3481149" cy="731044"/>
          </a:xfrm>
          <a:prstGeom prst="rect">
            <a:avLst/>
          </a:prstGeom>
          <a:noFill/>
          <a:ln/>
        </p:spPr>
        <p:txBody>
          <a:bodyPr wrap="square" rtlCol="0" anchor="t"/>
          <a:lstStyle/>
          <a:p>
            <a:pPr marL="0" indent="0" algn="l">
              <a:lnSpc>
                <a:spcPts val="2878"/>
              </a:lnSpc>
              <a:buNone/>
            </a:pPr>
            <a:r>
              <a:rPr lang="en-US" b="1" dirty="0">
                <a:solidFill>
                  <a:srgbClr val="3B3535"/>
                </a:solidFill>
                <a:latin typeface="Times New Roman" panose="02020603050405020304" pitchFamily="18" charset="0"/>
                <a:ea typeface="Alexandria" pitchFamily="34" charset="-122"/>
                <a:cs typeface="Times New Roman" panose="02020603050405020304" pitchFamily="18" charset="0"/>
              </a:rPr>
              <a:t>Posts and Content Creation</a:t>
            </a:r>
            <a:endParaRPr lang="en-US" dirty="0">
              <a:latin typeface="Times New Roman" panose="02020603050405020304" pitchFamily="18" charset="0"/>
              <a:cs typeface="Times New Roman" panose="02020603050405020304" pitchFamily="18" charset="0"/>
            </a:endParaRPr>
          </a:p>
        </p:txBody>
      </p:sp>
      <p:sp>
        <p:nvSpPr>
          <p:cNvPr id="10" name="Text 6"/>
          <p:cNvSpPr/>
          <p:nvPr/>
        </p:nvSpPr>
        <p:spPr>
          <a:xfrm>
            <a:off x="5574625" y="5881330"/>
            <a:ext cx="3481149" cy="1333024"/>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Posts and content created by users provide valuable insights into their interests, passions, and thought processes.</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389031" y="2587943"/>
            <a:ext cx="3481149" cy="2151459"/>
          </a:xfrm>
          <a:prstGeom prst="rect">
            <a:avLst/>
          </a:prstGeom>
        </p:spPr>
      </p:pic>
      <p:sp>
        <p:nvSpPr>
          <p:cNvPr id="12" name="Text 7"/>
          <p:cNvSpPr/>
          <p:nvPr/>
        </p:nvSpPr>
        <p:spPr>
          <a:xfrm>
            <a:off x="9389031" y="5017056"/>
            <a:ext cx="2923580" cy="365522"/>
          </a:xfrm>
          <a:prstGeom prst="rect">
            <a:avLst/>
          </a:prstGeom>
          <a:noFill/>
          <a:ln/>
        </p:spPr>
        <p:txBody>
          <a:bodyPr wrap="none" rtlCol="0" anchor="t"/>
          <a:lstStyle/>
          <a:p>
            <a:pPr marL="0" indent="0" algn="l">
              <a:lnSpc>
                <a:spcPts val="2878"/>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Real-Time Analysis</a:t>
            </a:r>
            <a:endParaRPr lang="en-US" sz="2000" dirty="0">
              <a:latin typeface="Times New Roman" panose="02020603050405020304" pitchFamily="18" charset="0"/>
              <a:cs typeface="Times New Roman" panose="02020603050405020304" pitchFamily="18" charset="0"/>
            </a:endParaRPr>
          </a:p>
        </p:txBody>
      </p:sp>
      <p:sp>
        <p:nvSpPr>
          <p:cNvPr id="13" name="Text 8"/>
          <p:cNvSpPr/>
          <p:nvPr/>
        </p:nvSpPr>
        <p:spPr>
          <a:xfrm>
            <a:off x="9389031" y="5515808"/>
            <a:ext cx="3481149" cy="1666280"/>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Analyzing user activities in real-time provides a dynamic understanding of evolving trends and immediate feedback.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410575"/>
          </a:xfrm>
          <a:prstGeom prst="rect">
            <a:avLst/>
          </a:prstGeom>
          <a:solidFill>
            <a:srgbClr val="FFFAFA"/>
          </a:solidFill>
          <a:ln/>
        </p:spPr>
      </p:sp>
      <p:sp>
        <p:nvSpPr>
          <p:cNvPr id="4" name="Text 2"/>
          <p:cNvSpPr/>
          <p:nvPr/>
        </p:nvSpPr>
        <p:spPr>
          <a:xfrm>
            <a:off x="3426738" y="427673"/>
            <a:ext cx="7776924" cy="1023223"/>
          </a:xfrm>
          <a:prstGeom prst="rect">
            <a:avLst/>
          </a:prstGeom>
          <a:noFill/>
          <a:ln/>
        </p:spPr>
        <p:txBody>
          <a:bodyPr wrap="square" rtlCol="0" anchor="t"/>
          <a:lstStyle/>
          <a:p>
            <a:pPr marL="0" indent="0">
              <a:lnSpc>
                <a:spcPts val="4029"/>
              </a:lnSpc>
              <a:buNone/>
            </a:pPr>
            <a:r>
              <a:rPr lang="en-US" sz="3223" b="1" dirty="0">
                <a:solidFill>
                  <a:srgbClr val="1F1E1E"/>
                </a:solidFill>
                <a:latin typeface="Alexandria" pitchFamily="34" charset="0"/>
                <a:ea typeface="Alexandria" pitchFamily="34" charset="-122"/>
                <a:cs typeface="Alexandria" pitchFamily="34" charset="-120"/>
              </a:rPr>
              <a:t>Designing a Cassandra Schema for User Activities</a:t>
            </a:r>
            <a:endParaRPr lang="en-US" sz="3223" dirty="0"/>
          </a:p>
        </p:txBody>
      </p:sp>
      <p:pic>
        <p:nvPicPr>
          <p:cNvPr id="5" name="Image 0" descr="preencoded.png"/>
          <p:cNvPicPr>
            <a:picLocks noChangeAspect="1"/>
          </p:cNvPicPr>
          <p:nvPr/>
        </p:nvPicPr>
        <p:blipFill>
          <a:blip r:embed="rId3"/>
          <a:stretch>
            <a:fillRect/>
          </a:stretch>
        </p:blipFill>
        <p:spPr>
          <a:xfrm>
            <a:off x="3426738" y="1761887"/>
            <a:ext cx="777597" cy="1244203"/>
          </a:xfrm>
          <a:prstGeom prst="rect">
            <a:avLst/>
          </a:prstGeom>
        </p:spPr>
      </p:pic>
      <p:sp>
        <p:nvSpPr>
          <p:cNvPr id="6" name="Text 3"/>
          <p:cNvSpPr/>
          <p:nvPr/>
        </p:nvSpPr>
        <p:spPr>
          <a:xfrm>
            <a:off x="4437578" y="1917383"/>
            <a:ext cx="2046565" cy="255746"/>
          </a:xfrm>
          <a:prstGeom prst="rect">
            <a:avLst/>
          </a:prstGeom>
          <a:noFill/>
          <a:ln/>
        </p:spPr>
        <p:txBody>
          <a:bodyPr wrap="none" rtlCol="0" anchor="t"/>
          <a:lstStyle/>
          <a:p>
            <a:pPr marL="0" indent="0" algn="l">
              <a:lnSpc>
                <a:spcPts val="2014"/>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User ID</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4437578" y="2266355"/>
            <a:ext cx="6766084" cy="466487"/>
          </a:xfrm>
          <a:prstGeom prst="rect">
            <a:avLst/>
          </a:prstGeom>
          <a:noFill/>
          <a:ln/>
        </p:spPr>
        <p:txBody>
          <a:bodyPr wrap="square" rtlCol="0" anchor="t"/>
          <a:lstStyle/>
          <a:p>
            <a:pPr marL="0" indent="0" algn="l">
              <a:lnSpc>
                <a:spcPts val="1837"/>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A unique identifier for each user, stored as a primary key, to enable efficient retrieval of user-specific data.</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3426738" y="3006090"/>
            <a:ext cx="777597" cy="1244203"/>
          </a:xfrm>
          <a:prstGeom prst="rect">
            <a:avLst/>
          </a:prstGeom>
        </p:spPr>
      </p:pic>
      <p:sp>
        <p:nvSpPr>
          <p:cNvPr id="9" name="Text 5"/>
          <p:cNvSpPr/>
          <p:nvPr/>
        </p:nvSpPr>
        <p:spPr>
          <a:xfrm>
            <a:off x="4437578" y="3161586"/>
            <a:ext cx="2046565" cy="255746"/>
          </a:xfrm>
          <a:prstGeom prst="rect">
            <a:avLst/>
          </a:prstGeom>
          <a:noFill/>
          <a:ln/>
        </p:spPr>
        <p:txBody>
          <a:bodyPr wrap="none" rtlCol="0" anchor="t"/>
          <a:lstStyle/>
          <a:p>
            <a:pPr marL="0" indent="0" algn="l">
              <a:lnSpc>
                <a:spcPts val="2014"/>
              </a:lnSpc>
              <a:buNone/>
            </a:pPr>
            <a:r>
              <a:rPr lang="en-US" b="1" dirty="0">
                <a:solidFill>
                  <a:srgbClr val="3B3535"/>
                </a:solidFill>
                <a:latin typeface="Times New Roman" panose="02020603050405020304" pitchFamily="18" charset="0"/>
                <a:ea typeface="Alexandria" pitchFamily="34" charset="-122"/>
                <a:cs typeface="Times New Roman" panose="02020603050405020304" pitchFamily="18" charset="0"/>
              </a:rPr>
              <a:t>Activity Type</a:t>
            </a:r>
            <a:endParaRPr lang="en-US" dirty="0">
              <a:latin typeface="Times New Roman" panose="02020603050405020304" pitchFamily="18" charset="0"/>
              <a:cs typeface="Times New Roman" panose="02020603050405020304" pitchFamily="18" charset="0"/>
            </a:endParaRPr>
          </a:p>
        </p:txBody>
      </p:sp>
      <p:sp>
        <p:nvSpPr>
          <p:cNvPr id="10" name="Text 6"/>
          <p:cNvSpPr/>
          <p:nvPr/>
        </p:nvSpPr>
        <p:spPr>
          <a:xfrm>
            <a:off x="4437578" y="3510558"/>
            <a:ext cx="6766084" cy="466487"/>
          </a:xfrm>
          <a:prstGeom prst="rect">
            <a:avLst/>
          </a:prstGeom>
          <a:noFill/>
          <a:ln/>
        </p:spPr>
        <p:txBody>
          <a:bodyPr wrap="square" rtlCol="0" anchor="t"/>
          <a:lstStyle/>
          <a:p>
            <a:pPr marL="0" indent="0" algn="l">
              <a:lnSpc>
                <a:spcPts val="1837"/>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Categorizes the user's actions, like 'like', 'comment', 'share', or 'post', for targeted analysis.</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3426738" y="4250293"/>
            <a:ext cx="777597" cy="1244203"/>
          </a:xfrm>
          <a:prstGeom prst="rect">
            <a:avLst/>
          </a:prstGeom>
        </p:spPr>
      </p:pic>
      <p:sp>
        <p:nvSpPr>
          <p:cNvPr id="12" name="Text 7"/>
          <p:cNvSpPr/>
          <p:nvPr/>
        </p:nvSpPr>
        <p:spPr>
          <a:xfrm>
            <a:off x="4437578" y="4405789"/>
            <a:ext cx="2046565" cy="255746"/>
          </a:xfrm>
          <a:prstGeom prst="rect">
            <a:avLst/>
          </a:prstGeom>
          <a:noFill/>
          <a:ln/>
        </p:spPr>
        <p:txBody>
          <a:bodyPr wrap="none" rtlCol="0" anchor="t"/>
          <a:lstStyle/>
          <a:p>
            <a:pPr marL="0" indent="0" algn="l">
              <a:lnSpc>
                <a:spcPts val="2014"/>
              </a:lnSpc>
              <a:buNone/>
            </a:pPr>
            <a:r>
              <a:rPr lang="en-US" b="1" dirty="0">
                <a:solidFill>
                  <a:srgbClr val="3B3535"/>
                </a:solidFill>
                <a:latin typeface="Times New Roman" panose="02020603050405020304" pitchFamily="18" charset="0"/>
                <a:ea typeface="Alexandria" pitchFamily="34" charset="-122"/>
                <a:cs typeface="Times New Roman" panose="02020603050405020304" pitchFamily="18" charset="0"/>
              </a:rPr>
              <a:t>Timestamp</a:t>
            </a:r>
            <a:endParaRPr lang="en-US" dirty="0">
              <a:latin typeface="Times New Roman" panose="02020603050405020304" pitchFamily="18" charset="0"/>
              <a:cs typeface="Times New Roman" panose="02020603050405020304" pitchFamily="18" charset="0"/>
            </a:endParaRPr>
          </a:p>
        </p:txBody>
      </p:sp>
      <p:sp>
        <p:nvSpPr>
          <p:cNvPr id="13" name="Text 8"/>
          <p:cNvSpPr/>
          <p:nvPr/>
        </p:nvSpPr>
        <p:spPr>
          <a:xfrm>
            <a:off x="4437578" y="4754761"/>
            <a:ext cx="6766084" cy="466487"/>
          </a:xfrm>
          <a:prstGeom prst="rect">
            <a:avLst/>
          </a:prstGeom>
          <a:noFill/>
          <a:ln/>
        </p:spPr>
        <p:txBody>
          <a:bodyPr wrap="square" rtlCol="0" anchor="t"/>
          <a:lstStyle/>
          <a:p>
            <a:pPr marL="0" indent="0" algn="l">
              <a:lnSpc>
                <a:spcPts val="1837"/>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Records the time of the activity, essential for analyzing trends, patterns, and real-time insights.</a:t>
            </a:r>
            <a:endParaRPr lang="en-US"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6"/>
          <a:stretch>
            <a:fillRect/>
          </a:stretch>
        </p:blipFill>
        <p:spPr>
          <a:xfrm>
            <a:off x="3426738" y="5494496"/>
            <a:ext cx="777597" cy="1244203"/>
          </a:xfrm>
          <a:prstGeom prst="rect">
            <a:avLst/>
          </a:prstGeom>
        </p:spPr>
      </p:pic>
      <p:sp>
        <p:nvSpPr>
          <p:cNvPr id="15" name="Text 9"/>
          <p:cNvSpPr/>
          <p:nvPr/>
        </p:nvSpPr>
        <p:spPr>
          <a:xfrm>
            <a:off x="4437578" y="5649992"/>
            <a:ext cx="2046565" cy="255746"/>
          </a:xfrm>
          <a:prstGeom prst="rect">
            <a:avLst/>
          </a:prstGeom>
          <a:noFill/>
          <a:ln/>
        </p:spPr>
        <p:txBody>
          <a:bodyPr wrap="none" rtlCol="0" anchor="t"/>
          <a:lstStyle/>
          <a:p>
            <a:pPr marL="0" indent="0" algn="l">
              <a:lnSpc>
                <a:spcPts val="2014"/>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Content ID</a:t>
            </a:r>
            <a:endParaRPr lang="en-US" sz="2000" dirty="0">
              <a:latin typeface="Times New Roman" panose="02020603050405020304" pitchFamily="18" charset="0"/>
              <a:cs typeface="Times New Roman" panose="02020603050405020304" pitchFamily="18" charset="0"/>
            </a:endParaRPr>
          </a:p>
        </p:txBody>
      </p:sp>
      <p:sp>
        <p:nvSpPr>
          <p:cNvPr id="16" name="Text 10"/>
          <p:cNvSpPr/>
          <p:nvPr/>
        </p:nvSpPr>
        <p:spPr>
          <a:xfrm>
            <a:off x="4437578" y="5998964"/>
            <a:ext cx="6766084" cy="466487"/>
          </a:xfrm>
          <a:prstGeom prst="rect">
            <a:avLst/>
          </a:prstGeom>
          <a:noFill/>
          <a:ln/>
        </p:spPr>
        <p:txBody>
          <a:bodyPr wrap="square" rtlCol="0" anchor="t"/>
          <a:lstStyle/>
          <a:p>
            <a:pPr marL="0" indent="0" algn="l">
              <a:lnSpc>
                <a:spcPts val="1837"/>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Links the activity to a specific piece of content, such as a post or article, enabling analysis of content popularity.</a:t>
            </a:r>
            <a:endParaRPr lang="en-US" dirty="0">
              <a:latin typeface="Times New Roman" panose="02020603050405020304" pitchFamily="18" charset="0"/>
              <a:cs typeface="Times New Roman" panose="02020603050405020304" pitchFamily="18" charset="0"/>
            </a:endParaRPr>
          </a:p>
        </p:txBody>
      </p:sp>
      <p:pic>
        <p:nvPicPr>
          <p:cNvPr id="17" name="Image 4" descr="preencoded.png"/>
          <p:cNvPicPr>
            <a:picLocks noChangeAspect="1"/>
          </p:cNvPicPr>
          <p:nvPr/>
        </p:nvPicPr>
        <p:blipFill>
          <a:blip r:embed="rId7"/>
          <a:stretch>
            <a:fillRect/>
          </a:stretch>
        </p:blipFill>
        <p:spPr>
          <a:xfrm>
            <a:off x="3426738" y="6738699"/>
            <a:ext cx="777597" cy="1244203"/>
          </a:xfrm>
          <a:prstGeom prst="rect">
            <a:avLst/>
          </a:prstGeom>
        </p:spPr>
      </p:pic>
      <p:sp>
        <p:nvSpPr>
          <p:cNvPr id="18" name="Text 11"/>
          <p:cNvSpPr/>
          <p:nvPr/>
        </p:nvSpPr>
        <p:spPr>
          <a:xfrm>
            <a:off x="4437578" y="6894195"/>
            <a:ext cx="2046565" cy="255746"/>
          </a:xfrm>
          <a:prstGeom prst="rect">
            <a:avLst/>
          </a:prstGeom>
          <a:noFill/>
          <a:ln/>
        </p:spPr>
        <p:txBody>
          <a:bodyPr wrap="none" rtlCol="0" anchor="t"/>
          <a:lstStyle/>
          <a:p>
            <a:pPr marL="0" indent="0" algn="l">
              <a:lnSpc>
                <a:spcPts val="2014"/>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Additional Data</a:t>
            </a:r>
            <a:endParaRPr lang="en-US" sz="2000" dirty="0">
              <a:latin typeface="Times New Roman" panose="02020603050405020304" pitchFamily="18" charset="0"/>
              <a:cs typeface="Times New Roman" panose="02020603050405020304" pitchFamily="18" charset="0"/>
            </a:endParaRPr>
          </a:p>
        </p:txBody>
      </p:sp>
      <p:sp>
        <p:nvSpPr>
          <p:cNvPr id="19" name="Text 12"/>
          <p:cNvSpPr/>
          <p:nvPr/>
        </p:nvSpPr>
        <p:spPr>
          <a:xfrm>
            <a:off x="4437578" y="7243167"/>
            <a:ext cx="6766084" cy="466487"/>
          </a:xfrm>
          <a:prstGeom prst="rect">
            <a:avLst/>
          </a:prstGeom>
          <a:noFill/>
          <a:ln/>
        </p:spPr>
        <p:txBody>
          <a:bodyPr wrap="square" rtlCol="0" anchor="t"/>
          <a:lstStyle/>
          <a:p>
            <a:pPr marL="0" indent="0" algn="l">
              <a:lnSpc>
                <a:spcPts val="1837"/>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May include other relevant information, such as the content type, user location, or engagement metrics, depending on the analytics requirements.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281107"/>
            <a:ext cx="14630400" cy="8229600"/>
          </a:xfrm>
          <a:prstGeom prst="rect">
            <a:avLst/>
          </a:prstGeom>
          <a:solidFill>
            <a:srgbClr val="FFFAFA"/>
          </a:solidFill>
          <a:ln/>
        </p:spPr>
      </p:sp>
      <p:sp>
        <p:nvSpPr>
          <p:cNvPr id="4" name="Text 2"/>
          <p:cNvSpPr/>
          <p:nvPr/>
        </p:nvSpPr>
        <p:spPr>
          <a:xfrm>
            <a:off x="1760220" y="863441"/>
            <a:ext cx="11109960"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Key Considerations for Data Modeling</a:t>
            </a:r>
            <a:endParaRPr lang="en-US" sz="3800" dirty="0">
              <a:latin typeface="Times New Roman" panose="02020603050405020304" pitchFamily="18" charset="0"/>
              <a:cs typeface="Times New Roman" panose="02020603050405020304" pitchFamily="18" charset="0"/>
            </a:endParaRPr>
          </a:p>
        </p:txBody>
      </p:sp>
      <p:sp>
        <p:nvSpPr>
          <p:cNvPr id="5" name="Text 3"/>
          <p:cNvSpPr/>
          <p:nvPr/>
        </p:nvSpPr>
        <p:spPr>
          <a:xfrm>
            <a:off x="1760220" y="2880479"/>
            <a:ext cx="2371011" cy="731044"/>
          </a:xfrm>
          <a:prstGeom prst="rect">
            <a:avLst/>
          </a:prstGeom>
          <a:noFill/>
          <a:ln/>
        </p:spPr>
        <p:txBody>
          <a:bodyPr wrap="square" rtlCol="0" anchor="t"/>
          <a:lstStyle/>
          <a:p>
            <a:pPr marL="0" indent="0">
              <a:lnSpc>
                <a:spcPts val="2878"/>
              </a:lnSpc>
              <a:buNone/>
            </a:pPr>
            <a:r>
              <a:rPr lang="en-US" sz="2200" b="1" dirty="0">
                <a:solidFill>
                  <a:srgbClr val="1F1E1E"/>
                </a:solidFill>
                <a:latin typeface="Times New Roman" panose="02020603050405020304" pitchFamily="18" charset="0"/>
                <a:ea typeface="Alexandria" pitchFamily="34" charset="-122"/>
                <a:cs typeface="Times New Roman" panose="02020603050405020304" pitchFamily="18" charset="0"/>
              </a:rPr>
              <a:t>Data Consistency</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760220" y="3833693"/>
            <a:ext cx="2371011" cy="2666048"/>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Maintaining data consistency is essential for accurate analytics. Ensure all data is correct and up-to-date to generate reliable insights.</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4680823" y="2880479"/>
            <a:ext cx="2371011" cy="731044"/>
          </a:xfrm>
          <a:prstGeom prst="rect">
            <a:avLst/>
          </a:prstGeom>
          <a:noFill/>
          <a:ln/>
        </p:spPr>
        <p:txBody>
          <a:bodyPr wrap="square" rtlCol="0" anchor="t"/>
          <a:lstStyle/>
          <a:p>
            <a:pPr marL="0" indent="0">
              <a:lnSpc>
                <a:spcPts val="2878"/>
              </a:lnSpc>
              <a:buNone/>
            </a:pPr>
            <a:r>
              <a:rPr lang="en-US" sz="2200" b="1" dirty="0">
                <a:solidFill>
                  <a:srgbClr val="1F1E1E"/>
                </a:solidFill>
                <a:latin typeface="Times New Roman" panose="02020603050405020304" pitchFamily="18" charset="0"/>
                <a:ea typeface="Alexandria" pitchFamily="34" charset="-122"/>
                <a:cs typeface="Times New Roman" panose="02020603050405020304" pitchFamily="18" charset="0"/>
              </a:rPr>
              <a:t>Query Optimization</a:t>
            </a: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4680823" y="3833693"/>
            <a:ext cx="2371011" cy="2332792"/>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Optimize Cassandra queries to minimize latency and ensure efficient data retrieval. Leverage appropriate indexes and partition keys.</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7601426" y="2880479"/>
            <a:ext cx="2371011" cy="731044"/>
          </a:xfrm>
          <a:prstGeom prst="rect">
            <a:avLst/>
          </a:prstGeom>
          <a:noFill/>
          <a:ln/>
        </p:spPr>
        <p:txBody>
          <a:bodyPr wrap="square" rtlCol="0" anchor="t"/>
          <a:lstStyle/>
          <a:p>
            <a:pPr marL="0" indent="0">
              <a:lnSpc>
                <a:spcPts val="2878"/>
              </a:lnSpc>
              <a:buNone/>
            </a:pPr>
            <a:r>
              <a:rPr lang="en-US" sz="2200" b="1" dirty="0">
                <a:solidFill>
                  <a:srgbClr val="1F1E1E"/>
                </a:solidFill>
                <a:latin typeface="Times New Roman" panose="02020603050405020304" pitchFamily="18" charset="0"/>
                <a:ea typeface="Alexandria" pitchFamily="34" charset="-122"/>
                <a:cs typeface="Times New Roman" panose="02020603050405020304" pitchFamily="18" charset="0"/>
              </a:rPr>
              <a:t>Scalability and Availability</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7601426" y="3833693"/>
            <a:ext cx="2371011" cy="3332559"/>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Design a schema that can scale horizontally to handle massive data volumes. Ensure high availability to minimize downtime and ensure continuous data ingestion.</a:t>
            </a:r>
            <a:endParaRPr lang="en-US" dirty="0">
              <a:latin typeface="Times New Roman" panose="02020603050405020304" pitchFamily="18" charset="0"/>
              <a:cs typeface="Times New Roman" panose="02020603050405020304" pitchFamily="18" charset="0"/>
            </a:endParaRPr>
          </a:p>
        </p:txBody>
      </p:sp>
      <p:sp>
        <p:nvSpPr>
          <p:cNvPr id="11" name="Text 9"/>
          <p:cNvSpPr/>
          <p:nvPr/>
        </p:nvSpPr>
        <p:spPr>
          <a:xfrm>
            <a:off x="10522029" y="2880479"/>
            <a:ext cx="2371011" cy="731044"/>
          </a:xfrm>
          <a:prstGeom prst="rect">
            <a:avLst/>
          </a:prstGeom>
          <a:noFill/>
          <a:ln/>
        </p:spPr>
        <p:txBody>
          <a:bodyPr wrap="square" rtlCol="0" anchor="t"/>
          <a:lstStyle/>
          <a:p>
            <a:pPr marL="0" indent="0">
              <a:lnSpc>
                <a:spcPts val="2878"/>
              </a:lnSpc>
              <a:buNone/>
            </a:pPr>
            <a:r>
              <a:rPr lang="en-US" sz="2200" b="1" dirty="0">
                <a:solidFill>
                  <a:srgbClr val="1F1E1E"/>
                </a:solidFill>
                <a:latin typeface="Times New Roman" panose="02020603050405020304" pitchFamily="18" charset="0"/>
                <a:ea typeface="Alexandria" pitchFamily="34" charset="-122"/>
                <a:cs typeface="Times New Roman" panose="02020603050405020304" pitchFamily="18" charset="0"/>
              </a:rPr>
              <a:t>Security and Privacy</a:t>
            </a:r>
            <a:endParaRPr lang="en-US" sz="2200" dirty="0">
              <a:latin typeface="Times New Roman" panose="02020603050405020304" pitchFamily="18" charset="0"/>
              <a:cs typeface="Times New Roman" panose="02020603050405020304" pitchFamily="18" charset="0"/>
            </a:endParaRPr>
          </a:p>
        </p:txBody>
      </p:sp>
      <p:sp>
        <p:nvSpPr>
          <p:cNvPr id="12" name="Text 10"/>
          <p:cNvSpPr/>
          <p:nvPr/>
        </p:nvSpPr>
        <p:spPr>
          <a:xfrm>
            <a:off x="10522029" y="3833693"/>
            <a:ext cx="2371011" cy="2666048"/>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Implement strong security measures to protect user data. Encrypt sensitive information and control access to prevent unauthorized access.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5" name="Text 2"/>
          <p:cNvSpPr/>
          <p:nvPr/>
        </p:nvSpPr>
        <p:spPr>
          <a:xfrm>
            <a:off x="827008" y="606743"/>
            <a:ext cx="9318784" cy="1450896"/>
          </a:xfrm>
          <a:prstGeom prst="rect">
            <a:avLst/>
          </a:prstGeom>
          <a:noFill/>
          <a:ln/>
        </p:spPr>
        <p:txBody>
          <a:bodyPr wrap="square" rtlCol="0" anchor="t"/>
          <a:lstStyle/>
          <a:p>
            <a:pPr marL="0" indent="0">
              <a:lnSpc>
                <a:spcPts val="5713"/>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Building a Data Ingestion Pipeline</a:t>
            </a:r>
            <a:endParaRPr lang="en-US" sz="3800" dirty="0">
              <a:latin typeface="Times New Roman" panose="02020603050405020304" pitchFamily="18" charset="0"/>
              <a:cs typeface="Times New Roman" panose="02020603050405020304" pitchFamily="18" charset="0"/>
            </a:endParaRPr>
          </a:p>
        </p:txBody>
      </p:sp>
      <p:sp>
        <p:nvSpPr>
          <p:cNvPr id="6" name="Shape 3"/>
          <p:cNvSpPr/>
          <p:nvPr/>
        </p:nvSpPr>
        <p:spPr>
          <a:xfrm>
            <a:off x="1135737" y="2388394"/>
            <a:ext cx="44053" cy="5234464"/>
          </a:xfrm>
          <a:prstGeom prst="roundRect">
            <a:avLst>
              <a:gd name="adj" fmla="val 225307"/>
            </a:avLst>
          </a:prstGeom>
          <a:solidFill>
            <a:srgbClr val="BBC2DC"/>
          </a:solidFill>
          <a:ln/>
        </p:spPr>
      </p:sp>
      <p:sp>
        <p:nvSpPr>
          <p:cNvPr id="7" name="Shape 4"/>
          <p:cNvSpPr/>
          <p:nvPr/>
        </p:nvSpPr>
        <p:spPr>
          <a:xfrm>
            <a:off x="1405890" y="2862620"/>
            <a:ext cx="771882" cy="44053"/>
          </a:xfrm>
          <a:prstGeom prst="roundRect">
            <a:avLst>
              <a:gd name="adj" fmla="val 225307"/>
            </a:avLst>
          </a:prstGeom>
          <a:solidFill>
            <a:srgbClr val="BBC2DC"/>
          </a:solidFill>
          <a:ln/>
        </p:spPr>
      </p:sp>
      <p:sp>
        <p:nvSpPr>
          <p:cNvPr id="8" name="Shape 5"/>
          <p:cNvSpPr/>
          <p:nvPr/>
        </p:nvSpPr>
        <p:spPr>
          <a:xfrm>
            <a:off x="909638" y="2636520"/>
            <a:ext cx="496253" cy="496253"/>
          </a:xfrm>
          <a:prstGeom prst="roundRect">
            <a:avLst>
              <a:gd name="adj" fmla="val 20001"/>
            </a:avLst>
          </a:prstGeom>
          <a:solidFill>
            <a:srgbClr val="D5DCF6"/>
          </a:solidFill>
          <a:ln w="7620">
            <a:solidFill>
              <a:srgbClr val="BBC2DC"/>
            </a:solidFill>
            <a:prstDash val="solid"/>
          </a:ln>
        </p:spPr>
      </p:sp>
      <p:sp>
        <p:nvSpPr>
          <p:cNvPr id="9" name="Text 6"/>
          <p:cNvSpPr/>
          <p:nvPr/>
        </p:nvSpPr>
        <p:spPr>
          <a:xfrm>
            <a:off x="1089303" y="2710458"/>
            <a:ext cx="136922" cy="348258"/>
          </a:xfrm>
          <a:prstGeom prst="rect">
            <a:avLst/>
          </a:prstGeom>
          <a:noFill/>
          <a:ln/>
        </p:spPr>
        <p:txBody>
          <a:bodyPr wrap="none" rtlCol="0" anchor="t"/>
          <a:lstStyle/>
          <a:p>
            <a:pPr marL="0" indent="0" algn="ctr">
              <a:lnSpc>
                <a:spcPts val="2742"/>
              </a:lnSpc>
              <a:buNone/>
            </a:pPr>
            <a:r>
              <a:rPr lang="en-US" sz="2742" b="1" dirty="0">
                <a:solidFill>
                  <a:srgbClr val="3B3535"/>
                </a:solidFill>
                <a:latin typeface="Alexandria" pitchFamily="34" charset="0"/>
                <a:ea typeface="Alexandria" pitchFamily="34" charset="-122"/>
                <a:cs typeface="Alexandria" pitchFamily="34" charset="-120"/>
              </a:rPr>
              <a:t>1</a:t>
            </a:r>
            <a:endParaRPr lang="en-US" sz="2742" dirty="0"/>
          </a:p>
        </p:txBody>
      </p:sp>
      <p:sp>
        <p:nvSpPr>
          <p:cNvPr id="10" name="Text 7"/>
          <p:cNvSpPr/>
          <p:nvPr/>
        </p:nvSpPr>
        <p:spPr>
          <a:xfrm>
            <a:off x="2370772" y="2608898"/>
            <a:ext cx="2902148" cy="362783"/>
          </a:xfrm>
          <a:prstGeom prst="rect">
            <a:avLst/>
          </a:prstGeom>
          <a:noFill/>
          <a:ln/>
        </p:spPr>
        <p:txBody>
          <a:bodyPr wrap="none" rtlCol="0" anchor="t"/>
          <a:lstStyle/>
          <a:p>
            <a:pPr marL="0" indent="0" algn="l">
              <a:lnSpc>
                <a:spcPts val="2856"/>
              </a:lnSpc>
              <a:buNone/>
            </a:pPr>
            <a:r>
              <a:rPr lang="en-US" sz="2200" b="1" dirty="0">
                <a:solidFill>
                  <a:srgbClr val="3B3535"/>
                </a:solidFill>
                <a:latin typeface="Times New Roman" panose="02020603050405020304" pitchFamily="18" charset="0"/>
                <a:ea typeface="Alexandria" pitchFamily="34" charset="-122"/>
                <a:cs typeface="Times New Roman" panose="02020603050405020304" pitchFamily="18" charset="0"/>
              </a:rPr>
              <a:t>Data Capture</a:t>
            </a:r>
            <a:endParaRPr lang="en-US" sz="2200" dirty="0">
              <a:latin typeface="Times New Roman" panose="02020603050405020304" pitchFamily="18" charset="0"/>
              <a:cs typeface="Times New Roman" panose="02020603050405020304" pitchFamily="18" charset="0"/>
            </a:endParaRPr>
          </a:p>
        </p:txBody>
      </p:sp>
      <p:sp>
        <p:nvSpPr>
          <p:cNvPr id="11" name="Text 8"/>
          <p:cNvSpPr/>
          <p:nvPr/>
        </p:nvSpPr>
        <p:spPr>
          <a:xfrm>
            <a:off x="2370772" y="3103959"/>
            <a:ext cx="7775019" cy="661749"/>
          </a:xfrm>
          <a:prstGeom prst="rect">
            <a:avLst/>
          </a:prstGeom>
          <a:noFill/>
          <a:ln/>
        </p:spPr>
        <p:txBody>
          <a:bodyPr wrap="square" rtlCol="0" anchor="t"/>
          <a:lstStyle/>
          <a:p>
            <a:pPr marL="0" indent="0" algn="l">
              <a:lnSpc>
                <a:spcPts val="2605"/>
              </a:lnSpc>
              <a:buNone/>
            </a:pPr>
            <a:r>
              <a:rPr lang="en-US" sz="1737" dirty="0">
                <a:solidFill>
                  <a:srgbClr val="3B3535"/>
                </a:solidFill>
                <a:latin typeface="Times New Roman" panose="02020603050405020304" pitchFamily="18" charset="0"/>
                <a:ea typeface="Sora" pitchFamily="34" charset="-122"/>
                <a:cs typeface="Times New Roman" panose="02020603050405020304" pitchFamily="18" charset="0"/>
              </a:rPr>
              <a:t>This involves collecting user activity data from various sources, such as the platform's API, mobile apps, or third-party integrations.</a:t>
            </a:r>
            <a:endParaRPr lang="en-US" sz="1737" dirty="0">
              <a:latin typeface="Times New Roman" panose="02020603050405020304" pitchFamily="18" charset="0"/>
              <a:cs typeface="Times New Roman" panose="02020603050405020304" pitchFamily="18" charset="0"/>
            </a:endParaRPr>
          </a:p>
        </p:txBody>
      </p:sp>
      <p:sp>
        <p:nvSpPr>
          <p:cNvPr id="12" name="Shape 9"/>
          <p:cNvSpPr/>
          <p:nvPr/>
        </p:nvSpPr>
        <p:spPr>
          <a:xfrm>
            <a:off x="1405890" y="4680942"/>
            <a:ext cx="771882" cy="44053"/>
          </a:xfrm>
          <a:prstGeom prst="roundRect">
            <a:avLst>
              <a:gd name="adj" fmla="val 225307"/>
            </a:avLst>
          </a:prstGeom>
          <a:solidFill>
            <a:srgbClr val="BBC2DC"/>
          </a:solidFill>
          <a:ln/>
        </p:spPr>
      </p:sp>
      <p:sp>
        <p:nvSpPr>
          <p:cNvPr id="13" name="Shape 10"/>
          <p:cNvSpPr/>
          <p:nvPr/>
        </p:nvSpPr>
        <p:spPr>
          <a:xfrm>
            <a:off x="909638" y="4454843"/>
            <a:ext cx="496253" cy="496253"/>
          </a:xfrm>
          <a:prstGeom prst="roundRect">
            <a:avLst>
              <a:gd name="adj" fmla="val 20001"/>
            </a:avLst>
          </a:prstGeom>
          <a:solidFill>
            <a:srgbClr val="D5DCF6"/>
          </a:solidFill>
          <a:ln w="7620">
            <a:solidFill>
              <a:srgbClr val="BBC2DC"/>
            </a:solidFill>
            <a:prstDash val="solid"/>
          </a:ln>
        </p:spPr>
      </p:sp>
      <p:sp>
        <p:nvSpPr>
          <p:cNvPr id="14" name="Text 11"/>
          <p:cNvSpPr/>
          <p:nvPr/>
        </p:nvSpPr>
        <p:spPr>
          <a:xfrm>
            <a:off x="1053822" y="4528780"/>
            <a:ext cx="207883" cy="348258"/>
          </a:xfrm>
          <a:prstGeom prst="rect">
            <a:avLst/>
          </a:prstGeom>
          <a:noFill/>
          <a:ln/>
        </p:spPr>
        <p:txBody>
          <a:bodyPr wrap="none" rtlCol="0" anchor="t"/>
          <a:lstStyle/>
          <a:p>
            <a:pPr marL="0" indent="0" algn="ctr">
              <a:lnSpc>
                <a:spcPts val="2742"/>
              </a:lnSpc>
              <a:buNone/>
            </a:pPr>
            <a:r>
              <a:rPr lang="en-US" sz="2742" b="1" dirty="0">
                <a:solidFill>
                  <a:srgbClr val="3B3535"/>
                </a:solidFill>
                <a:latin typeface="Alexandria" pitchFamily="34" charset="0"/>
                <a:ea typeface="Alexandria" pitchFamily="34" charset="-122"/>
                <a:cs typeface="Alexandria" pitchFamily="34" charset="-120"/>
              </a:rPr>
              <a:t>2</a:t>
            </a:r>
            <a:endParaRPr lang="en-US" sz="2742" dirty="0"/>
          </a:p>
        </p:txBody>
      </p:sp>
      <p:sp>
        <p:nvSpPr>
          <p:cNvPr id="15" name="Text 12"/>
          <p:cNvSpPr/>
          <p:nvPr/>
        </p:nvSpPr>
        <p:spPr>
          <a:xfrm>
            <a:off x="2370772" y="4427220"/>
            <a:ext cx="5066109" cy="362783"/>
          </a:xfrm>
          <a:prstGeom prst="rect">
            <a:avLst/>
          </a:prstGeom>
          <a:noFill/>
          <a:ln/>
        </p:spPr>
        <p:txBody>
          <a:bodyPr wrap="none" rtlCol="0" anchor="t"/>
          <a:lstStyle/>
          <a:p>
            <a:pPr marL="0" indent="0" algn="l">
              <a:lnSpc>
                <a:spcPts val="2856"/>
              </a:lnSpc>
              <a:buNone/>
            </a:pPr>
            <a:r>
              <a:rPr lang="en-US" sz="2200" b="1" dirty="0">
                <a:solidFill>
                  <a:srgbClr val="3B3535"/>
                </a:solidFill>
                <a:latin typeface="Times New Roman" panose="02020603050405020304" pitchFamily="18" charset="0"/>
                <a:ea typeface="Alexandria" pitchFamily="34" charset="-122"/>
                <a:cs typeface="Times New Roman" panose="02020603050405020304" pitchFamily="18" charset="0"/>
              </a:rPr>
              <a:t>Data Cleaning and Transformation</a:t>
            </a:r>
            <a:endParaRPr lang="en-US" sz="2200" dirty="0">
              <a:latin typeface="Times New Roman" panose="02020603050405020304" pitchFamily="18" charset="0"/>
              <a:cs typeface="Times New Roman" panose="02020603050405020304" pitchFamily="18" charset="0"/>
            </a:endParaRPr>
          </a:p>
        </p:txBody>
      </p:sp>
      <p:sp>
        <p:nvSpPr>
          <p:cNvPr id="16" name="Text 13"/>
          <p:cNvSpPr/>
          <p:nvPr/>
        </p:nvSpPr>
        <p:spPr>
          <a:xfrm>
            <a:off x="2370772" y="4922282"/>
            <a:ext cx="7775019" cy="661749"/>
          </a:xfrm>
          <a:prstGeom prst="rect">
            <a:avLst/>
          </a:prstGeom>
          <a:noFill/>
          <a:ln/>
        </p:spPr>
        <p:txBody>
          <a:bodyPr wrap="square" rtlCol="0" anchor="t"/>
          <a:lstStyle/>
          <a:p>
            <a:pPr marL="0" indent="0" algn="l">
              <a:lnSpc>
                <a:spcPts val="2605"/>
              </a:lnSpc>
              <a:buNone/>
            </a:pPr>
            <a:r>
              <a:rPr lang="en-US" sz="2200" dirty="0">
                <a:solidFill>
                  <a:srgbClr val="3B3535"/>
                </a:solidFill>
                <a:latin typeface="Times New Roman" panose="02020603050405020304" pitchFamily="18" charset="0"/>
                <a:ea typeface="Sora" pitchFamily="34" charset="-122"/>
                <a:cs typeface="Times New Roman" panose="02020603050405020304" pitchFamily="18" charset="0"/>
              </a:rPr>
              <a:t>The collected data must be validated, cleaned, and transformed into a format suitable for storage in Cassandra.</a:t>
            </a:r>
            <a:endParaRPr lang="en-US" sz="2200" dirty="0">
              <a:latin typeface="Times New Roman" panose="02020603050405020304" pitchFamily="18" charset="0"/>
              <a:cs typeface="Times New Roman" panose="02020603050405020304" pitchFamily="18" charset="0"/>
            </a:endParaRPr>
          </a:p>
        </p:txBody>
      </p:sp>
      <p:sp>
        <p:nvSpPr>
          <p:cNvPr id="17" name="Shape 14"/>
          <p:cNvSpPr/>
          <p:nvPr/>
        </p:nvSpPr>
        <p:spPr>
          <a:xfrm>
            <a:off x="1405890" y="6499265"/>
            <a:ext cx="771882" cy="44053"/>
          </a:xfrm>
          <a:prstGeom prst="roundRect">
            <a:avLst>
              <a:gd name="adj" fmla="val 225307"/>
            </a:avLst>
          </a:prstGeom>
          <a:solidFill>
            <a:srgbClr val="BBC2DC"/>
          </a:solidFill>
          <a:ln/>
        </p:spPr>
      </p:sp>
      <p:sp>
        <p:nvSpPr>
          <p:cNvPr id="18" name="Shape 15"/>
          <p:cNvSpPr/>
          <p:nvPr/>
        </p:nvSpPr>
        <p:spPr>
          <a:xfrm>
            <a:off x="909638" y="6273165"/>
            <a:ext cx="496253" cy="496253"/>
          </a:xfrm>
          <a:prstGeom prst="roundRect">
            <a:avLst>
              <a:gd name="adj" fmla="val 20001"/>
            </a:avLst>
          </a:prstGeom>
          <a:solidFill>
            <a:srgbClr val="D5DCF6"/>
          </a:solidFill>
          <a:ln w="7620">
            <a:solidFill>
              <a:srgbClr val="BBC2DC"/>
            </a:solidFill>
            <a:prstDash val="solid"/>
          </a:ln>
        </p:spPr>
      </p:sp>
      <p:sp>
        <p:nvSpPr>
          <p:cNvPr id="19" name="Text 16"/>
          <p:cNvSpPr/>
          <p:nvPr/>
        </p:nvSpPr>
        <p:spPr>
          <a:xfrm>
            <a:off x="1053584" y="6347103"/>
            <a:ext cx="208240" cy="348258"/>
          </a:xfrm>
          <a:prstGeom prst="rect">
            <a:avLst/>
          </a:prstGeom>
          <a:noFill/>
          <a:ln/>
        </p:spPr>
        <p:txBody>
          <a:bodyPr wrap="none" rtlCol="0" anchor="t"/>
          <a:lstStyle/>
          <a:p>
            <a:pPr marL="0" indent="0" algn="ctr">
              <a:lnSpc>
                <a:spcPts val="2742"/>
              </a:lnSpc>
              <a:buNone/>
            </a:pPr>
            <a:r>
              <a:rPr lang="en-US" sz="2742" b="1" dirty="0">
                <a:solidFill>
                  <a:srgbClr val="3B3535"/>
                </a:solidFill>
                <a:latin typeface="Alexandria" pitchFamily="34" charset="0"/>
                <a:ea typeface="Alexandria" pitchFamily="34" charset="-122"/>
                <a:cs typeface="Alexandria" pitchFamily="34" charset="-120"/>
              </a:rPr>
              <a:t>3</a:t>
            </a:r>
            <a:endParaRPr lang="en-US" sz="2742" dirty="0"/>
          </a:p>
        </p:txBody>
      </p:sp>
      <p:sp>
        <p:nvSpPr>
          <p:cNvPr id="20" name="Text 17"/>
          <p:cNvSpPr/>
          <p:nvPr/>
        </p:nvSpPr>
        <p:spPr>
          <a:xfrm>
            <a:off x="2370772" y="6245543"/>
            <a:ext cx="4413052" cy="362783"/>
          </a:xfrm>
          <a:prstGeom prst="rect">
            <a:avLst/>
          </a:prstGeom>
          <a:noFill/>
          <a:ln/>
        </p:spPr>
        <p:txBody>
          <a:bodyPr wrap="none" rtlCol="0" anchor="t"/>
          <a:lstStyle/>
          <a:p>
            <a:pPr marL="0" indent="0" algn="l">
              <a:lnSpc>
                <a:spcPts val="2856"/>
              </a:lnSpc>
              <a:buNone/>
            </a:pPr>
            <a:r>
              <a:rPr lang="en-US" sz="2285" b="1" dirty="0">
                <a:solidFill>
                  <a:srgbClr val="3B3535"/>
                </a:solidFill>
                <a:latin typeface="Times New Roman" panose="02020603050405020304" pitchFamily="18" charset="0"/>
                <a:ea typeface="Alexandria" pitchFamily="34" charset="-122"/>
                <a:cs typeface="Times New Roman" panose="02020603050405020304" pitchFamily="18" charset="0"/>
              </a:rPr>
              <a:t>Data Ingestion into Cassandra</a:t>
            </a:r>
            <a:endParaRPr lang="en-US" sz="2285" dirty="0">
              <a:latin typeface="Times New Roman" panose="02020603050405020304" pitchFamily="18" charset="0"/>
              <a:cs typeface="Times New Roman" panose="02020603050405020304" pitchFamily="18" charset="0"/>
            </a:endParaRPr>
          </a:p>
        </p:txBody>
      </p:sp>
      <p:sp>
        <p:nvSpPr>
          <p:cNvPr id="21" name="Text 18"/>
          <p:cNvSpPr/>
          <p:nvPr/>
        </p:nvSpPr>
        <p:spPr>
          <a:xfrm>
            <a:off x="2370772" y="6740604"/>
            <a:ext cx="7775019" cy="661749"/>
          </a:xfrm>
          <a:prstGeom prst="rect">
            <a:avLst/>
          </a:prstGeom>
          <a:noFill/>
          <a:ln/>
        </p:spPr>
        <p:txBody>
          <a:bodyPr wrap="square" rtlCol="0" anchor="t"/>
          <a:lstStyle/>
          <a:p>
            <a:pPr marL="0" indent="0" algn="l">
              <a:lnSpc>
                <a:spcPts val="2605"/>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Using Cassandra's data ingestion mechanisms, the processed data is loaded into the tables designed in the previous step.</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917972"/>
            <a:ext cx="11109960"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Real-Time Analytics Dashboard Design</a:t>
            </a:r>
            <a:endParaRPr lang="en-US" sz="3800" dirty="0">
              <a:latin typeface="Times New Roman" panose="02020603050405020304" pitchFamily="18" charset="0"/>
              <a:cs typeface="Times New Roman" panose="02020603050405020304" pitchFamily="18" charset="0"/>
            </a:endParaRPr>
          </a:p>
        </p:txBody>
      </p:sp>
      <p:sp>
        <p:nvSpPr>
          <p:cNvPr id="5" name="Text 3"/>
          <p:cNvSpPr/>
          <p:nvPr/>
        </p:nvSpPr>
        <p:spPr>
          <a:xfrm>
            <a:off x="1760220" y="2912745"/>
            <a:ext cx="5283994" cy="2332792"/>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A user-friendly dashboard is crucial for visualizing real-time analytics. It should present key performance indicators (KPIs) such as engagement metrics, user growth, and trending topics. Customizable dashboards allow users to filter and analyze data based on specific needs.</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760220" y="5445443"/>
            <a:ext cx="5283994" cy="1666280"/>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Interactive visualizations such as charts, graphs, and heatmaps provide insightful patterns and trends in user activity. These visuals should be visually appealing and easily understandable.</a:t>
            </a:r>
            <a:endParaRPr lang="en-US" dirty="0">
              <a:latin typeface="Times New Roman" panose="02020603050405020304" pitchFamily="18" charset="0"/>
              <a:cs typeface="Times New Roman" panose="02020603050405020304" pitchFamily="18" charset="0"/>
            </a:endParaRPr>
          </a:p>
        </p:txBody>
      </p:sp>
      <p:pic>
        <p:nvPicPr>
          <p:cNvPr id="7" name="Image 0" descr="preencoded.png"/>
          <p:cNvPicPr>
            <a:picLocks noChangeAspect="1"/>
          </p:cNvPicPr>
          <p:nvPr/>
        </p:nvPicPr>
        <p:blipFill>
          <a:blip r:embed="rId3"/>
          <a:stretch>
            <a:fillRect/>
          </a:stretch>
        </p:blipFill>
        <p:spPr>
          <a:xfrm>
            <a:off x="7593806" y="2962751"/>
            <a:ext cx="5283994" cy="4023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8210746" y="0"/>
            <a:ext cx="6419654" cy="8229600"/>
          </a:xfrm>
          <a:prstGeom prst="rect">
            <a:avLst/>
          </a:prstGeom>
        </p:spPr>
      </p:pic>
      <p:sp>
        <p:nvSpPr>
          <p:cNvPr id="5" name="Text 2"/>
          <p:cNvSpPr/>
          <p:nvPr/>
        </p:nvSpPr>
        <p:spPr>
          <a:xfrm>
            <a:off x="833199" y="2425898"/>
            <a:ext cx="7477601"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Visualizing User Activity Trends</a:t>
            </a:r>
            <a:endParaRPr lang="en-US" sz="3800" dirty="0">
              <a:latin typeface="Times New Roman" panose="02020603050405020304" pitchFamily="18" charset="0"/>
              <a:cs typeface="Times New Roman" panose="02020603050405020304" pitchFamily="18" charset="0"/>
            </a:endParaRPr>
          </a:p>
        </p:txBody>
      </p:sp>
      <p:sp>
        <p:nvSpPr>
          <p:cNvPr id="6" name="Text 3"/>
          <p:cNvSpPr/>
          <p:nvPr/>
        </p:nvSpPr>
        <p:spPr>
          <a:xfrm>
            <a:off x="833199" y="4220766"/>
            <a:ext cx="7477601" cy="666512"/>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The real-time analytics dashboard presents key user metrics in visually compelling charts and graphs.</a:t>
            </a:r>
            <a:endParaRPr lang="en-US" dirty="0">
              <a:latin typeface="Times New Roman" panose="02020603050405020304" pitchFamily="18" charset="0"/>
              <a:cs typeface="Times New Roman" panose="02020603050405020304" pitchFamily="18" charset="0"/>
            </a:endParaRPr>
          </a:p>
        </p:txBody>
      </p:sp>
      <p:sp>
        <p:nvSpPr>
          <p:cNvPr id="7" name="Text 4"/>
          <p:cNvSpPr/>
          <p:nvPr/>
        </p:nvSpPr>
        <p:spPr>
          <a:xfrm>
            <a:off x="833199" y="5137190"/>
            <a:ext cx="7477601" cy="666512"/>
          </a:xfrm>
          <a:prstGeom prst="rect">
            <a:avLst/>
          </a:prstGeom>
          <a:noFill/>
          <a:ln/>
        </p:spPr>
        <p:txBody>
          <a:bodyPr wrap="square" rtlCol="0" anchor="t"/>
          <a:lstStyle/>
          <a:p>
            <a:pPr marL="0" indent="0">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These insights empower decision-makers to identify trends, understand user behavior, and make data-driven decisions.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07688"/>
            <a:ext cx="11109960" cy="1461611"/>
          </a:xfrm>
          <a:prstGeom prst="rect">
            <a:avLst/>
          </a:prstGeom>
          <a:noFill/>
          <a:ln/>
        </p:spPr>
        <p:txBody>
          <a:bodyPr wrap="square" rtlCol="0" anchor="t"/>
          <a:lstStyle/>
          <a:p>
            <a:pPr marL="0" indent="0">
              <a:lnSpc>
                <a:spcPts val="5755"/>
              </a:lnSpc>
              <a:buNone/>
            </a:pPr>
            <a:r>
              <a:rPr lang="en-US" sz="3800" b="1" dirty="0">
                <a:solidFill>
                  <a:srgbClr val="1F1E1E"/>
                </a:solidFill>
                <a:latin typeface="Times New Roman" panose="02020603050405020304" pitchFamily="18" charset="0"/>
                <a:ea typeface="Alexandria" pitchFamily="34" charset="-122"/>
                <a:cs typeface="Times New Roman" panose="02020603050405020304" pitchFamily="18" charset="0"/>
              </a:rPr>
              <a:t>The Benefits of a Real-Time Analytics Solution</a:t>
            </a:r>
            <a:endParaRPr lang="en-US" sz="38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760220" y="3413641"/>
            <a:ext cx="555427" cy="555427"/>
          </a:xfrm>
          <a:prstGeom prst="rect">
            <a:avLst/>
          </a:prstGeom>
        </p:spPr>
      </p:pic>
      <p:sp>
        <p:nvSpPr>
          <p:cNvPr id="6" name="Text 3"/>
          <p:cNvSpPr/>
          <p:nvPr/>
        </p:nvSpPr>
        <p:spPr>
          <a:xfrm>
            <a:off x="1760220" y="4191238"/>
            <a:ext cx="3481149" cy="731044"/>
          </a:xfrm>
          <a:prstGeom prst="rect">
            <a:avLst/>
          </a:prstGeom>
          <a:noFill/>
          <a:ln/>
        </p:spPr>
        <p:txBody>
          <a:bodyPr wrap="square" rtlCol="0" anchor="t"/>
          <a:lstStyle/>
          <a:p>
            <a:pPr marL="0" indent="0" algn="l">
              <a:lnSpc>
                <a:spcPts val="2878"/>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Improved Decision-Making</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1760220" y="5055513"/>
            <a:ext cx="3481149" cy="1666280"/>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Real-time data provides valuable insights into user behavior, enabling informed decision-making and strategic adjustments.</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574625" y="3413641"/>
            <a:ext cx="555427" cy="555427"/>
          </a:xfrm>
          <a:prstGeom prst="rect">
            <a:avLst/>
          </a:prstGeom>
        </p:spPr>
      </p:pic>
      <p:sp>
        <p:nvSpPr>
          <p:cNvPr id="9" name="Text 5"/>
          <p:cNvSpPr/>
          <p:nvPr/>
        </p:nvSpPr>
        <p:spPr>
          <a:xfrm>
            <a:off x="5574625" y="4191238"/>
            <a:ext cx="2923580" cy="365522"/>
          </a:xfrm>
          <a:prstGeom prst="rect">
            <a:avLst/>
          </a:prstGeom>
          <a:noFill/>
          <a:ln/>
        </p:spPr>
        <p:txBody>
          <a:bodyPr wrap="none" rtlCol="0" anchor="t"/>
          <a:lstStyle/>
          <a:p>
            <a:pPr marL="0" indent="0" algn="l">
              <a:lnSpc>
                <a:spcPts val="2878"/>
              </a:lnSpc>
              <a:buNone/>
            </a:pPr>
            <a:r>
              <a:rPr lang="en-US" sz="2000" b="1" dirty="0">
                <a:solidFill>
                  <a:srgbClr val="3B3535"/>
                </a:solidFill>
                <a:latin typeface="Times New Roman" panose="02020603050405020304" pitchFamily="18" charset="0"/>
                <a:ea typeface="Alexandria" pitchFamily="34" charset="-122"/>
                <a:cs typeface="Times New Roman" panose="02020603050405020304" pitchFamily="18" charset="0"/>
              </a:rPr>
              <a:t>Increased Revenue</a:t>
            </a:r>
            <a:endParaRPr lang="en-US" sz="2000" dirty="0">
              <a:latin typeface="Times New Roman" panose="02020603050405020304" pitchFamily="18" charset="0"/>
              <a:cs typeface="Times New Roman" panose="02020603050405020304" pitchFamily="18" charset="0"/>
            </a:endParaRPr>
          </a:p>
        </p:txBody>
      </p:sp>
      <p:sp>
        <p:nvSpPr>
          <p:cNvPr id="10" name="Text 6"/>
          <p:cNvSpPr/>
          <p:nvPr/>
        </p:nvSpPr>
        <p:spPr>
          <a:xfrm>
            <a:off x="5574625" y="4689991"/>
            <a:ext cx="3481149" cy="1999536"/>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By understanding user preferences and trends, you can optimize content, personalize experiences, and drive user engagement for higher revenue.</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389031" y="3413641"/>
            <a:ext cx="555427" cy="555427"/>
          </a:xfrm>
          <a:prstGeom prst="rect">
            <a:avLst/>
          </a:prstGeom>
        </p:spPr>
      </p:pic>
      <p:sp>
        <p:nvSpPr>
          <p:cNvPr id="12" name="Text 7"/>
          <p:cNvSpPr/>
          <p:nvPr/>
        </p:nvSpPr>
        <p:spPr>
          <a:xfrm>
            <a:off x="9389031" y="4191238"/>
            <a:ext cx="3481149" cy="731044"/>
          </a:xfrm>
          <a:prstGeom prst="rect">
            <a:avLst/>
          </a:prstGeom>
          <a:noFill/>
          <a:ln/>
        </p:spPr>
        <p:txBody>
          <a:bodyPr wrap="square" rtlCol="0" anchor="t"/>
          <a:lstStyle/>
          <a:p>
            <a:pPr marL="0" indent="0" algn="l">
              <a:lnSpc>
                <a:spcPts val="2878"/>
              </a:lnSpc>
              <a:buNone/>
            </a:pPr>
            <a:r>
              <a:rPr lang="en-US" sz="2302" b="1" dirty="0">
                <a:solidFill>
                  <a:srgbClr val="3B3535"/>
                </a:solidFill>
                <a:latin typeface="Times New Roman" panose="02020603050405020304" pitchFamily="18" charset="0"/>
                <a:ea typeface="Alexandria" pitchFamily="34" charset="-122"/>
                <a:cs typeface="Times New Roman" panose="02020603050405020304" pitchFamily="18" charset="0"/>
              </a:rPr>
              <a:t>Enhanced User Experience</a:t>
            </a:r>
            <a:endParaRPr lang="en-US" sz="2302" dirty="0">
              <a:latin typeface="Times New Roman" panose="02020603050405020304" pitchFamily="18" charset="0"/>
              <a:cs typeface="Times New Roman" panose="02020603050405020304" pitchFamily="18" charset="0"/>
            </a:endParaRPr>
          </a:p>
        </p:txBody>
      </p:sp>
      <p:sp>
        <p:nvSpPr>
          <p:cNvPr id="13" name="Text 8"/>
          <p:cNvSpPr/>
          <p:nvPr/>
        </p:nvSpPr>
        <p:spPr>
          <a:xfrm>
            <a:off x="9389031" y="5055513"/>
            <a:ext cx="3481149" cy="1666280"/>
          </a:xfrm>
          <a:prstGeom prst="rect">
            <a:avLst/>
          </a:prstGeom>
          <a:noFill/>
          <a:ln/>
        </p:spPr>
        <p:txBody>
          <a:bodyPr wrap="square" rtlCol="0" anchor="t"/>
          <a:lstStyle/>
          <a:p>
            <a:pPr marL="0" indent="0" algn="l">
              <a:lnSpc>
                <a:spcPts val="2624"/>
              </a:lnSpc>
              <a:buNone/>
            </a:pPr>
            <a:r>
              <a:rPr lang="en-US" dirty="0">
                <a:solidFill>
                  <a:srgbClr val="3B3535"/>
                </a:solidFill>
                <a:latin typeface="Times New Roman" panose="02020603050405020304" pitchFamily="18" charset="0"/>
                <a:ea typeface="Sora" pitchFamily="34" charset="-122"/>
                <a:cs typeface="Times New Roman" panose="02020603050405020304" pitchFamily="18" charset="0"/>
              </a:rPr>
              <a:t>Real-time analytics allows for quick identification and resolution of issues, leading to a smoother and more enjoyable user experience.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771</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Alexandria</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sriram mothukuri</cp:lastModifiedBy>
  <cp:revision>2</cp:revision>
  <dcterms:created xsi:type="dcterms:W3CDTF">2024-06-17T04:52:38Z</dcterms:created>
  <dcterms:modified xsi:type="dcterms:W3CDTF">2024-06-17T05:12:33Z</dcterms:modified>
</cp:coreProperties>
</file>