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69" r:id="rId15"/>
  </p:sldIdLst>
  <p:sldSz cx="18288000" cy="10287000"/>
  <p:notesSz cx="6858000" cy="9144000"/>
  <p:embeddedFontLs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Prata" panose="020B0604020202020204" charset="0"/>
      <p:regular r:id="rId21"/>
    </p:embeddedFont>
    <p:embeddedFont>
      <p:font typeface="Raleway" pitchFamily="2" charset="0"/>
      <p:regular r:id="rId22"/>
      <p:bold r:id="rId23"/>
      <p:italic r:id="rId24"/>
      <p:boldItalic r:id="rId25"/>
    </p:embeddedFont>
    <p:embeddedFont>
      <p:font typeface="Raleway Bold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0D4"/>
    <a:srgbClr val="F3D1B3"/>
    <a:srgbClr val="E6CCB2"/>
    <a:srgbClr val="E6D1B2"/>
    <a:srgbClr val="EEC096"/>
    <a:srgbClr val="B5651D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592" autoAdjust="0"/>
  </p:normalViewPr>
  <p:slideViewPr>
    <p:cSldViewPr>
      <p:cViewPr varScale="1">
        <p:scale>
          <a:sx n="62" d="100"/>
          <a:sy n="62" d="100"/>
        </p:scale>
        <p:origin x="12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DDDA8-BF65-4742-90AB-71E84F324B5A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D5BEA3-740A-4A83-8D67-6223619B7B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635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5BEA3-740A-4A83-8D67-6223619B7B1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31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5BEA3-740A-4A83-8D67-6223619B7B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815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5BEA3-740A-4A83-8D67-6223619B7B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6561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D5BEA3-740A-4A83-8D67-6223619B7B1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532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1952" y="0"/>
            <a:ext cx="1547216" cy="10287000"/>
            <a:chOff x="0" y="0"/>
            <a:chExt cx="523379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178162" y="2247900"/>
            <a:ext cx="11163300" cy="3970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54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EMOTION RECOGNITION OF GOLDEN RETRIEVER USING DEEP LEARNING</a:t>
            </a:r>
            <a:endParaRPr lang="en-IN" sz="9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9600" b="1" dirty="0"/>
              <a:t>                                                                                                                   </a:t>
            </a:r>
            <a:endParaRPr lang="en-IN" sz="2000" dirty="0"/>
          </a:p>
        </p:txBody>
      </p:sp>
      <p:sp>
        <p:nvSpPr>
          <p:cNvPr id="16" name="TextBox 10">
            <a:extLst>
              <a:ext uri="{FF2B5EF4-FFF2-40B4-BE49-F238E27FC236}">
                <a16:creationId xmlns:a16="http://schemas.microsoft.com/office/drawing/2014/main" id="{6B2A4BBC-C578-6FF4-F466-25ADC4908C3E}"/>
              </a:ext>
            </a:extLst>
          </p:cNvPr>
          <p:cNvSpPr txBox="1"/>
          <p:nvPr/>
        </p:nvSpPr>
        <p:spPr>
          <a:xfrm>
            <a:off x="7283879" y="4904781"/>
            <a:ext cx="5913783" cy="4774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Paper ID:</a:t>
            </a:r>
            <a:r>
              <a:rPr lang="en-US" sz="2799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 </a:t>
            </a:r>
            <a:r>
              <a:rPr lang="en-US" sz="2799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ICCoSD25-662  </a:t>
            </a: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3261E5AA-63FF-D4C8-E106-5083B0BEC4E6}"/>
              </a:ext>
            </a:extLst>
          </p:cNvPr>
          <p:cNvSpPr txBox="1"/>
          <p:nvPr/>
        </p:nvSpPr>
        <p:spPr>
          <a:xfrm>
            <a:off x="3043881" y="7945423"/>
            <a:ext cx="11163300" cy="9714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endParaRPr lang="en-US" sz="3200" dirty="0">
              <a:latin typeface="Times New Roman" panose="02020603050405020304" pitchFamily="18" charset="0"/>
              <a:ea typeface="Raleway Bold"/>
              <a:cs typeface="Times New Roman" panose="02020603050405020304" pitchFamily="18" charset="0"/>
              <a:sym typeface="Raleway Bold"/>
            </a:endParaRPr>
          </a:p>
          <a:p>
            <a:pPr algn="l">
              <a:lnSpc>
                <a:spcPts val="3919"/>
              </a:lnSpc>
            </a:pPr>
            <a:r>
              <a:rPr lang="en-I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3200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Sridhar Chintala , Dr. Deep Shekhar Acharya , Rida Shireen 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ACCF6F85-5600-ECC8-CA64-86CB8314521B}"/>
              </a:ext>
            </a:extLst>
          </p:cNvPr>
          <p:cNvSpPr txBox="1"/>
          <p:nvPr/>
        </p:nvSpPr>
        <p:spPr>
          <a:xfrm>
            <a:off x="16918147" y="9134475"/>
            <a:ext cx="682307" cy="55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6F6919-5911-AC2F-53C8-C8230749A4DE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3F66405E-A91F-60CA-A81C-CDC834932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9">
              <a:extLst>
                <a:ext uri="{FF2B5EF4-FFF2-40B4-BE49-F238E27FC236}">
                  <a16:creationId xmlns:a16="http://schemas.microsoft.com/office/drawing/2014/main" id="{87E86559-D074-A788-1472-61A3C198F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5009EF2-C668-5B5E-723F-7CA4CD0E6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77A5B9F9-E240-9A02-8660-A07B55FF70AA}"/>
              </a:ext>
            </a:extLst>
          </p:cNvPr>
          <p:cNvSpPr txBox="1"/>
          <p:nvPr/>
        </p:nvSpPr>
        <p:spPr>
          <a:xfrm>
            <a:off x="1776518" y="6142331"/>
            <a:ext cx="914400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2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Presenting Author 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06B368-DF83-1386-A4DB-B4AB1AAD6351}"/>
              </a:ext>
            </a:extLst>
          </p:cNvPr>
          <p:cNvSpPr txBox="1"/>
          <p:nvPr/>
        </p:nvSpPr>
        <p:spPr>
          <a:xfrm>
            <a:off x="1776518" y="7652171"/>
            <a:ext cx="914400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2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Co-Authors: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96D68F-43DB-C45C-0E57-B43CCD3F5C31}"/>
              </a:ext>
            </a:extLst>
          </p:cNvPr>
          <p:cNvSpPr txBox="1"/>
          <p:nvPr/>
        </p:nvSpPr>
        <p:spPr>
          <a:xfrm>
            <a:off x="3043881" y="6917332"/>
            <a:ext cx="9144000" cy="563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3200" dirty="0" err="1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Veekshitha</a:t>
            </a:r>
            <a:r>
              <a:rPr lang="en-US" sz="3200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 Adharasani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10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38200" y="800100"/>
            <a:ext cx="3235298" cy="25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|    Results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2FEB1C9-D436-845A-A816-033C479C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69" y="2471351"/>
            <a:ext cx="939214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E139CED2-E51D-4E4C-22F4-0A245D5AF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267" y="2476500"/>
            <a:ext cx="7685464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7">
            <a:extLst>
              <a:ext uri="{FF2B5EF4-FFF2-40B4-BE49-F238E27FC236}">
                <a16:creationId xmlns:a16="http://schemas.microsoft.com/office/drawing/2014/main" id="{80B0590F-85CA-0F1F-8537-F7436B831EE1}"/>
              </a:ext>
            </a:extLst>
          </p:cNvPr>
          <p:cNvSpPr txBox="1"/>
          <p:nvPr/>
        </p:nvSpPr>
        <p:spPr>
          <a:xfrm>
            <a:off x="1143938" y="8648700"/>
            <a:ext cx="7811090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Fig2 - Comparison of the accuracy of CNN+LSTM with existing methods</a:t>
            </a:r>
          </a:p>
        </p:txBody>
      </p:sp>
      <p:sp>
        <p:nvSpPr>
          <p:cNvPr id="16" name="TextBox 7">
            <a:extLst>
              <a:ext uri="{FF2B5EF4-FFF2-40B4-BE49-F238E27FC236}">
                <a16:creationId xmlns:a16="http://schemas.microsoft.com/office/drawing/2014/main" id="{6697FA57-384F-A553-5591-8FB432F4ED7F}"/>
              </a:ext>
            </a:extLst>
          </p:cNvPr>
          <p:cNvSpPr txBox="1"/>
          <p:nvPr/>
        </p:nvSpPr>
        <p:spPr>
          <a:xfrm>
            <a:off x="11162118" y="8648700"/>
            <a:ext cx="6400800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Fig3 – Confusion matrix of the proposed CNN+LSTM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A5FAFC-88AF-0F20-DBBD-9E82D443077D}"/>
              </a:ext>
            </a:extLst>
          </p:cNvPr>
          <p:cNvGrpSpPr/>
          <p:nvPr/>
        </p:nvGrpSpPr>
        <p:grpSpPr>
          <a:xfrm>
            <a:off x="14390752" y="336594"/>
            <a:ext cx="2773906" cy="1530306"/>
            <a:chOff x="13612143" y="500012"/>
            <a:chExt cx="2773906" cy="153030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7B15FFD5-85E6-EF13-E00C-65D89AF0D2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9">
              <a:extLst>
                <a:ext uri="{FF2B5EF4-FFF2-40B4-BE49-F238E27FC236}">
                  <a16:creationId xmlns:a16="http://schemas.microsoft.com/office/drawing/2014/main" id="{83010FC0-B108-9F2F-62B4-467817B497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B3A649-7411-69AE-8632-401C9633E5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11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B7A1B1A-4ECD-1336-5727-48AD08E58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91138"/>
            <a:ext cx="7464332" cy="44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F89C08E-C676-D7B9-0AEF-8F5D234E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373" y="529929"/>
            <a:ext cx="7831188" cy="4452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26691F6E-2238-23DE-5279-DE7A6A6F57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461049"/>
            <a:ext cx="7464332" cy="4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95D6D23-EE87-4605-BE15-91B8E752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35" y="5466198"/>
            <a:ext cx="7831188" cy="4452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7">
            <a:extLst>
              <a:ext uri="{FF2B5EF4-FFF2-40B4-BE49-F238E27FC236}">
                <a16:creationId xmlns:a16="http://schemas.microsoft.com/office/drawing/2014/main" id="{21186589-474E-CED7-7090-11219AC207A7}"/>
              </a:ext>
            </a:extLst>
          </p:cNvPr>
          <p:cNvSpPr txBox="1"/>
          <p:nvPr/>
        </p:nvSpPr>
        <p:spPr>
          <a:xfrm>
            <a:off x="1981200" y="4968516"/>
            <a:ext cx="534981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Fig4 – Accuracy vs Epochs of CNN+LSTM</a:t>
            </a:r>
          </a:p>
        </p:txBody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77384CED-5DE3-1000-CCB2-441244336FE0}"/>
              </a:ext>
            </a:extLst>
          </p:cNvPr>
          <p:cNvSpPr txBox="1"/>
          <p:nvPr/>
        </p:nvSpPr>
        <p:spPr>
          <a:xfrm>
            <a:off x="10926093" y="4982867"/>
            <a:ext cx="534981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Fig5 – Accuracy vs Learning Rate of CNN+LSTM</a:t>
            </a: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C8A5C3DD-9C22-DED4-B2E8-123C1E928F08}"/>
              </a:ext>
            </a:extLst>
          </p:cNvPr>
          <p:cNvSpPr txBox="1"/>
          <p:nvPr/>
        </p:nvSpPr>
        <p:spPr>
          <a:xfrm>
            <a:off x="1981199" y="9975263"/>
            <a:ext cx="534981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Fig6 – Accuracy vs Batch Size of CNN+LSTM</a:t>
            </a:r>
          </a:p>
        </p:txBody>
      </p:sp>
      <p:sp>
        <p:nvSpPr>
          <p:cNvPr id="19" name="TextBox 7">
            <a:extLst>
              <a:ext uri="{FF2B5EF4-FFF2-40B4-BE49-F238E27FC236}">
                <a16:creationId xmlns:a16="http://schemas.microsoft.com/office/drawing/2014/main" id="{FCF965EF-522B-78D3-A0EC-A05AC3CF3D59}"/>
              </a:ext>
            </a:extLst>
          </p:cNvPr>
          <p:cNvSpPr txBox="1"/>
          <p:nvPr/>
        </p:nvSpPr>
        <p:spPr>
          <a:xfrm>
            <a:off x="11125200" y="9975263"/>
            <a:ext cx="5349815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i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Fig7 – Accuracy vs Patience of CNN+LSTM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B290A7A2-8623-B8DC-5F2E-8AD006C64B3F}"/>
              </a:ext>
            </a:extLst>
          </p:cNvPr>
          <p:cNvGrpSpPr/>
          <p:nvPr/>
        </p:nvGrpSpPr>
        <p:grpSpPr>
          <a:xfrm>
            <a:off x="16770601" y="0"/>
            <a:ext cx="1547216" cy="10287000"/>
            <a:chOff x="0" y="0"/>
            <a:chExt cx="523379" cy="3479800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A87B93BD-5729-E5B6-5BDA-B9BF845D4AEC}"/>
                </a:ext>
              </a:extLst>
            </p:cNvPr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4" name="TextBox 7">
            <a:extLst>
              <a:ext uri="{FF2B5EF4-FFF2-40B4-BE49-F238E27FC236}">
                <a16:creationId xmlns:a16="http://schemas.microsoft.com/office/drawing/2014/main" id="{4E657097-E107-9388-9078-5450A321D065}"/>
              </a:ext>
            </a:extLst>
          </p:cNvPr>
          <p:cNvSpPr txBox="1"/>
          <p:nvPr/>
        </p:nvSpPr>
        <p:spPr>
          <a:xfrm>
            <a:off x="771939" y="490247"/>
            <a:ext cx="5257800" cy="2436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0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|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  <a:endParaRPr lang="en-US" sz="2000" b="1" dirty="0">
              <a:latin typeface="Times New Roman" panose="02020603050405020304" pitchFamily="18" charset="0"/>
              <a:ea typeface="Raleway Bold"/>
              <a:cs typeface="Times New Roman" panose="02020603050405020304" pitchFamily="18" charset="0"/>
              <a:sym typeface="Raleway Bold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6ED4919-899C-4280-EC46-466CE2D7AB19}"/>
              </a:ext>
            </a:extLst>
          </p:cNvPr>
          <p:cNvSpPr txBox="1"/>
          <p:nvPr/>
        </p:nvSpPr>
        <p:spPr>
          <a:xfrm>
            <a:off x="1371600" y="2705100"/>
            <a:ext cx="4340393" cy="251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F85FB5-3E3F-1276-0EEE-3574A797C020}"/>
              </a:ext>
            </a:extLst>
          </p:cNvPr>
          <p:cNvSpPr txBox="1"/>
          <p:nvPr/>
        </p:nvSpPr>
        <p:spPr>
          <a:xfrm>
            <a:off x="765761" y="2220841"/>
            <a:ext cx="5257800" cy="315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44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Existing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1573E-13C6-5B9D-6A78-DEC2A1A51FEF}"/>
              </a:ext>
            </a:extLst>
          </p:cNvPr>
          <p:cNvSpPr txBox="1"/>
          <p:nvPr/>
        </p:nvSpPr>
        <p:spPr>
          <a:xfrm>
            <a:off x="8371613" y="3550543"/>
            <a:ext cx="825858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CNN + LSTM hybrid was proposed, which is specific to Golden Retriever dog emotions.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performance with baseline models: CNN, CNN+RNN, MobileNetV2 and the proposed CNN+LSTM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custom dataset with data augmentation to handle limited data.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applied for more reliable evaluation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D41437-B16E-ABE3-CEEB-C8559CB0D454}"/>
              </a:ext>
            </a:extLst>
          </p:cNvPr>
          <p:cNvSpPr txBox="1"/>
          <p:nvPr/>
        </p:nvSpPr>
        <p:spPr>
          <a:xfrm>
            <a:off x="765761" y="3771900"/>
            <a:ext cx="716849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emotion recognition research applies to humans through facial features or voice.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Little work has been done on dog emotion recognition, particularly breed-specific.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CNNs are employed in some models with decent accuracy (~70–80%) on data.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21B4D2-9596-FA41-894E-3BDF47199737}"/>
              </a:ext>
            </a:extLst>
          </p:cNvPr>
          <p:cNvSpPr txBox="1"/>
          <p:nvPr/>
        </p:nvSpPr>
        <p:spPr>
          <a:xfrm>
            <a:off x="8371613" y="1928453"/>
            <a:ext cx="9150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Contributions</a:t>
            </a:r>
            <a:endParaRPr lang="en-IN" sz="28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BBE4D6-820F-BBF7-591D-F0680D7C0A42}"/>
              </a:ext>
            </a:extLst>
          </p:cNvPr>
          <p:cNvGrpSpPr/>
          <p:nvPr/>
        </p:nvGrpSpPr>
        <p:grpSpPr>
          <a:xfrm>
            <a:off x="13472951" y="514228"/>
            <a:ext cx="2773906" cy="1530306"/>
            <a:chOff x="13612143" y="500012"/>
            <a:chExt cx="2773906" cy="1530306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2653854E-C932-5026-E8A4-6F7F60393A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9">
              <a:extLst>
                <a:ext uri="{FF2B5EF4-FFF2-40B4-BE49-F238E27FC236}">
                  <a16:creationId xmlns:a16="http://schemas.microsoft.com/office/drawing/2014/main" id="{BFF7D531-4165-6AB5-66A5-98EFEBC55A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C8F3F-50FE-3228-822B-DA5C4C1180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  <p:sp>
        <p:nvSpPr>
          <p:cNvPr id="24" name="TextBox 2">
            <a:extLst>
              <a:ext uri="{FF2B5EF4-FFF2-40B4-BE49-F238E27FC236}">
                <a16:creationId xmlns:a16="http://schemas.microsoft.com/office/drawing/2014/main" id="{0EBA03BB-0D19-318E-5A9A-EDA7AE059A89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29229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16752392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2" name="TextBox 2"/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13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2000" y="871344"/>
            <a:ext cx="4340393" cy="2518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|   Conclusion and Future Work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8905D4-4F22-767A-9D88-BE75162A9DE2}"/>
              </a:ext>
            </a:extLst>
          </p:cNvPr>
          <p:cNvSpPr txBox="1"/>
          <p:nvPr/>
        </p:nvSpPr>
        <p:spPr>
          <a:xfrm>
            <a:off x="917407" y="2135444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E30CE7-F93E-EAAD-A5AE-C78238727EAC}"/>
              </a:ext>
            </a:extLst>
          </p:cNvPr>
          <p:cNvSpPr txBox="1"/>
          <p:nvPr/>
        </p:nvSpPr>
        <p:spPr>
          <a:xfrm>
            <a:off x="1905000" y="3046304"/>
            <a:ext cx="1599507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Trained a deep learning model to recognize Golden Retriever emotions (Happy, Sad, Angry)</a:t>
            </a:r>
          </a:p>
          <a:p>
            <a:endParaRPr lang="en-IN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Employed CNN, CNN+RNN, MobileNetV2, and CNN+LSTM</a:t>
            </a:r>
          </a:p>
          <a:p>
            <a:endParaRPr lang="en-IN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accuracy: 86.8% with CNN + LSTM</a:t>
            </a:r>
          </a:p>
          <a:p>
            <a:endParaRPr lang="en-IN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Image-based approach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non-invasive, feasible for actual application.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FD86B8-0322-3A91-BA10-CEA3BA5E1F61}"/>
              </a:ext>
            </a:extLst>
          </p:cNvPr>
          <p:cNvSpPr txBox="1"/>
          <p:nvPr/>
        </p:nvSpPr>
        <p:spPr>
          <a:xfrm>
            <a:off x="1117189" y="6296266"/>
            <a:ext cx="10109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r>
              <a:rPr lang="en-IN" sz="4400" b="1" dirty="0">
                <a:latin typeface="Open Sans" panose="020B0606030504020204" pitchFamily="34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ECC970-EC7F-9761-6610-05B2FC147205}"/>
              </a:ext>
            </a:extLst>
          </p:cNvPr>
          <p:cNvSpPr txBox="1"/>
          <p:nvPr/>
        </p:nvSpPr>
        <p:spPr>
          <a:xfrm>
            <a:off x="1905000" y="7530326"/>
            <a:ext cx="1391619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the model on real-time video input.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Grad-CAM for visual interpretability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mobile or IoT application for emotion recognition.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95CFC86-95A1-9559-23CD-3FF6A2C39F8B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10" name="Picture 4">
              <a:extLst>
                <a:ext uri="{FF2B5EF4-FFF2-40B4-BE49-F238E27FC236}">
                  <a16:creationId xmlns:a16="http://schemas.microsoft.com/office/drawing/2014/main" id="{6B2E8B05-81B0-DC00-B40A-646A270D64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39">
              <a:extLst>
                <a:ext uri="{FF2B5EF4-FFF2-40B4-BE49-F238E27FC236}">
                  <a16:creationId xmlns:a16="http://schemas.microsoft.com/office/drawing/2014/main" id="{83FC4994-EA6B-0BFE-CDF5-DA0310F5B4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85CE1F-521F-AA36-4725-8D2185B1D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24400" y="4046409"/>
            <a:ext cx="14745813" cy="1593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3" name="TextBox 8">
            <a:extLst>
              <a:ext uri="{FF2B5EF4-FFF2-40B4-BE49-F238E27FC236}">
                <a16:creationId xmlns:a16="http://schemas.microsoft.com/office/drawing/2014/main" id="{65F8A93B-A42F-BC3C-A297-10E38DCB9F22}"/>
              </a:ext>
            </a:extLst>
          </p:cNvPr>
          <p:cNvSpPr txBox="1"/>
          <p:nvPr/>
        </p:nvSpPr>
        <p:spPr>
          <a:xfrm>
            <a:off x="4724400" y="5715024"/>
            <a:ext cx="7142633" cy="22481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2400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Veekshitha</a:t>
            </a:r>
            <a:r>
              <a:rPr lang="en-US" sz="2400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 Adharasani</a:t>
            </a:r>
          </a:p>
          <a:p>
            <a:pPr algn="ctr">
              <a:lnSpc>
                <a:spcPts val="4479"/>
              </a:lnSpc>
            </a:pPr>
            <a:r>
              <a:rPr lang="en-US" sz="2400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+91 9391049895</a:t>
            </a:r>
          </a:p>
          <a:p>
            <a:pPr algn="ctr">
              <a:lnSpc>
                <a:spcPts val="4479"/>
              </a:lnSpc>
            </a:pPr>
            <a:r>
              <a:rPr lang="en-US" sz="2400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veekshithaadharasani@gmail.com</a:t>
            </a:r>
          </a:p>
          <a:p>
            <a:pPr>
              <a:lnSpc>
                <a:spcPts val="4479"/>
              </a:lnSpc>
            </a:pPr>
            <a:endParaRPr lang="en-US" sz="2799" dirty="0">
              <a:latin typeface="Times New Roman" panose="02020603050405020304" pitchFamily="18" charset="0"/>
              <a:ea typeface="Radley"/>
              <a:cs typeface="Times New Roman" panose="02020603050405020304" pitchFamily="18" charset="0"/>
              <a:sym typeface="Radley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4270522-9A1F-2B96-2D93-81A141368A8A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3D18FF8A-0FCE-384A-BE41-3B3A2EF14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39">
              <a:extLst>
                <a:ext uri="{FF2B5EF4-FFF2-40B4-BE49-F238E27FC236}">
                  <a16:creationId xmlns:a16="http://schemas.microsoft.com/office/drawing/2014/main" id="{56C8DAAB-B483-4A60-9B75-CE14A2EF44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1372987-2B0F-2ECC-85AD-F0D30D01C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id="{ECE5BDB4-4E74-A38D-03CC-EF081BDA9694}"/>
              </a:ext>
            </a:extLst>
          </p:cNvPr>
          <p:cNvSpPr txBox="1"/>
          <p:nvPr/>
        </p:nvSpPr>
        <p:spPr>
          <a:xfrm>
            <a:off x="17127588" y="9201150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9600" y="932999"/>
            <a:ext cx="6848808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Table of Contents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32" name="Rectangle 4">
            <a:extLst>
              <a:ext uri="{FF2B5EF4-FFF2-40B4-BE49-F238E27FC236}">
                <a16:creationId xmlns:a16="http://schemas.microsoft.com/office/drawing/2014/main" id="{ED801738-1FF2-4A92-BDE2-C6E02D70C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401802"/>
            <a:ext cx="9448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6AC2EB17-07F6-0BF5-CA7D-C3A622CC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63315"/>
            <a:ext cx="17525999" cy="7355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Motivation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Problem Statement</a:t>
            </a: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hallenges in Dog Emotion Recognition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&amp; Analysis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Comparison with Existing Work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 Work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5F0CE51E-CBBB-3CE0-B772-1753FA9457F8}"/>
              </a:ext>
            </a:extLst>
          </p:cNvPr>
          <p:cNvSpPr txBox="1"/>
          <p:nvPr/>
        </p:nvSpPr>
        <p:spPr>
          <a:xfrm>
            <a:off x="16918147" y="9134475"/>
            <a:ext cx="682307" cy="55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DB12D9-95E8-A355-4ECA-8F27A16A72BB}"/>
              </a:ext>
            </a:extLst>
          </p:cNvPr>
          <p:cNvGrpSpPr/>
          <p:nvPr/>
        </p:nvGrpSpPr>
        <p:grpSpPr>
          <a:xfrm>
            <a:off x="13485691" y="562184"/>
            <a:ext cx="2773906" cy="1530306"/>
            <a:chOff x="13612143" y="500012"/>
            <a:chExt cx="2773906" cy="1530306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B04A0C5C-9F98-0388-BBBF-ECBA9A592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39">
              <a:extLst>
                <a:ext uri="{FF2B5EF4-FFF2-40B4-BE49-F238E27FC236}">
                  <a16:creationId xmlns:a16="http://schemas.microsoft.com/office/drawing/2014/main" id="{CBCD6811-8A03-CD79-FA7C-2BF2FD47E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BC7830A6-F398-7B34-4B38-6A8F5A4CB0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D4CAA5E5-3749-BDFA-A5D9-FEBB3F5D1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3628" y="535412"/>
            <a:ext cx="4791020" cy="5622434"/>
          </a:xfrm>
          <a:prstGeom prst="rect">
            <a:avLst/>
          </a:prstGeom>
        </p:spPr>
      </p:pic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686896" y="733095"/>
            <a:ext cx="4130953" cy="2548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|  Introduction and motivation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8147" y="9134475"/>
            <a:ext cx="682307" cy="55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F0C087-B14C-EA63-BBE8-51339813D570}"/>
              </a:ext>
            </a:extLst>
          </p:cNvPr>
          <p:cNvSpPr txBox="1"/>
          <p:nvPr/>
        </p:nvSpPr>
        <p:spPr>
          <a:xfrm>
            <a:off x="8270573" y="6073398"/>
            <a:ext cx="808340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Observing the emotions of your pet keeps them safe and happy.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their emotions strengthens the connection between you and your pet.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read their emotions wrong, it may lead to stress or trouble for both of you.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68F793-5430-6FF0-CD2F-4A45FE688150}"/>
              </a:ext>
            </a:extLst>
          </p:cNvPr>
          <p:cNvSpPr txBox="1"/>
          <p:nvPr/>
        </p:nvSpPr>
        <p:spPr>
          <a:xfrm>
            <a:off x="270591" y="1849167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Introduction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523B50-5CE6-01D3-4E2B-3426479432A7}"/>
              </a:ext>
            </a:extLst>
          </p:cNvPr>
          <p:cNvSpPr txBox="1"/>
          <p:nvPr/>
        </p:nvSpPr>
        <p:spPr>
          <a:xfrm>
            <a:off x="7835992" y="4758779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Motivation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B3B0A0-6ABC-B12D-79A9-C660EDADEB30}"/>
              </a:ext>
            </a:extLst>
          </p:cNvPr>
          <p:cNvSpPr txBox="1"/>
          <p:nvPr/>
        </p:nvSpPr>
        <p:spPr>
          <a:xfrm>
            <a:off x="572776" y="3112174"/>
            <a:ext cx="706981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Dogs express emotions such as happiness, sadness, and anger.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emotions affect their behavior, health, and human connection.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Golden Retrievers are known for their expressive nature.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Facial expressions can provide an indication of their feelings.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3F75FE1-D27B-AC11-0053-7BD9D5DC716E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22" name="Picture 4">
              <a:extLst>
                <a:ext uri="{FF2B5EF4-FFF2-40B4-BE49-F238E27FC236}">
                  <a16:creationId xmlns:a16="http://schemas.microsoft.com/office/drawing/2014/main" id="{C9823ED6-6FAE-CD01-64CA-094C22BF7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39">
              <a:extLst>
                <a:ext uri="{FF2B5EF4-FFF2-40B4-BE49-F238E27FC236}">
                  <a16:creationId xmlns:a16="http://schemas.microsoft.com/office/drawing/2014/main" id="{EE262471-CE8D-A248-3F48-32E23FD837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9F267BD-3CA6-7497-B450-9EF981F9AB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591680" y="2098135"/>
            <a:ext cx="6934201" cy="12926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b="1" dirty="0"/>
              <a:t>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Research</a:t>
            </a:r>
          </a:p>
          <a:p>
            <a:endParaRPr lang="en-US" sz="4000" b="1" dirty="0">
              <a:solidFill>
                <a:schemeClr val="accent6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91680" y="688836"/>
            <a:ext cx="5257800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  <a:sym typeface="Raleway Bold"/>
              </a:rPr>
              <a:t>|  Objective and Problem Statement</a:t>
            </a:r>
            <a:endParaRPr lang="en-US" alt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871"/>
              </a:lnSpc>
            </a:pPr>
            <a:endParaRPr lang="en-US" sz="1599" b="1" dirty="0">
              <a:solidFill>
                <a:srgbClr val="804F3B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918147" y="9134475"/>
            <a:ext cx="682307" cy="5536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 dirty="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6781EF2D-42C0-D9EA-692E-89B620DB4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546" y="3470688"/>
            <a:ext cx="76200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emotion recognition model that categorizes the emotions of Golden Retriever dogs through deep learning.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Classifies the emotions into 3 categories: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system simple, accurate, and useful for real-world pet care through the use of images only.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7C0177-36C5-83AD-8323-C2BF7826823C}"/>
              </a:ext>
            </a:extLst>
          </p:cNvPr>
          <p:cNvSpPr txBox="1"/>
          <p:nvPr/>
        </p:nvSpPr>
        <p:spPr>
          <a:xfrm>
            <a:off x="1600380" y="5849632"/>
            <a:ext cx="1011254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 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Sad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Angry</a:t>
            </a:r>
            <a:b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E94C2-1CFB-9936-A53C-E922E4AC1909}"/>
              </a:ext>
            </a:extLst>
          </p:cNvPr>
          <p:cNvSpPr txBox="1"/>
          <p:nvPr/>
        </p:nvSpPr>
        <p:spPr>
          <a:xfrm>
            <a:off x="8915400" y="2095786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D63E8E-A688-5B3F-F86D-062B5F3006BD}"/>
              </a:ext>
            </a:extLst>
          </p:cNvPr>
          <p:cNvSpPr txBox="1"/>
          <p:nvPr/>
        </p:nvSpPr>
        <p:spPr>
          <a:xfrm>
            <a:off x="8867971" y="3862448"/>
            <a:ext cx="78196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its difficult?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Dogs express emotions by subtle facial and body changes, which are not easy to observe.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developed for various dog breeds may not be as effective for Golden Retrievers.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assist in pet care, interpreting how pets feel, and designing intelligent systems that react to how dogs feel.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D5CCF31-60FF-C28A-CA5C-B945AABE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3800EE83-616F-3BD4-810C-44C0BB29160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8153400" y="3339996"/>
            <a:ext cx="9360992" cy="501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3212E39-EA81-7857-5ADB-BB9D91F40718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5141A8AD-5CCF-2A83-1DFC-771708439B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9">
              <a:extLst>
                <a:ext uri="{FF2B5EF4-FFF2-40B4-BE49-F238E27FC236}">
                  <a16:creationId xmlns:a16="http://schemas.microsoft.com/office/drawing/2014/main" id="{D43C9711-E69E-326E-4DF6-B3774CFFF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F4F26FB-986A-7CC3-47A2-95952B6D9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62000" y="1081545"/>
            <a:ext cx="5121553" cy="353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Challenges in Dog Emotion Recognition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333073" y="4152900"/>
            <a:ext cx="14000633" cy="39794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Subtle facial cues: </a:t>
            </a:r>
            <a:r>
              <a:rPr lang="en-US" sz="2799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Dog emotions are hard to spot in still images.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endParaRPr lang="en-US" sz="2799" b="1" dirty="0">
              <a:latin typeface="Times New Roman" panose="02020603050405020304" pitchFamily="18" charset="0"/>
              <a:ea typeface="Radley"/>
              <a:cs typeface="Times New Roman" panose="02020603050405020304" pitchFamily="18" charset="0"/>
              <a:sym typeface="Radley"/>
            </a:endParaRP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Breed differences: </a:t>
            </a:r>
            <a:r>
              <a:rPr lang="en-US" sz="2799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Emotions look different across breeds.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endParaRPr lang="en-US" sz="2799" b="1" dirty="0">
              <a:latin typeface="Times New Roman" panose="02020603050405020304" pitchFamily="18" charset="0"/>
              <a:ea typeface="Radley"/>
              <a:cs typeface="Times New Roman" panose="02020603050405020304" pitchFamily="18" charset="0"/>
              <a:sym typeface="Radley"/>
            </a:endParaRP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799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No standard dataset: </a:t>
            </a:r>
            <a:r>
              <a:rPr lang="en-US" sz="2799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Most datasets mix breeds or emotions</a:t>
            </a:r>
            <a:r>
              <a:rPr lang="en-US" sz="2799" b="1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.</a:t>
            </a: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endParaRPr lang="en-US" sz="2799" b="1" dirty="0">
              <a:latin typeface="Times New Roman" panose="02020603050405020304" pitchFamily="18" charset="0"/>
              <a:ea typeface="Radley"/>
              <a:cs typeface="Times New Roman" panose="02020603050405020304" pitchFamily="18" charset="0"/>
              <a:sym typeface="Radley"/>
            </a:endParaRPr>
          </a:p>
          <a:p>
            <a:pPr marL="457200" indent="-457200">
              <a:lnSpc>
                <a:spcPts val="447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latin typeface="Times New Roman" panose="02020603050405020304" pitchFamily="18" charset="0"/>
                <a:ea typeface="Radley"/>
                <a:cs typeface="Times New Roman" panose="02020603050405020304" pitchFamily="18" charset="0"/>
                <a:sym typeface="Radley"/>
              </a:rPr>
              <a:t>Need for a model that works only on Golden Retrievers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121333-9EC5-F4D2-2156-6672C240F5D3}"/>
              </a:ext>
            </a:extLst>
          </p:cNvPr>
          <p:cNvSpPr txBox="1"/>
          <p:nvPr/>
        </p:nvSpPr>
        <p:spPr>
          <a:xfrm>
            <a:off x="1219200" y="2706889"/>
            <a:ext cx="11049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</a:t>
            </a:r>
            <a:endParaRPr lang="en-IN" sz="4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F92DD1-867D-55AC-41E8-BF4D802E3936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F0439E62-FF02-D176-5A77-EE68AD461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39">
              <a:extLst>
                <a:ext uri="{FF2B5EF4-FFF2-40B4-BE49-F238E27FC236}">
                  <a16:creationId xmlns:a16="http://schemas.microsoft.com/office/drawing/2014/main" id="{6D07EA05-424C-D991-F495-2ECE94D83C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DFF91-5C19-1712-2D6C-CBB8957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609600" y="791499"/>
            <a:ext cx="3235298" cy="25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 |       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09600" y="2660007"/>
            <a:ext cx="8945678" cy="44122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02259" lvl="1">
              <a:lnSpc>
                <a:spcPts val="5039"/>
              </a:lnSpc>
            </a:pPr>
            <a:endParaRPr lang="en-US" sz="2799" b="1" dirty="0">
              <a:latin typeface="Times New Roman" panose="02020603050405020304" pitchFamily="18" charset="0"/>
              <a:ea typeface="Raleway"/>
              <a:cs typeface="Times New Roman" panose="02020603050405020304" pitchFamily="18" charset="0"/>
              <a:sym typeface="Raleway"/>
            </a:endParaRPr>
          </a:p>
          <a:p>
            <a:pPr marL="759459" lvl="1" indent="-4572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Custom dataset created with 900 labeled images of Golden Retrievers in 3 classes – Happy, Angry, Sad.</a:t>
            </a:r>
          </a:p>
          <a:p>
            <a:pPr marL="759459" lvl="1" indent="-4572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Augmentation techniques: </a:t>
            </a:r>
          </a:p>
          <a:p>
            <a:pPr marL="302259" lvl="1">
              <a:lnSpc>
                <a:spcPts val="5039"/>
              </a:lnSpc>
            </a:pPr>
            <a:r>
              <a:rPr lang="en-US" sz="2799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               Rotation, flipping, zoom, brightness variation.</a:t>
            </a:r>
          </a:p>
          <a:p>
            <a:pPr marL="759459" lvl="1" indent="-457200">
              <a:lnSpc>
                <a:spcPts val="5039"/>
              </a:lnSpc>
              <a:buFont typeface="Arial" panose="020B0604020202020204" pitchFamily="34" charset="0"/>
              <a:buChar char="•"/>
            </a:pPr>
            <a:r>
              <a:rPr lang="en-US" sz="2799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Final dataset: </a:t>
            </a:r>
          </a:p>
          <a:p>
            <a:pPr marL="302259" lvl="1">
              <a:lnSpc>
                <a:spcPts val="5039"/>
              </a:lnSpc>
            </a:pPr>
            <a:r>
              <a:rPr lang="en-US" sz="2799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                 Split into 80% training and 20% testing.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BC1BC-1553-DF0C-A4B1-0782E8E119D9}"/>
              </a:ext>
            </a:extLst>
          </p:cNvPr>
          <p:cNvSpPr txBox="1"/>
          <p:nvPr/>
        </p:nvSpPr>
        <p:spPr>
          <a:xfrm>
            <a:off x="11125200" y="5598421"/>
            <a:ext cx="8763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+ Simple RNN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+ LSTM (Proposed Model)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E6AD14-B37F-8972-4321-5B1EC7F60D15}"/>
              </a:ext>
            </a:extLst>
          </p:cNvPr>
          <p:cNvSpPr txBox="1"/>
          <p:nvPr/>
        </p:nvSpPr>
        <p:spPr>
          <a:xfrm>
            <a:off x="9282931" y="3749252"/>
            <a:ext cx="9372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08268C-8AC0-FFAE-2D74-D8AAAADD698F}"/>
              </a:ext>
            </a:extLst>
          </p:cNvPr>
          <p:cNvSpPr txBox="1"/>
          <p:nvPr/>
        </p:nvSpPr>
        <p:spPr>
          <a:xfrm>
            <a:off x="182678" y="2156797"/>
            <a:ext cx="9372600" cy="73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2259" lvl="1">
              <a:lnSpc>
                <a:spcPts val="5039"/>
              </a:lnSpc>
            </a:pPr>
            <a:r>
              <a:rPr lang="en-US" sz="4400" b="1" dirty="0">
                <a:latin typeface="Times New Roman" panose="02020603050405020304" pitchFamily="18" charset="0"/>
                <a:ea typeface="Raleway"/>
                <a:cs typeface="Times New Roman" panose="02020603050405020304" pitchFamily="18" charset="0"/>
                <a:sym typeface="Raleway"/>
              </a:rPr>
              <a:t>Dataset Preparation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433CA4-D2DC-C123-34E4-D223468A2963}"/>
              </a:ext>
            </a:extLst>
          </p:cNvPr>
          <p:cNvSpPr txBox="1"/>
          <p:nvPr/>
        </p:nvSpPr>
        <p:spPr>
          <a:xfrm>
            <a:off x="10439400" y="5075201"/>
            <a:ext cx="979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experimented with 4 models: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DC832C-F164-5E69-94E8-F31D10BFDB76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376C54CC-FC43-2529-102E-089933D72E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39">
              <a:extLst>
                <a:ext uri="{FF2B5EF4-FFF2-40B4-BE49-F238E27FC236}">
                  <a16:creationId xmlns:a16="http://schemas.microsoft.com/office/drawing/2014/main" id="{AB28813C-A3D3-8E61-5538-C8D0C8811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A9D671C-B7EB-CD12-ABFD-C35852B78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20F3B6F5-E2FB-A603-72F7-03EBDC5ADFB9}"/>
              </a:ext>
            </a:extLst>
          </p:cNvPr>
          <p:cNvSpPr txBox="1"/>
          <p:nvPr/>
        </p:nvSpPr>
        <p:spPr>
          <a:xfrm>
            <a:off x="762000" y="808791"/>
            <a:ext cx="3235298" cy="25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solidFill>
                  <a:srgbClr val="804F3B"/>
                </a:solidFill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|       Methodology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BB4D9B-B27E-2CEF-9FAA-42F65DEA5342}"/>
              </a:ext>
            </a:extLst>
          </p:cNvPr>
          <p:cNvSpPr txBox="1"/>
          <p:nvPr/>
        </p:nvSpPr>
        <p:spPr>
          <a:xfrm>
            <a:off x="2033571" y="2263848"/>
            <a:ext cx="973712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block (MobileNetV2) used for spatial feature extraction.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layers added for learning potential temporal patterns or to prepare for future video-based input.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layer for classification into 3 emotion categories.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FD764-348F-2F2E-C20D-0F38114E3DE5}"/>
              </a:ext>
            </a:extLst>
          </p:cNvPr>
          <p:cNvSpPr txBox="1"/>
          <p:nvPr/>
        </p:nvSpPr>
        <p:spPr>
          <a:xfrm>
            <a:off x="990600" y="1816807"/>
            <a:ext cx="97371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: CNN+LSTM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2049BB-3D98-710F-E546-670D1B77CFA3}"/>
              </a:ext>
            </a:extLst>
          </p:cNvPr>
          <p:cNvSpPr txBox="1"/>
          <p:nvPr/>
        </p:nvSpPr>
        <p:spPr>
          <a:xfrm>
            <a:off x="2787219" y="7037844"/>
            <a:ext cx="898347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0.0005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Loss: Categorical Cross-entropy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 Size: 32, Epochs: 30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5-Fold Cross-Validation for performance consistency.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91EBCB-718F-C0E8-9ED8-98B41AC107EC}"/>
              </a:ext>
            </a:extLst>
          </p:cNvPr>
          <p:cNvSpPr txBox="1"/>
          <p:nvPr/>
        </p:nvSpPr>
        <p:spPr>
          <a:xfrm>
            <a:off x="990600" y="5905500"/>
            <a:ext cx="973712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Setup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AB914E-C65E-1B0F-951A-47EB4B5B4478}"/>
              </a:ext>
            </a:extLst>
          </p:cNvPr>
          <p:cNvGrpSpPr/>
          <p:nvPr/>
        </p:nvGrpSpPr>
        <p:grpSpPr>
          <a:xfrm>
            <a:off x="13612143" y="500012"/>
            <a:ext cx="2773906" cy="1530306"/>
            <a:chOff x="13612143" y="500012"/>
            <a:chExt cx="2773906" cy="1530306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7C5E0F29-A6D2-28A5-ABE9-A1DC07CD1D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39">
              <a:extLst>
                <a:ext uri="{FF2B5EF4-FFF2-40B4-BE49-F238E27FC236}">
                  <a16:creationId xmlns:a16="http://schemas.microsoft.com/office/drawing/2014/main" id="{3D4EF22E-5CE5-160C-0C71-D6F73E6A2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CAF31D2-D382-981E-3373-7328CCDDD0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1ABCD5CC-EE69-A1DE-1E55-2F2A273E7B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910" y="4953964"/>
            <a:ext cx="6585514" cy="41805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8BFEA27-D62F-FF8A-28B8-807964AB1889}"/>
              </a:ext>
            </a:extLst>
          </p:cNvPr>
          <p:cNvSpPr txBox="1"/>
          <p:nvPr/>
        </p:nvSpPr>
        <p:spPr>
          <a:xfrm>
            <a:off x="10210800" y="9270017"/>
            <a:ext cx="8983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Fig1 - Block diagram of CNN+LSTM approach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51400" y="9419413"/>
            <a:ext cx="773608" cy="555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8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33313" y="827936"/>
            <a:ext cx="3235298" cy="251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71"/>
              </a:lnSpc>
            </a:pPr>
            <a:r>
              <a:rPr lang="en-US" sz="2300" b="1" dirty="0">
                <a:latin typeface="Times New Roman" panose="02020603050405020304" pitchFamily="18" charset="0"/>
                <a:ea typeface="Raleway Bold"/>
                <a:cs typeface="Times New Roman" panose="02020603050405020304" pitchFamily="18" charset="0"/>
                <a:sym typeface="Raleway Bold"/>
              </a:rPr>
              <a:t>|   Model Architecture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CD539E-9D0D-A0EC-E41D-CE07AF1813B1}"/>
              </a:ext>
            </a:extLst>
          </p:cNvPr>
          <p:cNvSpPr txBox="1"/>
          <p:nvPr/>
        </p:nvSpPr>
        <p:spPr>
          <a:xfrm>
            <a:off x="5943600" y="1171257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Architectures Used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C8534D2-8576-A37D-A27E-6A631F2F43CD}"/>
              </a:ext>
            </a:extLst>
          </p:cNvPr>
          <p:cNvSpPr/>
          <p:nvPr/>
        </p:nvSpPr>
        <p:spPr>
          <a:xfrm>
            <a:off x="379661" y="2570327"/>
            <a:ext cx="8611940" cy="3195218"/>
          </a:xfrm>
          <a:prstGeom prst="roundRect">
            <a:avLst>
              <a:gd name="adj" fmla="val 37749"/>
            </a:avLst>
          </a:prstGeom>
          <a:solidFill>
            <a:srgbClr val="E6CCB2"/>
          </a:solidFill>
          <a:ln>
            <a:solidFill>
              <a:srgbClr val="E6CC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(Baseline Model)</a:t>
            </a:r>
          </a:p>
          <a:p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Convolution → ReLU →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MaxPooling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→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spatial pattern recognition</a:t>
            </a:r>
            <a:r>
              <a:rPr lang="en-IN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E5E3E49-035F-0773-631F-706B4946A40E}"/>
              </a:ext>
            </a:extLst>
          </p:cNvPr>
          <p:cNvSpPr/>
          <p:nvPr/>
        </p:nvSpPr>
        <p:spPr>
          <a:xfrm>
            <a:off x="488448" y="6515100"/>
            <a:ext cx="8503152" cy="2943964"/>
          </a:xfrm>
          <a:prstGeom prst="roundRect">
            <a:avLst>
              <a:gd name="adj" fmla="val 31290"/>
            </a:avLst>
          </a:prstGeom>
          <a:solidFill>
            <a:srgbClr val="E6CCB2"/>
          </a:solidFill>
          <a:ln>
            <a:solidFill>
              <a:srgbClr val="E6CC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+ Simple RNN</a:t>
            </a:r>
          </a:p>
          <a:p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 for feature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layer for basic sequential feature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identify slight transitions in expressions.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F8E16A5-528C-849E-CB42-033663BC0B84}"/>
              </a:ext>
            </a:extLst>
          </p:cNvPr>
          <p:cNvSpPr/>
          <p:nvPr/>
        </p:nvSpPr>
        <p:spPr>
          <a:xfrm>
            <a:off x="9398046" y="2570327"/>
            <a:ext cx="8503149" cy="3195218"/>
          </a:xfrm>
          <a:prstGeom prst="roundRect">
            <a:avLst>
              <a:gd name="adj" fmla="val 24773"/>
            </a:avLst>
          </a:prstGeom>
          <a:solidFill>
            <a:srgbClr val="E6CCB2"/>
          </a:solidFill>
          <a:ln>
            <a:solidFill>
              <a:srgbClr val="E6CC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</a:t>
            </a:r>
          </a:p>
          <a:p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Lightweight, efficient model trained on ImageNet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as a feature extractor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Average Pooling → Dense →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solidFill>
                <a:schemeClr val="tx1"/>
              </a:solidFill>
            </a:endParaRPr>
          </a:p>
          <a:p>
            <a:pPr algn="ctr"/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DFFF56E-5FFA-63AD-21C2-6F7A3060A42E}"/>
              </a:ext>
            </a:extLst>
          </p:cNvPr>
          <p:cNvSpPr/>
          <p:nvPr/>
        </p:nvSpPr>
        <p:spPr>
          <a:xfrm>
            <a:off x="9398046" y="6475449"/>
            <a:ext cx="8503150" cy="2943964"/>
          </a:xfrm>
          <a:prstGeom prst="roundRect">
            <a:avLst>
              <a:gd name="adj" fmla="val 31404"/>
            </a:avLst>
          </a:prstGeom>
          <a:solidFill>
            <a:srgbClr val="E6CCB2"/>
          </a:solidFill>
          <a:ln>
            <a:solidFill>
              <a:srgbClr val="E6CCB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Model: CNN + LSTM</a:t>
            </a:r>
          </a:p>
          <a:p>
            <a:pPr>
              <a:buNone/>
            </a:pP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MobileNetV2 for feature extraction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 layers added to model temporal relations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→ Dropout → </a:t>
            </a:r>
            <a:r>
              <a:rPr lang="en-IN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8E18B5F-8587-B58A-EAD7-94494B908B85}"/>
              </a:ext>
            </a:extLst>
          </p:cNvPr>
          <p:cNvGrpSpPr/>
          <p:nvPr/>
        </p:nvGrpSpPr>
        <p:grpSpPr>
          <a:xfrm>
            <a:off x="14762239" y="410392"/>
            <a:ext cx="2773906" cy="1530306"/>
            <a:chOff x="13612143" y="500012"/>
            <a:chExt cx="2773906" cy="1530306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D77DFC4E-9F93-317D-4AAB-3199623929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9">
              <a:extLst>
                <a:ext uri="{FF2B5EF4-FFF2-40B4-BE49-F238E27FC236}">
                  <a16:creationId xmlns:a16="http://schemas.microsoft.com/office/drawing/2014/main" id="{F4C60A7F-6903-FE5D-3591-CF2F3D6BD3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19EDF48-FB3A-10D1-91DB-84B4C8FB7A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0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127588" y="9201150"/>
            <a:ext cx="773608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804F3B"/>
                </a:solidFill>
                <a:latin typeface="Prata"/>
                <a:ea typeface="Prata"/>
                <a:cs typeface="Prata"/>
                <a:sym typeface="Prata"/>
              </a:rPr>
              <a:t>2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740784" y="0"/>
            <a:ext cx="1547216" cy="10287000"/>
            <a:chOff x="0" y="0"/>
            <a:chExt cx="523379" cy="3479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23379" cy="3479800"/>
            </a:xfrm>
            <a:custGeom>
              <a:avLst/>
              <a:gdLst/>
              <a:ahLst/>
              <a:cxnLst/>
              <a:rect l="l" t="t" r="r" b="b"/>
              <a:pathLst>
                <a:path w="523379" h="3479800">
                  <a:moveTo>
                    <a:pt x="0" y="0"/>
                  </a:moveTo>
                  <a:lnTo>
                    <a:pt x="523379" y="0"/>
                  </a:lnTo>
                  <a:lnTo>
                    <a:pt x="523379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E6CCB2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1028700" y="723900"/>
            <a:ext cx="3235298" cy="353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   Results &amp;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804F3B"/>
                </a:solidFill>
                <a:latin typeface="Raleway"/>
                <a:ea typeface="Raleway"/>
                <a:cs typeface="Raleway"/>
                <a:sym typeface="Raleway"/>
              </a:rPr>
              <a:t>9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A67780F-AED1-E64A-B94E-CE4814E1D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437066"/>
              </p:ext>
            </p:extLst>
          </p:nvPr>
        </p:nvGraphicFramePr>
        <p:xfrm>
          <a:off x="1006046" y="2656931"/>
          <a:ext cx="8754035" cy="4502611"/>
        </p:xfrm>
        <a:graphic>
          <a:graphicData uri="http://schemas.openxmlformats.org/drawingml/2006/table">
            <a:tbl>
              <a:tblPr/>
              <a:tblGrid>
                <a:gridCol w="638792">
                  <a:extLst>
                    <a:ext uri="{9D8B030D-6E8A-4147-A177-3AD203B41FA5}">
                      <a16:colId xmlns:a16="http://schemas.microsoft.com/office/drawing/2014/main" val="1833983657"/>
                    </a:ext>
                  </a:extLst>
                </a:gridCol>
                <a:gridCol w="1703656">
                  <a:extLst>
                    <a:ext uri="{9D8B030D-6E8A-4147-A177-3AD203B41FA5}">
                      <a16:colId xmlns:a16="http://schemas.microsoft.com/office/drawing/2014/main" val="2352561550"/>
                    </a:ext>
                  </a:extLst>
                </a:gridCol>
                <a:gridCol w="1315850">
                  <a:extLst>
                    <a:ext uri="{9D8B030D-6E8A-4147-A177-3AD203B41FA5}">
                      <a16:colId xmlns:a16="http://schemas.microsoft.com/office/drawing/2014/main" val="2876898604"/>
                    </a:ext>
                  </a:extLst>
                </a:gridCol>
                <a:gridCol w="1698579">
                  <a:extLst>
                    <a:ext uri="{9D8B030D-6E8A-4147-A177-3AD203B41FA5}">
                      <a16:colId xmlns:a16="http://schemas.microsoft.com/office/drawing/2014/main" val="2782925183"/>
                    </a:ext>
                  </a:extLst>
                </a:gridCol>
                <a:gridCol w="1698579">
                  <a:extLst>
                    <a:ext uri="{9D8B030D-6E8A-4147-A177-3AD203B41FA5}">
                      <a16:colId xmlns:a16="http://schemas.microsoft.com/office/drawing/2014/main" val="1746235612"/>
                    </a:ext>
                  </a:extLst>
                </a:gridCol>
                <a:gridCol w="1698579">
                  <a:extLst>
                    <a:ext uri="{9D8B030D-6E8A-4147-A177-3AD203B41FA5}">
                      <a16:colId xmlns:a16="http://schemas.microsoft.com/office/drawing/2014/main" val="841764836"/>
                    </a:ext>
                  </a:extLst>
                </a:gridCol>
              </a:tblGrid>
              <a:tr h="783063">
                <a:tc>
                  <a:txBody>
                    <a:bodyPr/>
                    <a:lstStyle/>
                    <a:p>
                      <a:pPr algn="r">
                        <a:buNone/>
                      </a:pPr>
                      <a:endParaRPr lang="en-IN" sz="2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F1_Score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650101"/>
                  </a:ext>
                </a:extLst>
              </a:tr>
              <a:tr h="783063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CNN+LSTM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0.8681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0.8679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03310"/>
                  </a:ext>
                </a:extLst>
              </a:tr>
              <a:tr h="783063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CNN+RNN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0.8167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0.3305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0.3252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99573"/>
                  </a:ext>
                </a:extLst>
              </a:tr>
              <a:tr h="783063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0.8395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30791"/>
                  </a:ext>
                </a:extLst>
              </a:tr>
              <a:tr h="1370359">
                <a:tc>
                  <a:txBody>
                    <a:bodyPr/>
                    <a:lstStyle/>
                    <a:p>
                      <a:pPr fontAlgn="ct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MobileNetV2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0.8389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IN" sz="20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325683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9BB4754-A9F3-270D-064D-DA2BC7C87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183814"/>
              </p:ext>
            </p:extLst>
          </p:nvPr>
        </p:nvGraphicFramePr>
        <p:xfrm>
          <a:off x="10721124" y="3389274"/>
          <a:ext cx="4495800" cy="3037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6578">
                  <a:extLst>
                    <a:ext uri="{9D8B030D-6E8A-4147-A177-3AD203B41FA5}">
                      <a16:colId xmlns:a16="http://schemas.microsoft.com/office/drawing/2014/main" val="2611582322"/>
                    </a:ext>
                  </a:extLst>
                </a:gridCol>
                <a:gridCol w="2409222">
                  <a:extLst>
                    <a:ext uri="{9D8B030D-6E8A-4147-A177-3AD203B41FA5}">
                      <a16:colId xmlns:a16="http://schemas.microsoft.com/office/drawing/2014/main" val="1643447259"/>
                    </a:ext>
                  </a:extLst>
                </a:gridCol>
              </a:tblGrid>
              <a:tr h="631592"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Metric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12675"/>
                  </a:ext>
                </a:extLst>
              </a:tr>
              <a:tr h="63159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0811117"/>
                  </a:ext>
                </a:extLst>
              </a:tr>
              <a:tr h="63159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87.28%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84946"/>
                  </a:ext>
                </a:extLst>
              </a:tr>
              <a:tr h="63159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86.81%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052053"/>
                  </a:ext>
                </a:extLst>
              </a:tr>
              <a:tr h="511556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 score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86.79%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C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456051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1B7CFB3E-FC3A-9510-CB94-34DCBA726E8D}"/>
              </a:ext>
            </a:extLst>
          </p:cNvPr>
          <p:cNvSpPr txBox="1"/>
          <p:nvPr/>
        </p:nvSpPr>
        <p:spPr>
          <a:xfrm>
            <a:off x="1006046" y="1652686"/>
            <a:ext cx="9144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Model Comparison Table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9C7BE17-8E7F-4F76-1A77-68149A0635D0}"/>
              </a:ext>
            </a:extLst>
          </p:cNvPr>
          <p:cNvSpPr txBox="1"/>
          <p:nvPr/>
        </p:nvSpPr>
        <p:spPr>
          <a:xfrm>
            <a:off x="10415862" y="1579713"/>
            <a:ext cx="52328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  <a:sym typeface="Raleway"/>
              </a:rPr>
              <a:t>Proposed Model Evaluation Table (CNN+LSTM)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89F867-7941-E490-A03B-5850A5D4B324}"/>
              </a:ext>
            </a:extLst>
          </p:cNvPr>
          <p:cNvSpPr txBox="1"/>
          <p:nvPr/>
        </p:nvSpPr>
        <p:spPr>
          <a:xfrm>
            <a:off x="2631835" y="8134362"/>
            <a:ext cx="12039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+ LSTM had the highest 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 helped in capturing subtle emotional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 showed strong performance due to transfer learning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+ RNN performed less accurately than expected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60E199-FD9E-DBCB-8D0F-2F7FADBF2FE7}"/>
              </a:ext>
            </a:extLst>
          </p:cNvPr>
          <p:cNvSpPr txBox="1"/>
          <p:nvPr/>
        </p:nvSpPr>
        <p:spPr>
          <a:xfrm>
            <a:off x="1006046" y="7442225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Observations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E070AC2-41DA-91B9-0317-5968205BAB26}"/>
              </a:ext>
            </a:extLst>
          </p:cNvPr>
          <p:cNvGrpSpPr/>
          <p:nvPr/>
        </p:nvGrpSpPr>
        <p:grpSpPr>
          <a:xfrm>
            <a:off x="13776847" y="135718"/>
            <a:ext cx="2773906" cy="1530306"/>
            <a:chOff x="13612143" y="500012"/>
            <a:chExt cx="2773906" cy="1530306"/>
          </a:xfrm>
        </p:grpSpPr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0AC7D670-800B-1AE4-EB3C-B6676B7616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36892" y="500012"/>
              <a:ext cx="1349157" cy="13491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39">
              <a:extLst>
                <a:ext uri="{FF2B5EF4-FFF2-40B4-BE49-F238E27FC236}">
                  <a16:creationId xmlns:a16="http://schemas.microsoft.com/office/drawing/2014/main" id="{23129335-28B8-E63D-5972-94EA52C3E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69231" y="1061588"/>
              <a:ext cx="1109762" cy="9687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5C487E-23FC-8E38-4ADB-93785204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12143" y="511723"/>
              <a:ext cx="1466850" cy="476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976</Words>
  <Application>Microsoft Office PowerPoint</Application>
  <PresentationFormat>Custom</PresentationFormat>
  <Paragraphs>240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Times New Roman</vt:lpstr>
      <vt:lpstr>Open Sans</vt:lpstr>
      <vt:lpstr>Arial</vt:lpstr>
      <vt:lpstr>Prata</vt:lpstr>
      <vt:lpstr>Raleway Bold</vt:lpstr>
      <vt:lpstr>Calibri</vt:lpstr>
      <vt:lpstr>Raleway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Monochrome Simple Minimalist Research Project Final Defense Presentation Template</dc:title>
  <dc:creator>Anveekshith Adharasani</dc:creator>
  <cp:lastModifiedBy>Anveekshith Adharasani</cp:lastModifiedBy>
  <cp:revision>11</cp:revision>
  <cp:lastPrinted>2025-07-25T09:23:42Z</cp:lastPrinted>
  <dcterms:created xsi:type="dcterms:W3CDTF">2006-08-16T00:00:00Z</dcterms:created>
  <dcterms:modified xsi:type="dcterms:W3CDTF">2025-07-26T09:34:13Z</dcterms:modified>
  <dc:identifier>DAGt5yUTljE</dc:identifier>
</cp:coreProperties>
</file>