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oboto" charset="1" panose="02000000000000000000"/>
      <p:regular r:id="rId21"/>
    </p:embeddedFont>
    <p:embeddedFont>
      <p:font typeface="Inter Ultra-Bold" charset="1" panose="02000503000000020004"/>
      <p:regular r:id="rId22"/>
    </p:embeddedFon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Canva Sans Bold" charset="1" panose="020B0803030501040103"/>
      <p:regular r:id="rId25"/>
    </p:embeddedFont>
    <p:embeddedFont>
      <p:font typeface="Aptos" charset="1" panose="020B00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https://lookerstudio.google.com/reporting/b6b0f788-8dd6-4d85-ae49-8bf00caab40f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jpe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4494" y="-831680"/>
            <a:ext cx="19199311" cy="5636535"/>
            <a:chOff x="0" y="0"/>
            <a:chExt cx="5056609" cy="1484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6609" cy="1484519"/>
            </a:xfrm>
            <a:custGeom>
              <a:avLst/>
              <a:gdLst/>
              <a:ahLst/>
              <a:cxnLst/>
              <a:rect r="r" b="b" t="t" l="l"/>
              <a:pathLst>
                <a:path h="1484519" w="5056609">
                  <a:moveTo>
                    <a:pt x="0" y="0"/>
                  </a:moveTo>
                  <a:lnTo>
                    <a:pt x="5056609" y="0"/>
                  </a:lnTo>
                  <a:lnTo>
                    <a:pt x="5056609" y="1484519"/>
                  </a:lnTo>
                  <a:lnTo>
                    <a:pt x="0" y="1484519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6609" cy="1522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0" y="-1140290"/>
            <a:ext cx="5945145" cy="5945145"/>
          </a:xfrm>
          <a:custGeom>
            <a:avLst/>
            <a:gdLst/>
            <a:ahLst/>
            <a:cxnLst/>
            <a:rect r="r" b="b" t="t" l="l"/>
            <a:pathLst>
              <a:path h="5945145" w="5945145">
                <a:moveTo>
                  <a:pt x="5945145" y="0"/>
                </a:moveTo>
                <a:lnTo>
                  <a:pt x="0" y="0"/>
                </a:lnTo>
                <a:lnTo>
                  <a:pt x="0" y="5945144"/>
                </a:lnTo>
                <a:lnTo>
                  <a:pt x="5945145" y="5945144"/>
                </a:lnTo>
                <a:lnTo>
                  <a:pt x="59451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42855" y="-1140290"/>
            <a:ext cx="5945145" cy="5945145"/>
          </a:xfrm>
          <a:custGeom>
            <a:avLst/>
            <a:gdLst/>
            <a:ahLst/>
            <a:cxnLst/>
            <a:rect r="r" b="b" t="t" l="l"/>
            <a:pathLst>
              <a:path h="5945145" w="5945145">
                <a:moveTo>
                  <a:pt x="0" y="0"/>
                </a:moveTo>
                <a:lnTo>
                  <a:pt x="5945145" y="0"/>
                </a:lnTo>
                <a:lnTo>
                  <a:pt x="5945145" y="5945144"/>
                </a:lnTo>
                <a:lnTo>
                  <a:pt x="0" y="594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53619" y="1597332"/>
            <a:ext cx="15423086" cy="5044180"/>
            <a:chOff x="0" y="0"/>
            <a:chExt cx="4062047" cy="13285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2047" cy="1328508"/>
            </a:xfrm>
            <a:custGeom>
              <a:avLst/>
              <a:gdLst/>
              <a:ahLst/>
              <a:cxnLst/>
              <a:rect r="r" b="b" t="t" l="l"/>
              <a:pathLst>
                <a:path h="1328508" w="4062047">
                  <a:moveTo>
                    <a:pt x="0" y="0"/>
                  </a:moveTo>
                  <a:lnTo>
                    <a:pt x="4062047" y="0"/>
                  </a:lnTo>
                  <a:lnTo>
                    <a:pt x="4062047" y="1328508"/>
                  </a:lnTo>
                  <a:lnTo>
                    <a:pt x="0" y="1328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C1C1C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62047" cy="1366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10740" y="8658225"/>
            <a:ext cx="12066519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 spc="63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ANALYTICS ASSOCIATE </a:t>
            </a:r>
          </a:p>
        </p:txBody>
      </p:sp>
      <p:sp>
        <p:nvSpPr>
          <p:cNvPr name="AutoShape 11" id="11"/>
          <p:cNvSpPr/>
          <p:nvPr/>
        </p:nvSpPr>
        <p:spPr>
          <a:xfrm>
            <a:off x="2423160" y="8939213"/>
            <a:ext cx="23601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3304623" y="8939213"/>
            <a:ext cx="236014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491363" y="267459"/>
            <a:ext cx="7305274" cy="1082263"/>
          </a:xfrm>
          <a:custGeom>
            <a:avLst/>
            <a:gdLst/>
            <a:ahLst/>
            <a:cxnLst/>
            <a:rect r="r" b="b" t="t" l="l"/>
            <a:pathLst>
              <a:path h="1082263" w="7305274">
                <a:moveTo>
                  <a:pt x="0" y="0"/>
                </a:moveTo>
                <a:lnTo>
                  <a:pt x="7305274" y="0"/>
                </a:lnTo>
                <a:lnTo>
                  <a:pt x="7305274" y="1082263"/>
                </a:lnTo>
                <a:lnTo>
                  <a:pt x="0" y="108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53619" y="1597332"/>
            <a:ext cx="15423086" cy="5044180"/>
          </a:xfrm>
          <a:custGeom>
            <a:avLst/>
            <a:gdLst/>
            <a:ahLst/>
            <a:cxnLst/>
            <a:rect r="r" b="b" t="t" l="l"/>
            <a:pathLst>
              <a:path h="5044180" w="15423086">
                <a:moveTo>
                  <a:pt x="0" y="0"/>
                </a:moveTo>
                <a:lnTo>
                  <a:pt x="15423086" y="0"/>
                </a:lnTo>
                <a:lnTo>
                  <a:pt x="15423086" y="5044181"/>
                </a:lnTo>
                <a:lnTo>
                  <a:pt x="0" y="5044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7" t="-65347" r="0" b="-38645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453619" y="4804854"/>
            <a:ext cx="15423086" cy="1836659"/>
            <a:chOff x="0" y="0"/>
            <a:chExt cx="4062047" cy="4837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2047" cy="483729"/>
            </a:xfrm>
            <a:custGeom>
              <a:avLst/>
              <a:gdLst/>
              <a:ahLst/>
              <a:cxnLst/>
              <a:rect r="r" b="b" t="t" l="l"/>
              <a:pathLst>
                <a:path h="483729" w="4062047">
                  <a:moveTo>
                    <a:pt x="0" y="0"/>
                  </a:moveTo>
                  <a:lnTo>
                    <a:pt x="4062047" y="0"/>
                  </a:lnTo>
                  <a:lnTo>
                    <a:pt x="4062047" y="483729"/>
                  </a:lnTo>
                  <a:lnTo>
                    <a:pt x="0" y="4837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62047" cy="521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37815" y="7086600"/>
            <a:ext cx="1501237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9"/>
              </a:lnSpc>
            </a:pPr>
            <a:r>
              <a:rPr lang="en-US" b="true" sz="10299">
                <a:solidFill>
                  <a:srgbClr val="9E2AA6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INTERNSHIP REPORT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87012" y="4842178"/>
            <a:ext cx="9513977" cy="182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3"/>
              </a:lnSpc>
            </a:pPr>
            <a:r>
              <a:rPr lang="en-US" sz="3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60B</a:t>
            </a:r>
          </a:p>
          <a:p>
            <a:pPr algn="ctr">
              <a:lnSpc>
                <a:spcPts val="4703"/>
              </a:lnSpc>
            </a:pPr>
            <a:r>
              <a:rPr lang="en-US" sz="3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Yamin Alam &amp; Veena Chebrolu</a:t>
            </a:r>
          </a:p>
          <a:p>
            <a:pPr algn="ctr">
              <a:lnSpc>
                <a:spcPts val="4703"/>
              </a:lnSpc>
            </a:pPr>
            <a:r>
              <a:rPr lang="en-US" sz="35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 Mr. Jerry Ojimadu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453619" y="1597332"/>
            <a:ext cx="15423086" cy="5044180"/>
          </a:xfrm>
          <a:custGeom>
            <a:avLst/>
            <a:gdLst/>
            <a:ahLst/>
            <a:cxnLst/>
            <a:rect r="r" b="b" t="t" l="l"/>
            <a:pathLst>
              <a:path h="5044180" w="15423086">
                <a:moveTo>
                  <a:pt x="0" y="0"/>
                </a:moveTo>
                <a:lnTo>
                  <a:pt x="15423086" y="0"/>
                </a:lnTo>
                <a:lnTo>
                  <a:pt x="15423086" y="5044181"/>
                </a:lnTo>
                <a:lnTo>
                  <a:pt x="0" y="50441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4000"/>
            </a:blip>
            <a:stretch>
              <a:fillRect l="-137" t="-65347" r="0" b="-38645"/>
            </a:stretch>
          </a:blipFill>
          <a:ln w="38100" cap="sq">
            <a:solidFill>
              <a:srgbClr val="FFFFFF">
                <a:alpha val="23922"/>
              </a:srgbClr>
            </a:solidFill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111" y="2732044"/>
            <a:ext cx="7368703" cy="6299835"/>
            <a:chOff x="0" y="0"/>
            <a:chExt cx="9824937" cy="8399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24937" cy="8399780"/>
            </a:xfrm>
            <a:custGeom>
              <a:avLst/>
              <a:gdLst/>
              <a:ahLst/>
              <a:cxnLst/>
              <a:rect r="r" b="b" t="t" l="l"/>
              <a:pathLst>
                <a:path h="8399780" w="9824937">
                  <a:moveTo>
                    <a:pt x="0" y="0"/>
                  </a:moveTo>
                  <a:lnTo>
                    <a:pt x="9824937" y="0"/>
                  </a:lnTo>
                  <a:lnTo>
                    <a:pt x="9824937" y="8399780"/>
                  </a:lnTo>
                  <a:lnTo>
                    <a:pt x="0" y="8399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38150"/>
              <a:ext cx="9824937" cy="88379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14375" indent="-357188" lvl="1">
                <a:lnSpc>
                  <a:spcPts val="75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Steady Growth:</a:t>
              </a: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From 10B in Aug 2022 to 30B+ in Feb 2025</a:t>
              </a:r>
            </a:p>
            <a:p>
              <a:pPr algn="l" marL="714375" indent="-357188" lvl="1">
                <a:lnSpc>
                  <a:spcPts val="75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Accelerating Trajectory:</a:t>
              </a: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Growth rate increasing over time</a:t>
              </a:r>
            </a:p>
            <a:p>
              <a:pPr algn="l" marL="714375" indent="-357188" lvl="1">
                <a:lnSpc>
                  <a:spcPts val="75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Seasonal Patterns:</a:t>
              </a: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Visible peaks in Q4 each year</a:t>
              </a:r>
            </a:p>
            <a:p>
              <a:pPr algn="l">
                <a:lnSpc>
                  <a:spcPts val="7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83728" y="2104772"/>
            <a:ext cx="7614860" cy="6390098"/>
            <a:chOff x="0" y="0"/>
            <a:chExt cx="2388539" cy="20043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8539" cy="2004370"/>
            </a:xfrm>
            <a:custGeom>
              <a:avLst/>
              <a:gdLst/>
              <a:ahLst/>
              <a:cxnLst/>
              <a:rect r="r" b="b" t="t" l="l"/>
              <a:pathLst>
                <a:path h="2004370" w="2388539">
                  <a:moveTo>
                    <a:pt x="0" y="0"/>
                  </a:moveTo>
                  <a:lnTo>
                    <a:pt x="2388539" y="0"/>
                  </a:lnTo>
                  <a:lnTo>
                    <a:pt x="2388539" y="2004370"/>
                  </a:lnTo>
                  <a:lnTo>
                    <a:pt x="0" y="2004370"/>
                  </a:lnTo>
                  <a:close/>
                </a:path>
              </a:pathLst>
            </a:custGeom>
            <a:solidFill>
              <a:srgbClr val="5E52A5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88539" cy="2042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 descr="Output image"/>
          <p:cNvSpPr/>
          <p:nvPr/>
        </p:nvSpPr>
        <p:spPr>
          <a:xfrm flipH="false" flipV="false" rot="0">
            <a:off x="9473768" y="2204380"/>
            <a:ext cx="7434024" cy="6180838"/>
          </a:xfrm>
          <a:custGeom>
            <a:avLst/>
            <a:gdLst/>
            <a:ahLst/>
            <a:cxnLst/>
            <a:rect r="r" b="b" t="t" l="l"/>
            <a:pathLst>
              <a:path h="6180838" w="7434024">
                <a:moveTo>
                  <a:pt x="0" y="0"/>
                </a:moveTo>
                <a:lnTo>
                  <a:pt x="7434023" y="0"/>
                </a:lnTo>
                <a:lnTo>
                  <a:pt x="7434023" y="6180838"/>
                </a:lnTo>
                <a:lnTo>
                  <a:pt x="0" y="618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8" t="0" r="-668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14543" y="594254"/>
            <a:ext cx="25782648" cy="868892"/>
            <a:chOff x="0" y="0"/>
            <a:chExt cx="34376864" cy="115852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4376864" cy="1158523"/>
              <a:chOff x="0" y="0"/>
              <a:chExt cx="10526163" cy="35473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526163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10526163">
                    <a:moveTo>
                      <a:pt x="0" y="0"/>
                    </a:moveTo>
                    <a:lnTo>
                      <a:pt x="10526163" y="0"/>
                    </a:lnTo>
                    <a:lnTo>
                      <a:pt x="10526163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0526163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8320642" y="-21781"/>
              <a:ext cx="24322556" cy="1180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36"/>
                </a:lnSpc>
              </a:pPr>
              <a:r>
                <a:rPr lang="en-US" sz="4883" b="true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TEMPORAL TRENDS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86074" y="746654"/>
            <a:ext cx="2052328" cy="10287000"/>
          </a:xfrm>
          <a:custGeom>
            <a:avLst/>
            <a:gdLst/>
            <a:ahLst/>
            <a:cxnLst/>
            <a:rect r="r" b="b" t="t" l="l"/>
            <a:pathLst>
              <a:path h="10287000" w="2052328">
                <a:moveTo>
                  <a:pt x="0" y="0"/>
                </a:moveTo>
                <a:lnTo>
                  <a:pt x="2052328" y="0"/>
                </a:lnTo>
                <a:lnTo>
                  <a:pt x="20523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13467" y="4035347"/>
            <a:ext cx="5255857" cy="5481989"/>
          </a:xfrm>
          <a:custGeom>
            <a:avLst/>
            <a:gdLst/>
            <a:ahLst/>
            <a:cxnLst/>
            <a:rect r="r" b="b" t="t" l="l"/>
            <a:pathLst>
              <a:path h="5481989" w="5255857">
                <a:moveTo>
                  <a:pt x="0" y="0"/>
                </a:moveTo>
                <a:lnTo>
                  <a:pt x="5255856" y="0"/>
                </a:lnTo>
                <a:lnTo>
                  <a:pt x="5255856" y="5481989"/>
                </a:lnTo>
                <a:lnTo>
                  <a:pt x="0" y="548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710763" y="746654"/>
            <a:ext cx="25782648" cy="868892"/>
            <a:chOff x="0" y="0"/>
            <a:chExt cx="34376864" cy="115852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4376864" cy="1158523"/>
              <a:chOff x="0" y="0"/>
              <a:chExt cx="10526163" cy="35473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26163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10526163">
                    <a:moveTo>
                      <a:pt x="0" y="0"/>
                    </a:moveTo>
                    <a:lnTo>
                      <a:pt x="10526163" y="0"/>
                    </a:lnTo>
                    <a:lnTo>
                      <a:pt x="10526163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0526163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320642" y="-21781"/>
              <a:ext cx="24322556" cy="1180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36"/>
                </a:lnSpc>
              </a:pPr>
              <a:r>
                <a:rPr lang="en-US" sz="4883" b="true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QUALITY IMPROVEMENTS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769323" y="2821691"/>
            <a:ext cx="3120833" cy="1774974"/>
          </a:xfrm>
          <a:custGeom>
            <a:avLst/>
            <a:gdLst/>
            <a:ahLst/>
            <a:cxnLst/>
            <a:rect r="r" b="b" t="t" l="l"/>
            <a:pathLst>
              <a:path h="1774974" w="3120833">
                <a:moveTo>
                  <a:pt x="0" y="0"/>
                </a:moveTo>
                <a:lnTo>
                  <a:pt x="3120833" y="0"/>
                </a:lnTo>
                <a:lnTo>
                  <a:pt x="3120833" y="1774974"/>
                </a:lnTo>
                <a:lnTo>
                  <a:pt x="0" y="1774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34843" y="3087670"/>
            <a:ext cx="3120535" cy="7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</a:pP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47,807 </a:t>
            </a:r>
            <a:r>
              <a:rPr lang="en-US" b="true" sz="2238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duplicates removed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554569" y="2362203"/>
            <a:ext cx="3120833" cy="1774974"/>
          </a:xfrm>
          <a:custGeom>
            <a:avLst/>
            <a:gdLst/>
            <a:ahLst/>
            <a:cxnLst/>
            <a:rect r="r" b="b" t="t" l="l"/>
            <a:pathLst>
              <a:path h="1774974" w="3120833">
                <a:moveTo>
                  <a:pt x="0" y="0"/>
                </a:moveTo>
                <a:lnTo>
                  <a:pt x="3120833" y="0"/>
                </a:lnTo>
                <a:lnTo>
                  <a:pt x="3120833" y="1774974"/>
                </a:lnTo>
                <a:lnTo>
                  <a:pt x="0" y="1774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20088" y="2628182"/>
            <a:ext cx="3120535" cy="7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</a:pP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12</a:t>
            </a: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238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columns standardized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3024881" y="3249690"/>
            <a:ext cx="3120833" cy="1774974"/>
          </a:xfrm>
          <a:custGeom>
            <a:avLst/>
            <a:gdLst/>
            <a:ahLst/>
            <a:cxnLst/>
            <a:rect r="r" b="b" t="t" l="l"/>
            <a:pathLst>
              <a:path h="1774974" w="3120833">
                <a:moveTo>
                  <a:pt x="3120833" y="0"/>
                </a:moveTo>
                <a:lnTo>
                  <a:pt x="0" y="0"/>
                </a:lnTo>
                <a:lnTo>
                  <a:pt x="0" y="1774974"/>
                </a:lnTo>
                <a:lnTo>
                  <a:pt x="3120833" y="1774974"/>
                </a:lnTo>
                <a:lnTo>
                  <a:pt x="312083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41798" y="3455619"/>
            <a:ext cx="2686997" cy="7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</a:pP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98.5%</a:t>
            </a:r>
            <a:r>
              <a:rPr lang="en-US" sz="2238" b="true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238">
                <a:solidFill>
                  <a:srgbClr val="9E2A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missing values resolved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523" y="1874678"/>
            <a:ext cx="4580372" cy="2759652"/>
            <a:chOff x="0" y="0"/>
            <a:chExt cx="6107162" cy="36795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54686" y="1874678"/>
            <a:ext cx="4580372" cy="2759652"/>
            <a:chOff x="0" y="0"/>
            <a:chExt cx="6107162" cy="36795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Recommendations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54233" y="1874678"/>
            <a:ext cx="4580371" cy="2759652"/>
            <a:chOff x="0" y="0"/>
            <a:chExt cx="6107162" cy="36795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854233" y="1874678"/>
            <a:ext cx="4580371" cy="2759652"/>
            <a:chOff x="0" y="0"/>
            <a:chExt cx="6107162" cy="36795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Reallocate 10-15% of marketing budget to high-ROI campaigns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452942" y="1874678"/>
            <a:ext cx="4580372" cy="2759652"/>
            <a:chOff x="0" y="0"/>
            <a:chExt cx="6107162" cy="3679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452942" y="1874678"/>
            <a:ext cx="4580372" cy="2759652"/>
            <a:chOff x="0" y="0"/>
            <a:chExt cx="6107162" cy="3679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Develop graduate-focused content offerings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55523" y="5652670"/>
            <a:ext cx="4580372" cy="2759652"/>
            <a:chOff x="0" y="0"/>
            <a:chExt cx="6107162" cy="367953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55523" y="5652670"/>
            <a:ext cx="4580372" cy="2759652"/>
            <a:chOff x="0" y="0"/>
            <a:chExt cx="6107162" cy="36795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Pilot smaller cohort sizes for improved completion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854233" y="5652670"/>
            <a:ext cx="4580371" cy="2759652"/>
            <a:chOff x="0" y="0"/>
            <a:chExt cx="6107162" cy="367953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6854233" y="5652670"/>
            <a:ext cx="4580371" cy="2759652"/>
            <a:chOff x="0" y="0"/>
            <a:chExt cx="6107162" cy="367953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Expand Ghana market presence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452942" y="5652670"/>
            <a:ext cx="4580372" cy="2759652"/>
            <a:chOff x="0" y="0"/>
            <a:chExt cx="6107162" cy="367953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19050" y="19050"/>
              <a:ext cx="6069076" cy="3641471"/>
            </a:xfrm>
            <a:custGeom>
              <a:avLst/>
              <a:gdLst/>
              <a:ahLst/>
              <a:cxnLst/>
              <a:rect r="r" b="b" t="t" l="l"/>
              <a:pathLst>
                <a:path h="3641471" w="6069076">
                  <a:moveTo>
                    <a:pt x="0" y="0"/>
                  </a:moveTo>
                  <a:lnTo>
                    <a:pt x="6069076" y="0"/>
                  </a:lnTo>
                  <a:lnTo>
                    <a:pt x="6069076" y="3641471"/>
                  </a:lnTo>
                  <a:lnTo>
                    <a:pt x="0" y="3641471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07176" cy="3679571"/>
            </a:xfrm>
            <a:custGeom>
              <a:avLst/>
              <a:gdLst/>
              <a:ahLst/>
              <a:cxnLst/>
              <a:rect r="r" b="b" t="t" l="l"/>
              <a:pathLst>
                <a:path h="3679571" w="6107176">
                  <a:moveTo>
                    <a:pt x="19050" y="0"/>
                  </a:moveTo>
                  <a:lnTo>
                    <a:pt x="6088126" y="0"/>
                  </a:lnTo>
                  <a:cubicBezTo>
                    <a:pt x="6098667" y="0"/>
                    <a:pt x="6107176" y="8509"/>
                    <a:pt x="6107176" y="19050"/>
                  </a:cubicBezTo>
                  <a:lnTo>
                    <a:pt x="6107176" y="3660521"/>
                  </a:lnTo>
                  <a:cubicBezTo>
                    <a:pt x="6107176" y="3671062"/>
                    <a:pt x="6098667" y="3679571"/>
                    <a:pt x="6088126" y="3679571"/>
                  </a:cubicBezTo>
                  <a:lnTo>
                    <a:pt x="19050" y="3679571"/>
                  </a:lnTo>
                  <a:cubicBezTo>
                    <a:pt x="8509" y="3679571"/>
                    <a:pt x="0" y="3671062"/>
                    <a:pt x="0" y="3660521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3660521"/>
                  </a:lnTo>
                  <a:lnTo>
                    <a:pt x="19050" y="3660521"/>
                  </a:lnTo>
                  <a:lnTo>
                    <a:pt x="19050" y="3641471"/>
                  </a:lnTo>
                  <a:lnTo>
                    <a:pt x="6088126" y="3641471"/>
                  </a:lnTo>
                  <a:lnTo>
                    <a:pt x="6088126" y="3660521"/>
                  </a:lnTo>
                  <a:lnTo>
                    <a:pt x="6069076" y="3660521"/>
                  </a:lnTo>
                  <a:lnTo>
                    <a:pt x="6069076" y="19050"/>
                  </a:lnTo>
                  <a:lnTo>
                    <a:pt x="6088126" y="19050"/>
                  </a:lnTo>
                  <a:lnTo>
                    <a:pt x="6088126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452942" y="5652670"/>
            <a:ext cx="4580372" cy="2759652"/>
            <a:chOff x="0" y="0"/>
            <a:chExt cx="6107162" cy="367953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107162" cy="3679536"/>
            </a:xfrm>
            <a:custGeom>
              <a:avLst/>
              <a:gdLst/>
              <a:ahLst/>
              <a:cxnLst/>
              <a:rect r="r" b="b" t="t" l="l"/>
              <a:pathLst>
                <a:path h="3679536" w="6107162">
                  <a:moveTo>
                    <a:pt x="0" y="0"/>
                  </a:moveTo>
                  <a:lnTo>
                    <a:pt x="6107162" y="0"/>
                  </a:lnTo>
                  <a:lnTo>
                    <a:pt x="6107162" y="3679536"/>
                  </a:lnTo>
                  <a:lnTo>
                    <a:pt x="0" y="3679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47625"/>
              <a:ext cx="6107162" cy="36319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88"/>
                </a:lnSpc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Apply Q4 strategies throughout the year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391665" y="1412110"/>
            <a:ext cx="925136" cy="925136"/>
            <a:chOff x="0" y="0"/>
            <a:chExt cx="1233515" cy="123351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233515" cy="123351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0"/>
                  </a:lnSpc>
                </a:pPr>
              </a:p>
            </p:txBody>
          </p:sp>
        </p:grpSp>
        <p:sp>
          <p:nvSpPr>
            <p:cNvPr name="TextBox 42" id="42"/>
            <p:cNvSpPr txBox="true"/>
            <p:nvPr/>
          </p:nvSpPr>
          <p:spPr>
            <a:xfrm rot="0">
              <a:off x="422011" y="84377"/>
              <a:ext cx="389493" cy="1111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126554" y="1412110"/>
            <a:ext cx="925136" cy="925136"/>
            <a:chOff x="0" y="0"/>
            <a:chExt cx="1233515" cy="123351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1233515" cy="1233515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0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422011" y="84377"/>
              <a:ext cx="389493" cy="1111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2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92118" y="5190102"/>
            <a:ext cx="925136" cy="925136"/>
            <a:chOff x="0" y="0"/>
            <a:chExt cx="1233515" cy="1233515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1233515" cy="1233515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0"/>
                  </a:lnSpc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422011" y="84377"/>
              <a:ext cx="389493" cy="1111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3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6391665" y="5143500"/>
            <a:ext cx="925136" cy="925136"/>
            <a:chOff x="0" y="0"/>
            <a:chExt cx="1233515" cy="1233515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1233515" cy="1233515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0"/>
                  </a:lnSpc>
                </a:pPr>
              </a:p>
            </p:txBody>
          </p:sp>
        </p:grpSp>
        <p:sp>
          <p:nvSpPr>
            <p:cNvPr name="TextBox 57" id="57"/>
            <p:cNvSpPr txBox="true"/>
            <p:nvPr/>
          </p:nvSpPr>
          <p:spPr>
            <a:xfrm rot="0">
              <a:off x="422011" y="84377"/>
              <a:ext cx="389493" cy="1111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126554" y="5143500"/>
            <a:ext cx="925136" cy="925136"/>
            <a:chOff x="0" y="0"/>
            <a:chExt cx="1233515" cy="1233515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0" y="0"/>
              <a:ext cx="1233515" cy="1233515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60"/>
                  </a:lnSpc>
                </a:pPr>
              </a:p>
            </p:txBody>
          </p:sp>
        </p:grpSp>
        <p:sp>
          <p:nvSpPr>
            <p:cNvPr name="TextBox 62" id="62"/>
            <p:cNvSpPr txBox="true"/>
            <p:nvPr/>
          </p:nvSpPr>
          <p:spPr>
            <a:xfrm rot="0">
              <a:off x="422011" y="84377"/>
              <a:ext cx="389493" cy="1111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40"/>
                </a:lnSpc>
              </a:pPr>
              <a:r>
                <a:rPr lang="en-US" sz="46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Lessons Learned   - Tools: PostgreSQL, Google Looker Studio and Ms Teams - Data: Clean early, validate often - Process: Document every transformation - Visualization: Simplicity drives adoption - Team: Agile collaboration works..."/>
          <p:cNvSpPr/>
          <p:nvPr/>
        </p:nvSpPr>
        <p:spPr>
          <a:xfrm flipH="false" flipV="false" rot="0">
            <a:off x="0" y="-48061"/>
            <a:ext cx="18288000" cy="10707532"/>
          </a:xfrm>
          <a:custGeom>
            <a:avLst/>
            <a:gdLst/>
            <a:ahLst/>
            <a:cxnLst/>
            <a:rect r="r" b="b" t="t" l="l"/>
            <a:pathLst>
              <a:path h="10707532" w="18288000">
                <a:moveTo>
                  <a:pt x="0" y="0"/>
                </a:moveTo>
                <a:lnTo>
                  <a:pt x="18288000" y="0"/>
                </a:lnTo>
                <a:lnTo>
                  <a:pt x="18288000" y="10707532"/>
                </a:lnTo>
                <a:lnTo>
                  <a:pt x="0" y="10707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3" t="0" r="-181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163201"/>
            <a:ext cx="4099052" cy="980299"/>
            <a:chOff x="0" y="0"/>
            <a:chExt cx="1079586" cy="258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586" cy="258186"/>
            </a:xfrm>
            <a:custGeom>
              <a:avLst/>
              <a:gdLst/>
              <a:ahLst/>
              <a:cxnLst/>
              <a:rect r="r" b="b" t="t" l="l"/>
              <a:pathLst>
                <a:path h="258186" w="1079586">
                  <a:moveTo>
                    <a:pt x="0" y="0"/>
                  </a:moveTo>
                  <a:lnTo>
                    <a:pt x="1079586" y="0"/>
                  </a:lnTo>
                  <a:lnTo>
                    <a:pt x="1079586" y="258186"/>
                  </a:lnTo>
                  <a:lnTo>
                    <a:pt x="0" y="2581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79586" cy="296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784918"/>
            <a:ext cx="1217767" cy="980299"/>
            <a:chOff x="0" y="0"/>
            <a:chExt cx="320729" cy="2581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0729" cy="258186"/>
            </a:xfrm>
            <a:custGeom>
              <a:avLst/>
              <a:gdLst/>
              <a:ahLst/>
              <a:cxnLst/>
              <a:rect r="r" b="b" t="t" l="l"/>
              <a:pathLst>
                <a:path h="258186" w="320729">
                  <a:moveTo>
                    <a:pt x="0" y="0"/>
                  </a:moveTo>
                  <a:lnTo>
                    <a:pt x="320729" y="0"/>
                  </a:lnTo>
                  <a:lnTo>
                    <a:pt x="320729" y="258186"/>
                  </a:lnTo>
                  <a:lnTo>
                    <a:pt x="0" y="2581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0729" cy="296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6696495"/>
            <a:ext cx="1217767" cy="980299"/>
            <a:chOff x="0" y="0"/>
            <a:chExt cx="320729" cy="2581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0729" cy="258186"/>
            </a:xfrm>
            <a:custGeom>
              <a:avLst/>
              <a:gdLst/>
              <a:ahLst/>
              <a:cxnLst/>
              <a:rect r="r" b="b" t="t" l="l"/>
              <a:pathLst>
                <a:path h="258186" w="320729">
                  <a:moveTo>
                    <a:pt x="0" y="0"/>
                  </a:moveTo>
                  <a:lnTo>
                    <a:pt x="320729" y="0"/>
                  </a:lnTo>
                  <a:lnTo>
                    <a:pt x="320729" y="258186"/>
                  </a:lnTo>
                  <a:lnTo>
                    <a:pt x="0" y="2581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20729" cy="296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4855" y="7939717"/>
            <a:ext cx="5021963" cy="2128311"/>
            <a:chOff x="0" y="0"/>
            <a:chExt cx="1322657" cy="5605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22657" cy="560543"/>
            </a:xfrm>
            <a:custGeom>
              <a:avLst/>
              <a:gdLst/>
              <a:ahLst/>
              <a:cxnLst/>
              <a:rect r="r" b="b" t="t" l="l"/>
              <a:pathLst>
                <a:path h="560543" w="1322657">
                  <a:moveTo>
                    <a:pt x="0" y="0"/>
                  </a:moveTo>
                  <a:lnTo>
                    <a:pt x="1322657" y="0"/>
                  </a:lnTo>
                  <a:lnTo>
                    <a:pt x="1322657" y="560543"/>
                  </a:lnTo>
                  <a:lnTo>
                    <a:pt x="0" y="5605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22657" cy="598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21381" y="3955440"/>
            <a:ext cx="4099052" cy="1350264"/>
            <a:chOff x="0" y="0"/>
            <a:chExt cx="1079586" cy="3556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9586" cy="355625"/>
            </a:xfrm>
            <a:custGeom>
              <a:avLst/>
              <a:gdLst/>
              <a:ahLst/>
              <a:cxnLst/>
              <a:rect r="r" b="b" t="t" l="l"/>
              <a:pathLst>
                <a:path h="355625" w="1079586">
                  <a:moveTo>
                    <a:pt x="0" y="0"/>
                  </a:moveTo>
                  <a:lnTo>
                    <a:pt x="1079586" y="0"/>
                  </a:lnTo>
                  <a:lnTo>
                    <a:pt x="1079586" y="355625"/>
                  </a:lnTo>
                  <a:lnTo>
                    <a:pt x="0" y="3556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79586" cy="3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21381" y="7653608"/>
            <a:ext cx="4099052" cy="1350264"/>
            <a:chOff x="0" y="0"/>
            <a:chExt cx="1079586" cy="3556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9586" cy="355625"/>
            </a:xfrm>
            <a:custGeom>
              <a:avLst/>
              <a:gdLst/>
              <a:ahLst/>
              <a:cxnLst/>
              <a:rect r="r" b="b" t="t" l="l"/>
              <a:pathLst>
                <a:path h="355625" w="1079586">
                  <a:moveTo>
                    <a:pt x="0" y="0"/>
                  </a:moveTo>
                  <a:lnTo>
                    <a:pt x="1079586" y="0"/>
                  </a:lnTo>
                  <a:lnTo>
                    <a:pt x="1079586" y="355625"/>
                  </a:lnTo>
                  <a:lnTo>
                    <a:pt x="0" y="3556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79586" cy="3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343855" y="2784918"/>
            <a:ext cx="542466" cy="7080520"/>
            <a:chOff x="0" y="0"/>
            <a:chExt cx="142872" cy="18648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2872" cy="1864828"/>
            </a:xfrm>
            <a:custGeom>
              <a:avLst/>
              <a:gdLst/>
              <a:ahLst/>
              <a:cxnLst/>
              <a:rect r="r" b="b" t="t" l="l"/>
              <a:pathLst>
                <a:path h="1864828" w="142872">
                  <a:moveTo>
                    <a:pt x="0" y="0"/>
                  </a:moveTo>
                  <a:lnTo>
                    <a:pt x="142872" y="0"/>
                  </a:lnTo>
                  <a:lnTo>
                    <a:pt x="142872" y="1864828"/>
                  </a:lnTo>
                  <a:lnTo>
                    <a:pt x="0" y="18648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42872" cy="19029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615088" y="776355"/>
            <a:ext cx="5672912" cy="1350264"/>
            <a:chOff x="0" y="0"/>
            <a:chExt cx="1494100" cy="3556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94100" cy="355625"/>
            </a:xfrm>
            <a:custGeom>
              <a:avLst/>
              <a:gdLst/>
              <a:ahLst/>
              <a:cxnLst/>
              <a:rect r="r" b="b" t="t" l="l"/>
              <a:pathLst>
                <a:path h="355625" w="1494100">
                  <a:moveTo>
                    <a:pt x="0" y="0"/>
                  </a:moveTo>
                  <a:lnTo>
                    <a:pt x="1494100" y="0"/>
                  </a:lnTo>
                  <a:lnTo>
                    <a:pt x="1494100" y="355625"/>
                  </a:lnTo>
                  <a:lnTo>
                    <a:pt x="0" y="3556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94100" cy="3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94855" y="776355"/>
            <a:ext cx="5672912" cy="1350264"/>
            <a:chOff x="0" y="0"/>
            <a:chExt cx="1494100" cy="355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94100" cy="355625"/>
            </a:xfrm>
            <a:custGeom>
              <a:avLst/>
              <a:gdLst/>
              <a:ahLst/>
              <a:cxnLst/>
              <a:rect r="r" b="b" t="t" l="l"/>
              <a:pathLst>
                <a:path h="355625" w="1494100">
                  <a:moveTo>
                    <a:pt x="0" y="0"/>
                  </a:moveTo>
                  <a:lnTo>
                    <a:pt x="1494100" y="0"/>
                  </a:lnTo>
                  <a:lnTo>
                    <a:pt x="1494100" y="355625"/>
                  </a:lnTo>
                  <a:lnTo>
                    <a:pt x="0" y="3556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494100" cy="3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347411" y="776355"/>
            <a:ext cx="21769433" cy="1350264"/>
            <a:chOff x="0" y="0"/>
            <a:chExt cx="5733513" cy="35562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733513" cy="355625"/>
            </a:xfrm>
            <a:custGeom>
              <a:avLst/>
              <a:gdLst/>
              <a:ahLst/>
              <a:cxnLst/>
              <a:rect r="r" b="b" t="t" l="l"/>
              <a:pathLst>
                <a:path h="355625" w="5733513">
                  <a:moveTo>
                    <a:pt x="0" y="0"/>
                  </a:moveTo>
                  <a:lnTo>
                    <a:pt x="5733513" y="0"/>
                  </a:lnTo>
                  <a:lnTo>
                    <a:pt x="5733513" y="355625"/>
                  </a:lnTo>
                  <a:lnTo>
                    <a:pt x="0" y="355625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5733513" cy="3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5477288" y="8690155"/>
            <a:ext cx="2076822" cy="1377874"/>
          </a:xfrm>
          <a:custGeom>
            <a:avLst/>
            <a:gdLst/>
            <a:ahLst/>
            <a:cxnLst/>
            <a:rect r="r" b="b" t="t" l="l"/>
            <a:pathLst>
              <a:path h="1377874" w="2076822">
                <a:moveTo>
                  <a:pt x="0" y="0"/>
                </a:moveTo>
                <a:lnTo>
                  <a:pt x="2076821" y="0"/>
                </a:lnTo>
                <a:lnTo>
                  <a:pt x="2076821" y="1377873"/>
                </a:lnTo>
                <a:lnTo>
                  <a:pt x="0" y="1377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960" r="0" b="-27766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0537305" y="8690155"/>
            <a:ext cx="1644778" cy="1377874"/>
            <a:chOff x="0" y="0"/>
            <a:chExt cx="2193037" cy="183716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399919" y="0"/>
              <a:ext cx="1393199" cy="1453141"/>
            </a:xfrm>
            <a:custGeom>
              <a:avLst/>
              <a:gdLst/>
              <a:ahLst/>
              <a:cxnLst/>
              <a:rect r="r" b="b" t="t" l="l"/>
              <a:pathLst>
                <a:path h="1453141" w="1393199">
                  <a:moveTo>
                    <a:pt x="0" y="0"/>
                  </a:moveTo>
                  <a:lnTo>
                    <a:pt x="1393199" y="0"/>
                  </a:lnTo>
                  <a:lnTo>
                    <a:pt x="1393199" y="1453141"/>
                  </a:lnTo>
                  <a:lnTo>
                    <a:pt x="0" y="1453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1506216"/>
              <a:ext cx="2193037" cy="330949"/>
            </a:xfrm>
            <a:custGeom>
              <a:avLst/>
              <a:gdLst/>
              <a:ahLst/>
              <a:cxnLst/>
              <a:rect r="r" b="b" t="t" l="l"/>
              <a:pathLst>
                <a:path h="330949" w="2193037">
                  <a:moveTo>
                    <a:pt x="0" y="0"/>
                  </a:moveTo>
                  <a:lnTo>
                    <a:pt x="2193037" y="0"/>
                  </a:lnTo>
                  <a:lnTo>
                    <a:pt x="2193037" y="330949"/>
                  </a:lnTo>
                  <a:lnTo>
                    <a:pt x="0" y="330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8281445" y="8830200"/>
            <a:ext cx="1097784" cy="1097784"/>
          </a:xfrm>
          <a:custGeom>
            <a:avLst/>
            <a:gdLst/>
            <a:ahLst/>
            <a:cxnLst/>
            <a:rect r="r" b="b" t="t" l="l"/>
            <a:pathLst>
              <a:path h="1097784" w="1097784">
                <a:moveTo>
                  <a:pt x="0" y="0"/>
                </a:moveTo>
                <a:lnTo>
                  <a:pt x="1097784" y="0"/>
                </a:lnTo>
                <a:lnTo>
                  <a:pt x="1097784" y="1097783"/>
                </a:lnTo>
                <a:lnTo>
                  <a:pt x="0" y="1097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28700" y="767359"/>
            <a:ext cx="16821643" cy="135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3"/>
              </a:lnSpc>
            </a:pPr>
            <a:r>
              <a:rPr lang="en-US" b="true" sz="7145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LESSON LEARNED IN INTERNSHIP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05837" y="9105900"/>
            <a:ext cx="1905263" cy="751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b="true" sz="3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757" y="763339"/>
            <a:ext cx="16041543" cy="8760323"/>
            <a:chOff x="0" y="0"/>
            <a:chExt cx="4224933" cy="23072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4933" cy="2307245"/>
            </a:xfrm>
            <a:custGeom>
              <a:avLst/>
              <a:gdLst/>
              <a:ahLst/>
              <a:cxnLst/>
              <a:rect r="r" b="b" t="t" l="l"/>
              <a:pathLst>
                <a:path h="2307245" w="4224933">
                  <a:moveTo>
                    <a:pt x="0" y="0"/>
                  </a:moveTo>
                  <a:lnTo>
                    <a:pt x="4224933" y="0"/>
                  </a:lnTo>
                  <a:lnTo>
                    <a:pt x="4224933" y="2307245"/>
                  </a:lnTo>
                  <a:lnTo>
                    <a:pt x="0" y="23072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24933" cy="2345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2594746"/>
            <a:ext cx="18288000" cy="5050243"/>
            <a:chOff x="0" y="0"/>
            <a:chExt cx="4816593" cy="13301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330105"/>
            </a:xfrm>
            <a:custGeom>
              <a:avLst/>
              <a:gdLst/>
              <a:ahLst/>
              <a:cxnLst/>
              <a:rect r="r" b="b" t="t" l="l"/>
              <a:pathLst>
                <a:path h="133010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30105"/>
                  </a:lnTo>
                  <a:lnTo>
                    <a:pt x="0" y="1330105"/>
                  </a:lnTo>
                  <a:close/>
                </a:path>
              </a:pathLst>
            </a:custGeom>
            <a:solidFill>
              <a:srgbClr val="9E2AA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368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0" y="2594746"/>
            <a:ext cx="5050243" cy="5050243"/>
          </a:xfrm>
          <a:custGeom>
            <a:avLst/>
            <a:gdLst/>
            <a:ahLst/>
            <a:cxnLst/>
            <a:rect r="r" b="b" t="t" l="l"/>
            <a:pathLst>
              <a:path h="5050243" w="5050243">
                <a:moveTo>
                  <a:pt x="5050243" y="0"/>
                </a:moveTo>
                <a:lnTo>
                  <a:pt x="0" y="0"/>
                </a:lnTo>
                <a:lnTo>
                  <a:pt x="0" y="5050243"/>
                </a:lnTo>
                <a:lnTo>
                  <a:pt x="5050243" y="5050243"/>
                </a:lnTo>
                <a:lnTo>
                  <a:pt x="505024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37757" y="2594746"/>
            <a:ext cx="5050243" cy="5050243"/>
          </a:xfrm>
          <a:custGeom>
            <a:avLst/>
            <a:gdLst/>
            <a:ahLst/>
            <a:cxnLst/>
            <a:rect r="r" b="b" t="t" l="l"/>
            <a:pathLst>
              <a:path h="5050243" w="5050243">
                <a:moveTo>
                  <a:pt x="0" y="0"/>
                </a:moveTo>
                <a:lnTo>
                  <a:pt x="5050243" y="0"/>
                </a:lnTo>
                <a:lnTo>
                  <a:pt x="5050243" y="5050243"/>
                </a:lnTo>
                <a:lnTo>
                  <a:pt x="0" y="5050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37815" y="2866140"/>
            <a:ext cx="1501237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9"/>
              </a:lnSpc>
            </a:pPr>
            <a:r>
              <a:rPr lang="en-US" b="true" sz="10299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2343" y="4256592"/>
            <a:ext cx="15012370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9"/>
              </a:lnSpc>
            </a:pPr>
            <a:r>
              <a:rPr lang="en-US" b="true" sz="10299">
                <a:solidFill>
                  <a:srgbClr val="FFFFFF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FOR THE OPPORTUNITY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3013" y="-1449687"/>
            <a:ext cx="19014025" cy="12882004"/>
          </a:xfrm>
          <a:custGeom>
            <a:avLst/>
            <a:gdLst/>
            <a:ahLst/>
            <a:cxnLst/>
            <a:rect r="r" b="b" t="t" l="l"/>
            <a:pathLst>
              <a:path h="12882004" w="19014025">
                <a:moveTo>
                  <a:pt x="0" y="0"/>
                </a:moveTo>
                <a:lnTo>
                  <a:pt x="19014026" y="0"/>
                </a:lnTo>
                <a:lnTo>
                  <a:pt x="19014026" y="12882004"/>
                </a:lnTo>
                <a:lnTo>
                  <a:pt x="0" y="1288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" t="0" r="-69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diagram of a process  AI-generated content may be incorrect."/>
          <p:cNvSpPr/>
          <p:nvPr/>
        </p:nvSpPr>
        <p:spPr>
          <a:xfrm flipH="false" flipV="false" rot="0">
            <a:off x="558281" y="3001108"/>
            <a:ext cx="16249650" cy="2685361"/>
          </a:xfrm>
          <a:custGeom>
            <a:avLst/>
            <a:gdLst/>
            <a:ahLst/>
            <a:cxnLst/>
            <a:rect r="r" b="b" t="t" l="l"/>
            <a:pathLst>
              <a:path h="2685361" w="16249650">
                <a:moveTo>
                  <a:pt x="0" y="0"/>
                </a:moveTo>
                <a:lnTo>
                  <a:pt x="16249650" y="0"/>
                </a:lnTo>
                <a:lnTo>
                  <a:pt x="16249650" y="2685361"/>
                </a:lnTo>
                <a:lnTo>
                  <a:pt x="0" y="268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" t="-150483" r="-62" b="-15343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3626" y="6937594"/>
            <a:ext cx="17700748" cy="2001381"/>
            <a:chOff x="0" y="0"/>
            <a:chExt cx="23600998" cy="2668509"/>
          </a:xfrm>
        </p:grpSpPr>
        <p:sp>
          <p:nvSpPr>
            <p:cNvPr name="Freeform 4" id="4" descr="A diagram of a process  AI-generated content may be incorrect."/>
            <p:cNvSpPr/>
            <p:nvPr/>
          </p:nvSpPr>
          <p:spPr>
            <a:xfrm flipH="false" flipV="false" rot="0">
              <a:off x="0" y="120054"/>
              <a:ext cx="13709538" cy="2548455"/>
            </a:xfrm>
            <a:custGeom>
              <a:avLst/>
              <a:gdLst/>
              <a:ahLst/>
              <a:cxnLst/>
              <a:rect r="r" b="b" t="t" l="l"/>
              <a:pathLst>
                <a:path h="2548455" w="13709538">
                  <a:moveTo>
                    <a:pt x="0" y="0"/>
                  </a:moveTo>
                  <a:lnTo>
                    <a:pt x="13709538" y="0"/>
                  </a:lnTo>
                  <a:lnTo>
                    <a:pt x="13709538" y="2548455"/>
                  </a:lnTo>
                  <a:lnTo>
                    <a:pt x="0" y="2548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7" t="-175232" r="-23676" b="-168594"/>
              </a:stretch>
            </a:blipFill>
          </p:spPr>
        </p:sp>
        <p:sp>
          <p:nvSpPr>
            <p:cNvPr name="Freeform 5" id="5" descr="A diagram of a process  AI-generated content may be incorrect."/>
            <p:cNvSpPr/>
            <p:nvPr/>
          </p:nvSpPr>
          <p:spPr>
            <a:xfrm flipH="false" flipV="false" rot="0">
              <a:off x="13709538" y="0"/>
              <a:ext cx="9891460" cy="2668509"/>
            </a:xfrm>
            <a:custGeom>
              <a:avLst/>
              <a:gdLst/>
              <a:ahLst/>
              <a:cxnLst/>
              <a:rect r="r" b="b" t="t" l="l"/>
              <a:pathLst>
                <a:path h="2668509" w="9891460">
                  <a:moveTo>
                    <a:pt x="0" y="0"/>
                  </a:moveTo>
                  <a:lnTo>
                    <a:pt x="9891460" y="0"/>
                  </a:lnTo>
                  <a:lnTo>
                    <a:pt x="9891460" y="2668509"/>
                  </a:lnTo>
                  <a:lnTo>
                    <a:pt x="0" y="2668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1415" t="-162850" r="-107" b="-161009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568230" y="464690"/>
              <a:ext cx="2133917" cy="1653702"/>
              <a:chOff x="0" y="0"/>
              <a:chExt cx="421514" cy="32665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3861A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3952849" y="464690"/>
              <a:ext cx="2133917" cy="1653702"/>
              <a:chOff x="0" y="0"/>
              <a:chExt cx="421514" cy="32665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F9A15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261279" y="464690"/>
              <a:ext cx="2133917" cy="1653702"/>
              <a:chOff x="0" y="0"/>
              <a:chExt cx="421514" cy="3266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3FA5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614396" y="507403"/>
              <a:ext cx="2133917" cy="1653702"/>
              <a:chOff x="0" y="0"/>
              <a:chExt cx="421514" cy="3266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2B7E87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3911803" y="464690"/>
              <a:ext cx="2133917" cy="1653702"/>
              <a:chOff x="0" y="0"/>
              <a:chExt cx="421514" cy="3266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3FA584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7239519" y="464690"/>
              <a:ext cx="2133917" cy="1653702"/>
              <a:chOff x="0" y="0"/>
              <a:chExt cx="421514" cy="32665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2B7E87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0605336" y="464690"/>
              <a:ext cx="2133917" cy="1653702"/>
              <a:chOff x="0" y="0"/>
              <a:chExt cx="421514" cy="32665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421514" cy="326657"/>
              </a:xfrm>
              <a:custGeom>
                <a:avLst/>
                <a:gdLst/>
                <a:ahLst/>
                <a:cxnLst/>
                <a:rect r="r" b="b" t="t" l="l"/>
                <a:pathLst>
                  <a:path h="326657" w="421514">
                    <a:moveTo>
                      <a:pt x="0" y="0"/>
                    </a:moveTo>
                    <a:lnTo>
                      <a:pt x="421514" y="0"/>
                    </a:lnTo>
                    <a:lnTo>
                      <a:pt x="421514" y="326657"/>
                    </a:lnTo>
                    <a:lnTo>
                      <a:pt x="0" y="326657"/>
                    </a:lnTo>
                    <a:close/>
                  </a:path>
                </a:pathLst>
              </a:custGeom>
              <a:solidFill>
                <a:srgbClr val="5E52A5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421514" cy="3647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52873" y="594510"/>
              <a:ext cx="2490184" cy="141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6 primary datasets with 100K+ records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952849" y="586745"/>
              <a:ext cx="2140031" cy="141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Extract data to PostgreSQL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7201072" y="594510"/>
              <a:ext cx="2254331" cy="141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cleaning &amp; transformation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0614396" y="594510"/>
              <a:ext cx="2076531" cy="141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EDA and ETL report creation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3911803" y="779086"/>
              <a:ext cx="2076531" cy="948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Master table creation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7009678" y="779086"/>
              <a:ext cx="2490184" cy="948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Wireframe of dashboard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0463821" y="586745"/>
              <a:ext cx="2490184" cy="1418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8"/>
                </a:lnSpc>
              </a:pPr>
              <a:r>
                <a:rPr lang="en-US" sz="19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Interactive dashboard development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247368" y="5394892"/>
            <a:ext cx="1037703" cy="1467190"/>
          </a:xfrm>
          <a:custGeom>
            <a:avLst/>
            <a:gdLst/>
            <a:ahLst/>
            <a:cxnLst/>
            <a:rect r="r" b="b" t="t" l="l"/>
            <a:pathLst>
              <a:path h="1467190" w="1037703">
                <a:moveTo>
                  <a:pt x="0" y="0"/>
                </a:moveTo>
                <a:lnTo>
                  <a:pt x="1037704" y="0"/>
                </a:lnTo>
                <a:lnTo>
                  <a:pt x="1037704" y="1467190"/>
                </a:lnTo>
                <a:lnTo>
                  <a:pt x="0" y="1467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-2978087" y="1249030"/>
            <a:ext cx="14610559" cy="1346898"/>
            <a:chOff x="0" y="0"/>
            <a:chExt cx="19480745" cy="1795864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9480745" cy="1795864"/>
              <a:chOff x="0" y="0"/>
              <a:chExt cx="3848048" cy="354739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848048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3848048">
                    <a:moveTo>
                      <a:pt x="0" y="0"/>
                    </a:moveTo>
                    <a:lnTo>
                      <a:pt x="3848048" y="0"/>
                    </a:lnTo>
                    <a:lnTo>
                      <a:pt x="3848048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3848048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4715157" y="-24214"/>
              <a:ext cx="13783151" cy="1820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98"/>
                </a:lnSpc>
              </a:pPr>
              <a:r>
                <a:rPr lang="en-US" b="true" sz="7570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OVERVIEW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8191675" y="5643607"/>
            <a:ext cx="1138417" cy="0"/>
          </a:xfrm>
          <a:prstGeom prst="line">
            <a:avLst/>
          </a:prstGeom>
          <a:ln cap="flat" w="85725">
            <a:solidFill>
              <a:srgbClr val="F1E1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8344075" y="5796007"/>
            <a:ext cx="1138417" cy="0"/>
          </a:xfrm>
          <a:prstGeom prst="line">
            <a:avLst/>
          </a:prstGeom>
          <a:ln cap="flat" w="85725">
            <a:solidFill>
              <a:srgbClr val="F1E1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8496475" y="5948407"/>
            <a:ext cx="1138417" cy="0"/>
          </a:xfrm>
          <a:prstGeom prst="line">
            <a:avLst/>
          </a:prstGeom>
          <a:ln cap="flat" w="85725">
            <a:solidFill>
              <a:srgbClr val="F1E1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4745" y="441968"/>
            <a:ext cx="12261976" cy="9845032"/>
            <a:chOff x="0" y="0"/>
            <a:chExt cx="16349301" cy="1312670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16349301" cy="13126709"/>
              <a:chOff x="0" y="0"/>
              <a:chExt cx="7467600" cy="59956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467600" cy="4513580"/>
              </a:xfrm>
              <a:custGeom>
                <a:avLst/>
                <a:gdLst/>
                <a:ahLst/>
                <a:cxnLst/>
                <a:rect r="r" b="b" t="t" l="l"/>
                <a:pathLst>
                  <a:path h="4513580" w="7467600">
                    <a:moveTo>
                      <a:pt x="7127240" y="0"/>
                    </a:moveTo>
                    <a:lnTo>
                      <a:pt x="340360" y="0"/>
                    </a:lnTo>
                    <a:cubicBezTo>
                      <a:pt x="152400" y="0"/>
                      <a:pt x="0" y="152400"/>
                      <a:pt x="0" y="340360"/>
                    </a:cubicBezTo>
                    <a:lnTo>
                      <a:pt x="0" y="4513580"/>
                    </a:lnTo>
                    <a:lnTo>
                      <a:pt x="7467600" y="4513580"/>
                    </a:lnTo>
                    <a:lnTo>
                      <a:pt x="7467600" y="340360"/>
                    </a:lnTo>
                    <a:cubicBezTo>
                      <a:pt x="7467600" y="152400"/>
                      <a:pt x="7315200" y="0"/>
                      <a:pt x="7127240" y="0"/>
                    </a:cubicBezTo>
                    <a:close/>
                    <a:moveTo>
                      <a:pt x="7142480" y="4188460"/>
                    </a:moveTo>
                    <a:lnTo>
                      <a:pt x="314961" y="4188460"/>
                    </a:lnTo>
                    <a:lnTo>
                      <a:pt x="314961" y="353060"/>
                    </a:lnTo>
                    <a:lnTo>
                      <a:pt x="7142480" y="353060"/>
                    </a:lnTo>
                    <a:lnTo>
                      <a:pt x="7142480" y="41884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4514850"/>
                <a:ext cx="7467600" cy="695960"/>
              </a:xfrm>
              <a:custGeom>
                <a:avLst/>
                <a:gdLst/>
                <a:ahLst/>
                <a:cxnLst/>
                <a:rect r="r" b="b" t="t" l="l"/>
                <a:pathLst>
                  <a:path h="695960" w="7467600">
                    <a:moveTo>
                      <a:pt x="0" y="355600"/>
                    </a:moveTo>
                    <a:cubicBezTo>
                      <a:pt x="0" y="543560"/>
                      <a:pt x="152400" y="695960"/>
                      <a:pt x="340360" y="695960"/>
                    </a:cubicBezTo>
                    <a:lnTo>
                      <a:pt x="7127240" y="695960"/>
                    </a:lnTo>
                    <a:cubicBezTo>
                      <a:pt x="7315200" y="695960"/>
                      <a:pt x="7467600" y="543560"/>
                      <a:pt x="7467600" y="355600"/>
                    </a:cubicBezTo>
                    <a:lnTo>
                      <a:pt x="7467600" y="0"/>
                    </a:lnTo>
                    <a:lnTo>
                      <a:pt x="0" y="0"/>
                    </a:lnTo>
                    <a:lnTo>
                      <a:pt x="0" y="35560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429510" y="5210810"/>
                <a:ext cx="2606040" cy="791210"/>
              </a:xfrm>
              <a:custGeom>
                <a:avLst/>
                <a:gdLst/>
                <a:ahLst/>
                <a:cxnLst/>
                <a:rect r="r" b="b" t="t" l="l"/>
                <a:pathLst>
                  <a:path h="791210" w="2606040">
                    <a:moveTo>
                      <a:pt x="1258570" y="0"/>
                    </a:moveTo>
                    <a:lnTo>
                      <a:pt x="453390" y="0"/>
                    </a:lnTo>
                    <a:cubicBezTo>
                      <a:pt x="453390" y="0"/>
                      <a:pt x="429260" y="370840"/>
                      <a:pt x="403860" y="525780"/>
                    </a:cubicBezTo>
                    <a:cubicBezTo>
                      <a:pt x="359410" y="791210"/>
                      <a:pt x="87630" y="706120"/>
                      <a:pt x="10160" y="762000"/>
                    </a:cubicBezTo>
                    <a:cubicBezTo>
                      <a:pt x="0" y="769620"/>
                      <a:pt x="5080" y="786130"/>
                      <a:pt x="17780" y="786130"/>
                    </a:cubicBezTo>
                    <a:lnTo>
                      <a:pt x="2588260" y="786130"/>
                    </a:lnTo>
                    <a:cubicBezTo>
                      <a:pt x="2600960" y="786130"/>
                      <a:pt x="2606040" y="769620"/>
                      <a:pt x="2595880" y="762000"/>
                    </a:cubicBezTo>
                    <a:cubicBezTo>
                      <a:pt x="2518410" y="706120"/>
                      <a:pt x="2246630" y="791210"/>
                      <a:pt x="2202180" y="525780"/>
                    </a:cubicBezTo>
                    <a:cubicBezTo>
                      <a:pt x="2176780" y="370840"/>
                      <a:pt x="2152650" y="0"/>
                      <a:pt x="2152650" y="0"/>
                    </a:cubicBezTo>
                    <a:lnTo>
                      <a:pt x="1258570" y="0"/>
                    </a:lnTo>
                    <a:close/>
                  </a:path>
                </a:pathLst>
              </a:custGeom>
              <a:solidFill>
                <a:srgbClr val="BBBBBB"/>
              </a:solidFill>
            </p:spPr>
          </p:sp>
          <p:sp>
            <p:nvSpPr>
              <p:cNvPr name="Freeform 7" id="7" descr="A diagram of a data analysis  AI-generated content may be incorrect."/>
              <p:cNvSpPr/>
              <p:nvPr/>
            </p:nvSpPr>
            <p:spPr>
              <a:xfrm flipH="false" flipV="false" rot="0">
                <a:off x="314960" y="353060"/>
                <a:ext cx="6827520" cy="3835400"/>
              </a:xfrm>
              <a:custGeom>
                <a:avLst/>
                <a:gdLst/>
                <a:ahLst/>
                <a:cxnLst/>
                <a:rect r="r" b="b" t="t" l="l"/>
                <a:pathLst>
                  <a:path h="3835400" w="6827520">
                    <a:moveTo>
                      <a:pt x="0" y="0"/>
                    </a:moveTo>
                    <a:lnTo>
                      <a:pt x="6827520" y="0"/>
                    </a:lnTo>
                    <a:lnTo>
                      <a:pt x="6827520" y="3835400"/>
                    </a:lnTo>
                    <a:lnTo>
                      <a:pt x="0" y="383540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69" t="-26966" r="-401" b="-52064"/>
                </a:stretch>
              </a:blip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7636584" y="10001421"/>
              <a:ext cx="856881" cy="1088103"/>
            </a:xfrm>
            <a:custGeom>
              <a:avLst/>
              <a:gdLst/>
              <a:ahLst/>
              <a:cxnLst/>
              <a:rect r="r" b="b" t="t" l="l"/>
              <a:pathLst>
                <a:path h="1088103" w="856881">
                  <a:moveTo>
                    <a:pt x="0" y="0"/>
                  </a:moveTo>
                  <a:lnTo>
                    <a:pt x="856881" y="0"/>
                  </a:lnTo>
                  <a:lnTo>
                    <a:pt x="856881" y="1088103"/>
                  </a:lnTo>
                  <a:lnTo>
                    <a:pt x="0" y="1088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02314" y="1689700"/>
            <a:ext cx="1326345" cy="663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45257" y="-50291"/>
            <a:ext cx="1187116" cy="103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27"/>
              </a:lnSpc>
            </a:pPr>
            <a:r>
              <a:rPr lang="en-US" b="true" sz="823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JOURNEY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atabase"/>
          <p:cNvSpPr/>
          <p:nvPr/>
        </p:nvSpPr>
        <p:spPr>
          <a:xfrm flipH="false" flipV="false" rot="0">
            <a:off x="4854051" y="3004618"/>
            <a:ext cx="8054370" cy="6719022"/>
          </a:xfrm>
          <a:custGeom>
            <a:avLst/>
            <a:gdLst/>
            <a:ahLst/>
            <a:cxnLst/>
            <a:rect r="r" b="b" t="t" l="l"/>
            <a:pathLst>
              <a:path h="6719022" w="8054370">
                <a:moveTo>
                  <a:pt x="0" y="0"/>
                </a:moveTo>
                <a:lnTo>
                  <a:pt x="8054370" y="0"/>
                </a:lnTo>
                <a:lnTo>
                  <a:pt x="8054370" y="6719022"/>
                </a:lnTo>
                <a:lnTo>
                  <a:pt x="0" y="671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937" r="0" b="-993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825687" y="1401430"/>
            <a:ext cx="15488450" cy="1346898"/>
            <a:chOff x="0" y="0"/>
            <a:chExt cx="20651267" cy="179586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0651267" cy="1795864"/>
              <a:chOff x="0" y="0"/>
              <a:chExt cx="4079263" cy="35473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079263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4079263">
                    <a:moveTo>
                      <a:pt x="0" y="0"/>
                    </a:moveTo>
                    <a:lnTo>
                      <a:pt x="4079263" y="0"/>
                    </a:lnTo>
                    <a:lnTo>
                      <a:pt x="4079263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079263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4998472" y="-24214"/>
              <a:ext cx="14611327" cy="1820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98"/>
                </a:lnSpc>
              </a:pPr>
              <a:r>
                <a:rPr lang="en-US" b="true" sz="7570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ARCHITECTURE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32148" y="3223062"/>
            <a:ext cx="1902859" cy="55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1"/>
              </a:lnSpc>
            </a:pPr>
            <a:r>
              <a:rPr lang="en-US" sz="296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Core</a:t>
            </a:r>
            <a:r>
              <a:rPr lang="en-US" sz="296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Tables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0795" y="3674572"/>
            <a:ext cx="2816738" cy="55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1"/>
              </a:lnSpc>
            </a:pPr>
            <a:r>
              <a:rPr lang="en-US" sz="296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</a:t>
            </a:r>
            <a:r>
              <a:rPr lang="en-US" sz="296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Relationships</a:t>
            </a:r>
          </a:p>
        </p:txBody>
      </p:sp>
      <p:sp>
        <p:nvSpPr>
          <p:cNvPr name="TextBox 10" id="10"/>
          <p:cNvSpPr txBox="true"/>
          <p:nvPr/>
        </p:nvSpPr>
        <p:spPr>
          <a:xfrm rot="93212">
            <a:off x="6821744" y="4941156"/>
            <a:ext cx="3591079" cy="97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239" indent="-196120" lvl="1">
              <a:lnSpc>
                <a:spcPts val="2543"/>
              </a:lnSpc>
              <a:buFont typeface="Arial"/>
              <a:buChar char="•"/>
            </a:pPr>
            <a:r>
              <a:rPr lang="en-US" b="true" sz="181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learner_raw</a:t>
            </a:r>
            <a:r>
              <a:rPr lang="en-US" b="true" sz="181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(76,482 records)</a:t>
            </a:r>
          </a:p>
          <a:p>
            <a:pPr algn="l" marL="392239" indent="-196120" lvl="1">
              <a:lnSpc>
                <a:spcPts val="2543"/>
              </a:lnSpc>
              <a:buFont typeface="Arial"/>
              <a:buChar char="•"/>
            </a:pPr>
            <a:r>
              <a:rPr lang="en-US" b="true" sz="181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marketing_data (139 campaigns)</a:t>
            </a:r>
          </a:p>
          <a:p>
            <a:pPr algn="l" marL="392239" indent="-196120" lvl="1">
              <a:lnSpc>
                <a:spcPts val="2543"/>
              </a:lnSpc>
              <a:buFont typeface="Arial"/>
              <a:buChar char="•"/>
            </a:pPr>
            <a:r>
              <a:rPr lang="en-US" b="true" sz="181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cognito_raw (86,302 users)</a:t>
            </a:r>
          </a:p>
        </p:txBody>
      </p:sp>
      <p:sp>
        <p:nvSpPr>
          <p:cNvPr name="TextBox 11" id="11"/>
          <p:cNvSpPr txBox="true"/>
          <p:nvPr/>
        </p:nvSpPr>
        <p:spPr>
          <a:xfrm rot="116139">
            <a:off x="7220434" y="6656048"/>
            <a:ext cx="3324178" cy="71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3"/>
              </a:lnSpc>
            </a:pP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campaign_id → </a:t>
            </a: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learner_id</a:t>
            </a: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→ opportunity_id → cohort_code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2917" y="8389248"/>
            <a:ext cx="3324178" cy="71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3"/>
              </a:lnSpc>
            </a:pP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98.7% r</a:t>
            </a: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eferential</a:t>
            </a:r>
            <a:r>
              <a:rPr lang="en-US" sz="1974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integrity achieved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3599" y="0"/>
            <a:ext cx="14020801" cy="10287000"/>
          </a:xfrm>
          <a:custGeom>
            <a:avLst/>
            <a:gdLst/>
            <a:ahLst/>
            <a:cxnLst/>
            <a:rect r="r" b="b" t="t" l="l"/>
            <a:pathLst>
              <a:path h="10287000" w="14020801">
                <a:moveTo>
                  <a:pt x="0" y="0"/>
                </a:moveTo>
                <a:lnTo>
                  <a:pt x="14020802" y="0"/>
                </a:lnTo>
                <a:lnTo>
                  <a:pt x="140208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8" r="0" b="-1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69890" y="-1148412"/>
            <a:ext cx="19827781" cy="12583825"/>
            <a:chOff x="0" y="0"/>
            <a:chExt cx="5222132" cy="33142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2132" cy="3314258"/>
            </a:xfrm>
            <a:custGeom>
              <a:avLst/>
              <a:gdLst/>
              <a:ahLst/>
              <a:cxnLst/>
              <a:rect r="r" b="b" t="t" l="l"/>
              <a:pathLst>
                <a:path h="3314258" w="5222132">
                  <a:moveTo>
                    <a:pt x="0" y="0"/>
                  </a:moveTo>
                  <a:lnTo>
                    <a:pt x="5222132" y="0"/>
                  </a:lnTo>
                  <a:lnTo>
                    <a:pt x="5222132" y="3314258"/>
                  </a:lnTo>
                  <a:lnTo>
                    <a:pt x="0" y="3314258"/>
                  </a:lnTo>
                  <a:close/>
                </a:path>
              </a:pathLst>
            </a:custGeom>
            <a:solidFill>
              <a:srgbClr val="FFFFFF">
                <a:alpha val="9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222132" cy="335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8194" y="3359483"/>
            <a:ext cx="14698520" cy="2388510"/>
          </a:xfrm>
          <a:custGeom>
            <a:avLst/>
            <a:gdLst/>
            <a:ahLst/>
            <a:cxnLst/>
            <a:rect r="r" b="b" t="t" l="l"/>
            <a:pathLst>
              <a:path h="2388510" w="14698520">
                <a:moveTo>
                  <a:pt x="0" y="0"/>
                </a:moveTo>
                <a:lnTo>
                  <a:pt x="14698520" y="0"/>
                </a:lnTo>
                <a:lnTo>
                  <a:pt x="14698520" y="2388510"/>
                </a:lnTo>
                <a:lnTo>
                  <a:pt x="0" y="2388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hlinkClick r:id="rId7" tooltip="https://lookerstudio.google.com/reporting/b6b0f788-8dd6-4d85-ae49-8bf00caab40f"/>
          </p:cNvPr>
          <p:cNvSpPr/>
          <p:nvPr/>
        </p:nvSpPr>
        <p:spPr>
          <a:xfrm flipH="false" flipV="false" rot="0">
            <a:off x="7508048" y="6929572"/>
            <a:ext cx="2958813" cy="1901037"/>
          </a:xfrm>
          <a:custGeom>
            <a:avLst/>
            <a:gdLst/>
            <a:ahLst/>
            <a:cxnLst/>
            <a:rect r="r" b="b" t="t" l="l"/>
            <a:pathLst>
              <a:path h="1901037" w="2958813">
                <a:moveTo>
                  <a:pt x="0" y="0"/>
                </a:moveTo>
                <a:lnTo>
                  <a:pt x="2958813" y="0"/>
                </a:lnTo>
                <a:lnTo>
                  <a:pt x="2958813" y="1901037"/>
                </a:lnTo>
                <a:lnTo>
                  <a:pt x="0" y="1901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64098" y="3975778"/>
            <a:ext cx="9770111" cy="104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1"/>
              </a:lnSpc>
            </a:pPr>
            <a:r>
              <a:rPr lang="en-US" sz="61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of Team 60B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7200" y="0"/>
            <a:ext cx="14020801" cy="10287000"/>
          </a:xfrm>
          <a:custGeom>
            <a:avLst/>
            <a:gdLst/>
            <a:ahLst/>
            <a:cxnLst/>
            <a:rect r="r" b="b" t="t" l="l"/>
            <a:pathLst>
              <a:path h="10287000" w="14020801">
                <a:moveTo>
                  <a:pt x="0" y="0"/>
                </a:moveTo>
                <a:lnTo>
                  <a:pt x="14020802" y="0"/>
                </a:lnTo>
                <a:lnTo>
                  <a:pt x="140208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8" r="0" b="-1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5997414" y="2409211"/>
            <a:ext cx="15488450" cy="1346898"/>
            <a:chOff x="0" y="0"/>
            <a:chExt cx="4079263" cy="354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9263" cy="354739"/>
            </a:xfrm>
            <a:custGeom>
              <a:avLst/>
              <a:gdLst/>
              <a:ahLst/>
              <a:cxnLst/>
              <a:rect r="r" b="b" t="t" l="l"/>
              <a:pathLst>
                <a:path h="354739" w="4079263">
                  <a:moveTo>
                    <a:pt x="0" y="0"/>
                  </a:moveTo>
                  <a:lnTo>
                    <a:pt x="4079263" y="0"/>
                  </a:lnTo>
                  <a:lnTo>
                    <a:pt x="4079263" y="354739"/>
                  </a:lnTo>
                  <a:lnTo>
                    <a:pt x="0" y="3547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9263" cy="392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93234" y="16432"/>
            <a:ext cx="907154" cy="1027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0"/>
              </a:lnSpc>
            </a:pPr>
            <a:r>
              <a:rPr lang="en-US" b="true" sz="6378">
                <a:solidFill>
                  <a:srgbClr val="9E2AA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3125" y="1898665"/>
            <a:ext cx="9502832" cy="6547791"/>
            <a:chOff x="0" y="0"/>
            <a:chExt cx="2502803" cy="1724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2803" cy="1724521"/>
            </a:xfrm>
            <a:custGeom>
              <a:avLst/>
              <a:gdLst/>
              <a:ahLst/>
              <a:cxnLst/>
              <a:rect r="r" b="b" t="t" l="l"/>
              <a:pathLst>
                <a:path h="1724521" w="2502803">
                  <a:moveTo>
                    <a:pt x="0" y="0"/>
                  </a:moveTo>
                  <a:lnTo>
                    <a:pt x="2502803" y="0"/>
                  </a:lnTo>
                  <a:lnTo>
                    <a:pt x="2502803" y="1724521"/>
                  </a:lnTo>
                  <a:lnTo>
                    <a:pt x="0" y="1724521"/>
                  </a:lnTo>
                  <a:close/>
                </a:path>
              </a:pathLst>
            </a:custGeom>
            <a:solidFill>
              <a:srgbClr val="5E52A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2803" cy="1762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68185" y="2033725"/>
            <a:ext cx="9232712" cy="6255160"/>
          </a:xfrm>
          <a:custGeom>
            <a:avLst/>
            <a:gdLst/>
            <a:ahLst/>
            <a:cxnLst/>
            <a:rect r="r" b="b" t="t" l="l"/>
            <a:pathLst>
              <a:path h="6255160" w="9232712">
                <a:moveTo>
                  <a:pt x="0" y="0"/>
                </a:moveTo>
                <a:lnTo>
                  <a:pt x="9232712" y="0"/>
                </a:lnTo>
                <a:lnTo>
                  <a:pt x="9232712" y="6255161"/>
                </a:lnTo>
                <a:lnTo>
                  <a:pt x="0" y="6255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" r="0" b="-28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708490" y="594254"/>
            <a:ext cx="21483230" cy="868892"/>
            <a:chOff x="0" y="0"/>
            <a:chExt cx="28644307" cy="115852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8644307" cy="1158523"/>
              <a:chOff x="0" y="0"/>
              <a:chExt cx="8770859" cy="35473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70859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8770859">
                    <a:moveTo>
                      <a:pt x="0" y="0"/>
                    </a:moveTo>
                    <a:lnTo>
                      <a:pt x="8770859" y="0"/>
                    </a:lnTo>
                    <a:lnTo>
                      <a:pt x="8770859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8770859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933123" y="-21781"/>
              <a:ext cx="20266618" cy="1180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36"/>
                </a:lnSpc>
              </a:pPr>
              <a:r>
                <a:rPr lang="en-US" sz="4883" b="true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GEOGRAPHIC PERFORMANCE HIGHLIGHTS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191501" y="4939556"/>
            <a:ext cx="2385335" cy="1392439"/>
          </a:xfrm>
          <a:custGeom>
            <a:avLst/>
            <a:gdLst/>
            <a:ahLst/>
            <a:cxnLst/>
            <a:rect r="r" b="b" t="t" l="l"/>
            <a:pathLst>
              <a:path h="1392439" w="2385335">
                <a:moveTo>
                  <a:pt x="0" y="0"/>
                </a:moveTo>
                <a:lnTo>
                  <a:pt x="2385335" y="0"/>
                </a:lnTo>
                <a:lnTo>
                  <a:pt x="2385335" y="1392439"/>
                </a:lnTo>
                <a:lnTo>
                  <a:pt x="0" y="1392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5296" y="2373411"/>
            <a:ext cx="2092464" cy="1392439"/>
          </a:xfrm>
          <a:custGeom>
            <a:avLst/>
            <a:gdLst/>
            <a:ahLst/>
            <a:cxnLst/>
            <a:rect r="r" b="b" t="t" l="l"/>
            <a:pathLst>
              <a:path h="1392439" w="2092464">
                <a:moveTo>
                  <a:pt x="0" y="0"/>
                </a:moveTo>
                <a:lnTo>
                  <a:pt x="2092464" y="0"/>
                </a:lnTo>
                <a:lnTo>
                  <a:pt x="2092464" y="1392439"/>
                </a:lnTo>
                <a:lnTo>
                  <a:pt x="0" y="13924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95019" y="2373411"/>
            <a:ext cx="2078268" cy="1392439"/>
          </a:xfrm>
          <a:custGeom>
            <a:avLst/>
            <a:gdLst/>
            <a:ahLst/>
            <a:cxnLst/>
            <a:rect r="r" b="b" t="t" l="l"/>
            <a:pathLst>
              <a:path h="1392439" w="2078268">
                <a:moveTo>
                  <a:pt x="0" y="0"/>
                </a:moveTo>
                <a:lnTo>
                  <a:pt x="2078267" y="0"/>
                </a:lnTo>
                <a:lnTo>
                  <a:pt x="2078267" y="1392439"/>
                </a:lnTo>
                <a:lnTo>
                  <a:pt x="0" y="1392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7865861"/>
            <a:ext cx="2192818" cy="1392439"/>
          </a:xfrm>
          <a:custGeom>
            <a:avLst/>
            <a:gdLst/>
            <a:ahLst/>
            <a:cxnLst/>
            <a:rect r="r" b="b" t="t" l="l"/>
            <a:pathLst>
              <a:path h="1392439" w="2192818">
                <a:moveTo>
                  <a:pt x="0" y="0"/>
                </a:moveTo>
                <a:lnTo>
                  <a:pt x="2192818" y="0"/>
                </a:lnTo>
                <a:lnTo>
                  <a:pt x="2192818" y="1392439"/>
                </a:lnTo>
                <a:lnTo>
                  <a:pt x="0" y="13924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908438"/>
            <a:ext cx="2499580" cy="85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</a:t>
            </a: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</a:t>
            </a:r>
          </a:p>
          <a:p>
            <a:pPr algn="ctr">
              <a:lnSpc>
                <a:spcPts val="3460"/>
              </a:lnSpc>
            </a:pP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407.3M 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84363" y="3908438"/>
            <a:ext cx="2499580" cy="85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Niger</a:t>
            </a: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</a:t>
            </a:r>
          </a:p>
          <a:p>
            <a:pPr algn="ctr">
              <a:lnSpc>
                <a:spcPts val="3460"/>
              </a:lnSpc>
            </a:pP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311.9M results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87760" y="6474870"/>
            <a:ext cx="2499580" cy="85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sz="24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Pak</a:t>
            </a: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istan</a:t>
            </a:r>
          </a:p>
          <a:p>
            <a:pPr algn="ctr">
              <a:lnSpc>
                <a:spcPts val="3460"/>
              </a:lnSpc>
            </a:pPr>
            <a:r>
              <a:rPr lang="en-US" b="true" sz="247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172.6M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30839" y="8117816"/>
            <a:ext cx="4592966" cy="85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0"/>
              </a:lnSpc>
            </a:pPr>
            <a:r>
              <a:rPr lang="en-US" sz="24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Ghan</a:t>
            </a:r>
            <a:r>
              <a:rPr lang="en-US" sz="24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shows 75.2M results with only 2.3% of total spend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6110" y="2124837"/>
            <a:ext cx="7924308" cy="6037325"/>
            <a:chOff x="0" y="0"/>
            <a:chExt cx="8524916" cy="64949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4916" cy="6494913"/>
            </a:xfrm>
            <a:custGeom>
              <a:avLst/>
              <a:gdLst/>
              <a:ahLst/>
              <a:cxnLst/>
              <a:rect r="r" b="b" t="t" l="l"/>
              <a:pathLst>
                <a:path h="6494913" w="8524916">
                  <a:moveTo>
                    <a:pt x="0" y="0"/>
                  </a:moveTo>
                  <a:lnTo>
                    <a:pt x="8524916" y="0"/>
                  </a:lnTo>
                  <a:lnTo>
                    <a:pt x="8524916" y="6494913"/>
                  </a:lnTo>
                  <a:lnTo>
                    <a:pt x="0" y="64949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524916" cy="65234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7"/>
                </a:lnSpc>
              </a:pPr>
            </a:p>
            <a:p>
              <a:pPr algn="l" marL="240029" indent="-120014" lvl="1">
                <a:lnSpc>
                  <a:spcPts val="3887"/>
                </a:lnSpc>
                <a:buFont typeface="Arial"/>
                <a:buChar char="•"/>
              </a:pPr>
              <a:r>
                <a:rPr lang="en-US" b="true" sz="35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Top Performers:</a:t>
              </a:r>
            </a:p>
            <a:p>
              <a:pPr algn="l" marL="1577333" indent="-525778" lvl="2">
                <a:lnSpc>
                  <a:spcPts val="3887"/>
                </a:lnSpc>
                <a:buFont typeface="Arial"/>
                <a:buChar char="⚬"/>
              </a:pPr>
              <a:r>
                <a:rPr lang="en-US" sz="35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Undergraduates: 44.7% of engagement</a:t>
              </a:r>
            </a:p>
            <a:p>
              <a:pPr algn="l" marL="1577333" indent="-525778" lvl="2">
                <a:lnSpc>
                  <a:spcPts val="3887"/>
                </a:lnSpc>
                <a:buFont typeface="Arial"/>
                <a:buChar char="⚬"/>
              </a:pPr>
              <a:r>
                <a:rPr lang="en-US" sz="35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Graduates: 43.4% of engagement</a:t>
              </a:r>
            </a:p>
            <a:p>
              <a:pPr algn="l" marL="1577333" indent="-525778" lvl="2">
                <a:lnSpc>
                  <a:spcPts val="3887"/>
                </a:lnSpc>
              </a:pPr>
            </a:p>
            <a:p>
              <a:pPr algn="l" marL="1577333" indent="-525778" lvl="2">
                <a:lnSpc>
                  <a:spcPts val="3887"/>
                </a:lnSpc>
              </a:pPr>
            </a:p>
            <a:p>
              <a:pPr algn="l" marL="445768" indent="-222884" lvl="1">
                <a:lnSpc>
                  <a:spcPts val="3887"/>
                </a:lnSpc>
                <a:buFont typeface="Arial"/>
                <a:buChar char="•"/>
              </a:pPr>
              <a:r>
                <a:rPr lang="en-US" b="true" sz="35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Underrepresented:</a:t>
              </a:r>
            </a:p>
            <a:p>
              <a:pPr algn="l" marL="1577333" indent="-525778" lvl="2">
                <a:lnSpc>
                  <a:spcPts val="3887"/>
                </a:lnSpc>
                <a:buFont typeface="Arial"/>
                <a:buChar char="⚬"/>
              </a:pPr>
              <a:r>
                <a:rPr lang="en-US" sz="35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 School: Only 6.0% of clicks</a:t>
              </a:r>
            </a:p>
            <a:p>
              <a:pPr algn="l" marL="1577333" indent="-525778" lvl="2">
                <a:lnSpc>
                  <a:spcPts val="3887"/>
                </a:lnSpc>
                <a:buFont typeface="Arial"/>
                <a:buChar char="⚬"/>
              </a:pPr>
              <a:r>
                <a:rPr lang="en-US" sz="35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Non-students: 5.9% of clicks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28747" y="1950136"/>
            <a:ext cx="7620031" cy="6910064"/>
            <a:chOff x="0" y="0"/>
            <a:chExt cx="2390161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90161" cy="2167467"/>
            </a:xfrm>
            <a:custGeom>
              <a:avLst/>
              <a:gdLst/>
              <a:ahLst/>
              <a:cxnLst/>
              <a:rect r="r" b="b" t="t" l="l"/>
              <a:pathLst>
                <a:path h="2167467" w="2390161">
                  <a:moveTo>
                    <a:pt x="0" y="0"/>
                  </a:moveTo>
                  <a:lnTo>
                    <a:pt x="2390161" y="0"/>
                  </a:lnTo>
                  <a:lnTo>
                    <a:pt x="239016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5E52A5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90161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 descr="Output image"/>
          <p:cNvSpPr/>
          <p:nvPr/>
        </p:nvSpPr>
        <p:spPr>
          <a:xfrm flipH="false" flipV="false" rot="0">
            <a:off x="9511293" y="2047561"/>
            <a:ext cx="7454938" cy="6715215"/>
          </a:xfrm>
          <a:custGeom>
            <a:avLst/>
            <a:gdLst/>
            <a:ahLst/>
            <a:cxnLst/>
            <a:rect r="r" b="b" t="t" l="l"/>
            <a:pathLst>
              <a:path h="6715215" w="7454938">
                <a:moveTo>
                  <a:pt x="0" y="0"/>
                </a:moveTo>
                <a:lnTo>
                  <a:pt x="7454938" y="0"/>
                </a:lnTo>
                <a:lnTo>
                  <a:pt x="7454938" y="6715215"/>
                </a:lnTo>
                <a:lnTo>
                  <a:pt x="0" y="6715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8" r="0" b="-21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885177" y="594254"/>
            <a:ext cx="21798371" cy="868892"/>
            <a:chOff x="0" y="0"/>
            <a:chExt cx="29064494" cy="115852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9064494" cy="1158523"/>
              <a:chOff x="0" y="0"/>
              <a:chExt cx="8899520" cy="35473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899520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8899520">
                    <a:moveTo>
                      <a:pt x="0" y="0"/>
                    </a:moveTo>
                    <a:lnTo>
                      <a:pt x="8899520" y="0"/>
                    </a:lnTo>
                    <a:lnTo>
                      <a:pt x="8899520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8899520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7034826" y="-21781"/>
              <a:ext cx="20563911" cy="1180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36"/>
                </a:lnSpc>
              </a:pPr>
              <a:r>
                <a:rPr lang="en-US" sz="4883" b="true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EDUCATION-LEVEL INSIGHTS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1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Marketing Efficiency Metrics   • 1.43B Total Results from campaigns • 36.60B Total Reach achieved • 217.55K Cost Per Result benchmark • 124.80M Total Spend analyzed           give me a Visual: Highlighted KPI cards from dashboard give correct values"/>
          <p:cNvSpPr/>
          <p:nvPr/>
        </p:nvSpPr>
        <p:spPr>
          <a:xfrm flipH="false" flipV="false" rot="0">
            <a:off x="0" y="2323857"/>
            <a:ext cx="18288000" cy="7220312"/>
          </a:xfrm>
          <a:custGeom>
            <a:avLst/>
            <a:gdLst/>
            <a:ahLst/>
            <a:cxnLst/>
            <a:rect r="r" b="b" t="t" l="l"/>
            <a:pathLst>
              <a:path h="7220312" w="18288000">
                <a:moveTo>
                  <a:pt x="0" y="0"/>
                </a:moveTo>
                <a:lnTo>
                  <a:pt x="18288000" y="0"/>
                </a:lnTo>
                <a:lnTo>
                  <a:pt x="18288000" y="7220312"/>
                </a:lnTo>
                <a:lnTo>
                  <a:pt x="0" y="7220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704" r="0" b="-2140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97615" y="594254"/>
            <a:ext cx="21483230" cy="868892"/>
            <a:chOff x="0" y="0"/>
            <a:chExt cx="28644307" cy="115852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8644307" cy="1158523"/>
              <a:chOff x="0" y="0"/>
              <a:chExt cx="8770859" cy="35473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70859" cy="354739"/>
              </a:xfrm>
              <a:custGeom>
                <a:avLst/>
                <a:gdLst/>
                <a:ahLst/>
                <a:cxnLst/>
                <a:rect r="r" b="b" t="t" l="l"/>
                <a:pathLst>
                  <a:path h="354739" w="8770859">
                    <a:moveTo>
                      <a:pt x="0" y="0"/>
                    </a:moveTo>
                    <a:lnTo>
                      <a:pt x="8770859" y="0"/>
                    </a:lnTo>
                    <a:lnTo>
                      <a:pt x="8770859" y="354739"/>
                    </a:lnTo>
                    <a:lnTo>
                      <a:pt x="0" y="3547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770859" cy="3928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33123" y="-21781"/>
              <a:ext cx="20266618" cy="1180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36"/>
                </a:lnSpc>
              </a:pPr>
              <a:r>
                <a:rPr lang="en-US" sz="4883" b="true">
                  <a:solidFill>
                    <a:srgbClr val="9E2AA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MARKETING EFFICIENCY METRICS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DAGjJJp-9lQ</dc:identifier>
  <dcterms:modified xsi:type="dcterms:W3CDTF">2011-08-01T06:04:30Z</dcterms:modified>
  <cp:revision>1</cp:revision>
  <dc:title>Comprehensive Data Analytics Internship Presentation Script.pptx</dc:title>
</cp:coreProperties>
</file>