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81" r:id="rId3"/>
    <p:sldId id="282" r:id="rId4"/>
    <p:sldId id="283" r:id="rId5"/>
    <p:sldId id="273" r:id="rId6"/>
    <p:sldId id="275" r:id="rId7"/>
    <p:sldId id="267" r:id="rId8"/>
    <p:sldId id="261" r:id="rId9"/>
    <p:sldId id="272" r:id="rId10"/>
    <p:sldId id="271" r:id="rId11"/>
    <p:sldId id="285" r:id="rId12"/>
    <p:sldId id="276" r:id="rId13"/>
    <p:sldId id="280" r:id="rId14"/>
    <p:sldId id="265" r:id="rId15"/>
    <p:sldId id="262" r:id="rId16"/>
    <p:sldId id="268" r:id="rId17"/>
    <p:sldId id="264" r:id="rId18"/>
    <p:sldId id="292" r:id="rId19"/>
    <p:sldId id="263" r:id="rId20"/>
    <p:sldId id="266" r:id="rId21"/>
    <p:sldId id="270" r:id="rId22"/>
    <p:sldId id="287" r:id="rId23"/>
    <p:sldId id="286" r:id="rId24"/>
    <p:sldId id="288" r:id="rId25"/>
    <p:sldId id="290" r:id="rId26"/>
    <p:sldId id="291" r:id="rId27"/>
    <p:sldId id="279"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7" autoAdjust="0"/>
    <p:restoredTop sz="94624"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4D0E9-FFA2-499C-B7E6-2A5295DD7004}" type="datetimeFigureOut">
              <a:rPr lang="en-US"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5B72BE-E273-4100-9917-9FAD28A161D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D0554D-5836-4BDB-B3D7-B0A1E286BAC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90AC1F4-13B2-4D52-9C98-B424D1BDE54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90D5209-F19A-40F6-8213-14220B402EC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3089988-091F-4234-B26D-5058DF5B3D5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1198A10-8B90-4413-86D0-94D3A568105A}"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D5E00AE-AA6D-4B62-B0FE-4898A33AB09A}"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C0BEAB9-7D92-4D17-9FB1-0CCB8E950CD4}"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62F4C8-1A79-4E2B-B323-08F1BE9BB59E}"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17800-8D99-462C-AA4F-1AB3DFAE0053}"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7947EB7-6190-4905-9B98-15DFE441F945}"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156E282-52E7-474F-A36D-163B108280A3}"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C4863-7FD6-4108-9053-993DA8EBB2C6}"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Abstraction</a:t>
            </a:r>
            <a:endParaRPr lang="en-US" dirty="0"/>
          </a:p>
        </p:txBody>
      </p:sp>
      <p:sp>
        <p:nvSpPr>
          <p:cNvPr id="3" name="Content Placeholder 2"/>
          <p:cNvSpPr>
            <a:spLocks noGrp="1"/>
          </p:cNvSpPr>
          <p:nvPr>
            <p:ph idx="1"/>
          </p:nvPr>
        </p:nvSpPr>
        <p:spPr/>
        <p:txBody>
          <a:bodyPr/>
          <a:lstStyle/>
          <a:p>
            <a:r>
              <a:rPr lang="en-US" dirty="0" smtClean="0"/>
              <a:t>Data abstraction refers to providing only essential information to the outside world and hiding their background details .</a:t>
            </a:r>
            <a:endParaRPr lang="en-US" dirty="0" smtClean="0"/>
          </a:p>
          <a:p>
            <a:r>
              <a:rPr lang="en-US" dirty="0" smtClean="0"/>
              <a:t>Data abstraction is a programming and design technique that relies on separation of interface and implementation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MACROS</a:t>
            </a:r>
            <a:endParaRPr lang="en-US" dirty="0"/>
          </a:p>
        </p:txBody>
      </p:sp>
      <p:sp>
        <p:nvSpPr>
          <p:cNvPr id="3" name="Content Placeholder 2"/>
          <p:cNvSpPr>
            <a:spLocks noGrp="1"/>
          </p:cNvSpPr>
          <p:nvPr>
            <p:ph idx="1"/>
          </p:nvPr>
        </p:nvSpPr>
        <p:spPr/>
        <p:txBody>
          <a:bodyPr>
            <a:normAutofit lnSpcReduction="10000"/>
          </a:bodyPr>
          <a:lstStyle/>
          <a:p>
            <a:r>
              <a:rPr lang="en-US" dirty="0" smtClean="0"/>
              <a:t>The #define preprocessor directive creates symbolic constants.</a:t>
            </a:r>
            <a:endParaRPr lang="en-US" dirty="0" smtClean="0"/>
          </a:p>
          <a:p>
            <a:r>
              <a:rPr lang="en-US" dirty="0" smtClean="0"/>
              <a:t>The symbolic constant is called  a macro and the general form of the directive is:</a:t>
            </a:r>
            <a:endParaRPr lang="en-US" dirty="0" smtClean="0"/>
          </a:p>
          <a:p>
            <a:pPr>
              <a:buNone/>
            </a:pPr>
            <a:r>
              <a:rPr lang="en-US" i="1" dirty="0" smtClean="0"/>
              <a:t>		#define macro-name replacement-text</a:t>
            </a:r>
            <a:endParaRPr lang="en-US" i="1" dirty="0" smtClean="0"/>
          </a:p>
          <a:p>
            <a:r>
              <a:rPr lang="en-US" dirty="0" smtClean="0"/>
              <a:t>When line appears in a code, all subsequent occurrences of macro in that code will be replaced by</a:t>
            </a:r>
            <a:r>
              <a:rPr lang="en-US" i="1" dirty="0" smtClean="0"/>
              <a:t> replacement-text </a:t>
            </a:r>
            <a:r>
              <a:rPr lang="en-US" dirty="0" smtClean="0"/>
              <a:t>before the program is compiled.</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Inline Vs Macro definition</a:t>
            </a:r>
            <a:endParaRPr lang="en-US" sz="2800" dirty="0"/>
          </a:p>
        </p:txBody>
      </p:sp>
      <p:sp>
        <p:nvSpPr>
          <p:cNvPr id="3" name="Content Placeholder 2"/>
          <p:cNvSpPr>
            <a:spLocks noGrp="1"/>
          </p:cNvSpPr>
          <p:nvPr>
            <p:ph idx="1"/>
          </p:nvPr>
        </p:nvSpPr>
        <p:spPr>
          <a:xfrm>
            <a:off x="228600" y="1600200"/>
            <a:ext cx="8610600" cy="4953000"/>
          </a:xfrm>
        </p:spPr>
        <p:txBody>
          <a:bodyPr>
            <a:normAutofit fontScale="92500" lnSpcReduction="20000"/>
          </a:bodyPr>
          <a:lstStyle/>
          <a:p>
            <a:r>
              <a:rPr lang="en-US" sz="2200" dirty="0" smtClean="0">
                <a:latin typeface="Arial" panose="020B0604020202020204" pitchFamily="34" charset="0"/>
                <a:cs typeface="Arial" panose="020B0604020202020204" pitchFamily="34" charset="0"/>
              </a:rPr>
              <a:t>The major difference between inline functions and macros is the way they are handled. Inline functions are parsed by the compiler, whereas macros are blindly replaced by the C++ preprocessor.</a:t>
            </a:r>
            <a:endParaRPr lang="en-US" sz="2200" dirty="0" smtClean="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The fact that macros use text replacement creates the potential for bugs. Suppose we have the following code:</a:t>
            </a:r>
            <a:endParaRPr lang="en-US" sz="2200" dirty="0" smtClean="0">
              <a:latin typeface="Arial" panose="020B0604020202020204" pitchFamily="34" charset="0"/>
              <a:cs typeface="Arial" panose="020B0604020202020204" pitchFamily="34" charset="0"/>
            </a:endParaRPr>
          </a:p>
          <a:p>
            <a:pPr>
              <a:buNone/>
            </a:pPr>
            <a:endParaRPr lang="en-US" sz="2200" dirty="0" smtClean="0">
              <a:latin typeface="Arial" panose="020B0604020202020204" pitchFamily="34" charset="0"/>
              <a:cs typeface="Arial" panose="020B0604020202020204" pitchFamily="34" charset="0"/>
            </a:endParaRPr>
          </a:p>
          <a:p>
            <a:pPr>
              <a:buNone/>
            </a:pPr>
            <a:r>
              <a:rPr lang="en-US" sz="2200" dirty="0" smtClean="0">
                <a:latin typeface="Arial" panose="020B0604020202020204" pitchFamily="34" charset="0"/>
                <a:cs typeface="Arial" panose="020B0604020202020204" pitchFamily="34" charset="0"/>
              </a:rPr>
              <a:t>	#define DOUBLE(X)  X*X  </a:t>
            </a:r>
            <a:endParaRPr lang="en-US" sz="2200" dirty="0" smtClean="0">
              <a:latin typeface="Arial" panose="020B0604020202020204" pitchFamily="34" charset="0"/>
              <a:cs typeface="Arial" panose="020B0604020202020204" pitchFamily="34" charset="0"/>
            </a:endParaRPr>
          </a:p>
          <a:p>
            <a:pPr>
              <a:buNone/>
            </a:pPr>
            <a:r>
              <a:rPr lang="en-US" sz="2200" dirty="0" smtClean="0">
                <a:latin typeface="Arial" panose="020B0604020202020204" pitchFamily="34" charset="0"/>
                <a:cs typeface="Arial" panose="020B0604020202020204" pitchFamily="34" charset="0"/>
              </a:rPr>
              <a:t>	.</a:t>
            </a:r>
            <a:endParaRPr lang="en-US" sz="2200" dirty="0" smtClean="0">
              <a:latin typeface="Arial" panose="020B0604020202020204" pitchFamily="34" charset="0"/>
              <a:cs typeface="Arial" panose="020B0604020202020204" pitchFamily="34" charset="0"/>
            </a:endParaRPr>
          </a:p>
          <a:p>
            <a:pPr>
              <a:buNone/>
            </a:pPr>
            <a:r>
              <a:rPr lang="en-US" sz="2200" dirty="0" smtClean="0">
                <a:latin typeface="Arial" panose="020B0604020202020204" pitchFamily="34" charset="0"/>
                <a:cs typeface="Arial" panose="020B0604020202020204" pitchFamily="34" charset="0"/>
              </a:rPr>
              <a:t>	.</a:t>
            </a:r>
            <a:endParaRPr lang="en-US" sz="2200" dirty="0" smtClean="0">
              <a:latin typeface="Arial" panose="020B0604020202020204" pitchFamily="34" charset="0"/>
              <a:cs typeface="Arial" panose="020B0604020202020204" pitchFamily="34" charset="0"/>
            </a:endParaRPr>
          </a:p>
          <a:p>
            <a:pPr>
              <a:buNone/>
            </a:pP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int</a:t>
            </a:r>
            <a:r>
              <a:rPr lang="en-US" sz="2200" dirty="0" smtClean="0">
                <a:latin typeface="Arial" panose="020B0604020202020204" pitchFamily="34" charset="0"/>
                <a:cs typeface="Arial" panose="020B0604020202020204" pitchFamily="34" charset="0"/>
              </a:rPr>
              <a:t> y = 3;  </a:t>
            </a:r>
            <a:r>
              <a:rPr lang="en-US" sz="2200" dirty="0" err="1" smtClean="0">
                <a:latin typeface="Arial" panose="020B0604020202020204" pitchFamily="34" charset="0"/>
                <a:cs typeface="Arial" panose="020B0604020202020204" pitchFamily="34" charset="0"/>
              </a:rPr>
              <a:t>int</a:t>
            </a:r>
            <a:r>
              <a:rPr lang="en-US" sz="2200" dirty="0" smtClean="0">
                <a:latin typeface="Arial" panose="020B0604020202020204" pitchFamily="34" charset="0"/>
                <a:cs typeface="Arial" panose="020B0604020202020204" pitchFamily="34" charset="0"/>
              </a:rPr>
              <a:t> j = DOUBLE(++y); </a:t>
            </a:r>
            <a:endParaRPr lang="en-US" sz="2200" dirty="0" smtClean="0">
              <a:latin typeface="Arial" panose="020B0604020202020204" pitchFamily="34" charset="0"/>
              <a:cs typeface="Arial" panose="020B0604020202020204" pitchFamily="34" charset="0"/>
            </a:endParaRPr>
          </a:p>
          <a:p>
            <a:pPr>
              <a:buNone/>
            </a:pPr>
            <a:r>
              <a:rPr lang="en-US" sz="2200" dirty="0" smtClean="0">
                <a:latin typeface="Arial" panose="020B0604020202020204" pitchFamily="34" charset="0"/>
                <a:cs typeface="Arial" panose="020B0604020202020204" pitchFamily="34" charset="0"/>
              </a:rPr>
              <a:t>	.</a:t>
            </a:r>
            <a:endParaRPr lang="en-US" sz="2200" dirty="0" smtClean="0">
              <a:latin typeface="Arial" panose="020B0604020202020204" pitchFamily="34" charset="0"/>
              <a:cs typeface="Arial" panose="020B0604020202020204" pitchFamily="34" charset="0"/>
            </a:endParaRPr>
          </a:p>
          <a:p>
            <a:pPr>
              <a:buNone/>
            </a:pPr>
            <a:r>
              <a:rPr lang="en-US" sz="2200" dirty="0" smtClean="0">
                <a:latin typeface="Arial" panose="020B0604020202020204" pitchFamily="34" charset="0"/>
                <a:cs typeface="Arial" panose="020B0604020202020204" pitchFamily="34" charset="0"/>
              </a:rPr>
              <a:t>	.</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If you’re expecting that j will be assigned a value of 4 squared (16), then you would be wrong.</a:t>
            </a:r>
            <a:endParaRPr lang="en-US" sz="2200" dirty="0" smtClean="0">
              <a:latin typeface="Arial" panose="020B0604020202020204" pitchFamily="34" charset="0"/>
              <a:cs typeface="Arial" panose="020B0604020202020204" pitchFamily="34" charset="0"/>
            </a:endParaRPr>
          </a:p>
          <a:p>
            <a:pPr>
              <a:buNone/>
            </a:pPr>
            <a:r>
              <a:rPr lang="en-US" sz="2200" dirty="0" smtClean="0">
                <a:latin typeface="Arial" panose="020B0604020202020204" pitchFamily="34" charset="0"/>
                <a:cs typeface="Arial" panose="020B0604020202020204" pitchFamily="34" charset="0"/>
              </a:rPr>
              <a:t>	Because of the text replacement, what actually happens is that the DOUBLE(++y) expands to ++y * ++y, which equals 5*5, giving us 25. </a:t>
            </a:r>
            <a:endParaRPr lang="en-US" sz="2200" dirty="0" smtClean="0">
              <a:latin typeface="Arial" panose="020B0604020202020204" pitchFamily="34" charset="0"/>
              <a:cs typeface="Arial" panose="020B0604020202020204" pitchFamily="34" charset="0"/>
            </a:endParaRPr>
          </a:p>
          <a:p>
            <a:pPr>
              <a:buNone/>
            </a:pP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553200" y="6243638"/>
            <a:ext cx="2133600" cy="457200"/>
          </a:xfrm>
        </p:spPr>
        <p:txBody>
          <a:bodyPr/>
          <a:lstStyle/>
          <a:p>
            <a:pPr>
              <a:defRPr/>
            </a:pPr>
            <a:fld id="{68A4467B-12A3-4644-A361-B2B61816D844}" type="slidenum">
              <a:rPr lang="en-US" altLang="en-US"/>
            </a:fld>
            <a:endParaRPr lang="en-US" altLang="en-US"/>
          </a:p>
        </p:txBody>
      </p:sp>
      <p:sp>
        <p:nvSpPr>
          <p:cNvPr id="5" name="Rectangle 2"/>
          <p:cNvSpPr txBox="1">
            <a:spLocks noChangeArrowheads="1"/>
          </p:cNvSpPr>
          <p:nvPr/>
        </p:nvSpPr>
        <p:spPr>
          <a:xfrm>
            <a:off x="533400" y="0"/>
            <a:ext cx="8229600" cy="164623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800" b="0" i="0" u="none" strike="noStrike" kern="1200" cap="none" spc="0" normalizeH="0" baseline="0" noProof="0" dirty="0" smtClean="0">
                <a:ln>
                  <a:noFill/>
                </a:ln>
                <a:solidFill>
                  <a:schemeClr val="tx1"/>
                </a:solidFill>
                <a:effectLst/>
                <a:uLnTx/>
                <a:uFillTx/>
                <a:latin typeface="+mj-lt"/>
                <a:ea typeface="+mj-ea"/>
                <a:cs typeface="+mj-cs"/>
              </a:rPr>
              <a:t>Inline Vs Macros</a:t>
            </a:r>
            <a:endParaRPr kumimoji="0" lang="en-US" sz="3800" b="0"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6" name="Group 39"/>
          <p:cNvGraphicFramePr/>
          <p:nvPr/>
        </p:nvGraphicFramePr>
        <p:xfrm>
          <a:off x="1600200" y="1752600"/>
          <a:ext cx="6454775" cy="4105277"/>
        </p:xfrm>
        <a:graphic>
          <a:graphicData uri="http://schemas.openxmlformats.org/drawingml/2006/table">
            <a:tbl>
              <a:tblPr/>
              <a:tblGrid>
                <a:gridCol w="3228975"/>
                <a:gridCol w="3225800"/>
              </a:tblGrid>
              <a:tr h="5540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rgbClr val="FF0000"/>
                          </a:solidFill>
                          <a:effectLst/>
                          <a:latin typeface="Arial" panose="020B0604020202020204" pitchFamily="34" charset="0"/>
                        </a:rPr>
                        <a:t>Inline </a:t>
                      </a:r>
                      <a:endParaRPr kumimoji="0" lang="en-US" sz="2600" b="0" i="0" u="none" strike="noStrike" cap="none" normalizeH="0" baseline="0" dirty="0" smtClean="0">
                        <a:ln>
                          <a:noFill/>
                        </a:ln>
                        <a:solidFill>
                          <a:srgbClr val="FF0000"/>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rgbClr val="FF0000"/>
                          </a:solidFill>
                          <a:effectLst/>
                          <a:latin typeface="Arial" panose="020B0604020202020204" pitchFamily="34" charset="0"/>
                        </a:rPr>
                        <a:t>Macros</a:t>
                      </a:r>
                      <a:endParaRPr kumimoji="0" lang="en-US" sz="2600" b="0" i="0" u="none" strike="noStrike" cap="none" normalizeH="0" baseline="0" dirty="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8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rPr>
                        <a:t>Part of language easy to debug</a:t>
                      </a:r>
                      <a:endParaRPr kumimoji="0" lang="en-US" sz="2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rPr>
                        <a:t>Difficult to debug</a:t>
                      </a:r>
                      <a:endParaRPr kumimoji="0" lang="en-US" sz="26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01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rPr>
                        <a:t>Not always expanded</a:t>
                      </a:r>
                      <a:endParaRPr kumimoji="0" lang="en-US" sz="2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rPr>
                        <a:t>Always Expanded</a:t>
                      </a:r>
                      <a:endParaRPr kumimoji="0" lang="en-US" sz="26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8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rPr>
                        <a:t>Has type checking rules and scope</a:t>
                      </a:r>
                      <a:endParaRPr kumimoji="0" lang="en-US" sz="26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rPr>
                        <a:t>Does not have these</a:t>
                      </a:r>
                      <a:endParaRPr kumimoji="0" lang="en-US" sz="2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smtClean="0">
                          <a:ln>
                            <a:noFill/>
                          </a:ln>
                          <a:solidFill>
                            <a:schemeClr val="tx1"/>
                          </a:solidFill>
                          <a:effectLst/>
                          <a:latin typeface="Arial" panose="020B0604020202020204" pitchFamily="34" charset="0"/>
                        </a:rPr>
                        <a:t>Compile time</a:t>
                      </a:r>
                      <a:endParaRPr kumimoji="0" lang="en-US" sz="26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dirty="0" smtClean="0">
                          <a:ln>
                            <a:noFill/>
                          </a:ln>
                          <a:solidFill>
                            <a:schemeClr val="tx1"/>
                          </a:solidFill>
                          <a:effectLst/>
                          <a:latin typeface="Arial" panose="020B0604020202020204" pitchFamily="34" charset="0"/>
                        </a:rPr>
                        <a:t>Preprocessing</a:t>
                      </a:r>
                      <a:endParaRPr kumimoji="0" lang="en-US" sz="26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63562"/>
          </a:xfrm>
        </p:spPr>
        <p:txBody>
          <a:bodyPr>
            <a:normAutofit/>
          </a:bodyPr>
          <a:lstStyle/>
          <a:p>
            <a:r>
              <a:rPr lang="en-IN" sz="2800" dirty="0" smtClean="0"/>
              <a:t>Constructor</a:t>
            </a:r>
            <a:endParaRPr lang="en-IN" sz="2800" dirty="0"/>
          </a:p>
        </p:txBody>
      </p:sp>
      <p:sp>
        <p:nvSpPr>
          <p:cNvPr id="3" name="Content Placeholder 2"/>
          <p:cNvSpPr>
            <a:spLocks noGrp="1"/>
          </p:cNvSpPr>
          <p:nvPr>
            <p:ph idx="1"/>
          </p:nvPr>
        </p:nvSpPr>
        <p:spPr>
          <a:xfrm>
            <a:off x="457200" y="1447800"/>
            <a:ext cx="8458200" cy="4800600"/>
          </a:xfrm>
        </p:spPr>
        <p:txBody>
          <a:bodyPr>
            <a:normAutofit fontScale="70000" lnSpcReduction="20000"/>
          </a:bodyPr>
          <a:lstStyle/>
          <a:p>
            <a:r>
              <a:rPr lang="en-IN" sz="2000" dirty="0" smtClean="0">
                <a:latin typeface="Arial" panose="020B0604020202020204" pitchFamily="34" charset="0"/>
                <a:cs typeface="Arial" panose="020B0604020202020204" pitchFamily="34" charset="0"/>
              </a:rPr>
              <a:t>A class </a:t>
            </a:r>
            <a:r>
              <a:rPr lang="en-IN" sz="2000" b="1" dirty="0" smtClean="0">
                <a:latin typeface="Arial" panose="020B0604020202020204" pitchFamily="34" charset="0"/>
                <a:cs typeface="Arial" panose="020B0604020202020204" pitchFamily="34" charset="0"/>
              </a:rPr>
              <a:t>constructor</a:t>
            </a:r>
            <a:r>
              <a:rPr lang="en-IN" sz="2000" dirty="0" smtClean="0">
                <a:latin typeface="Arial" panose="020B0604020202020204" pitchFamily="34" charset="0"/>
                <a:cs typeface="Arial" panose="020B0604020202020204" pitchFamily="34" charset="0"/>
              </a:rPr>
              <a:t> is a special member function of a class that is executed whenever we create new objects of that class.</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A constructor will have exact same name as the class and it does not have any return type at all, not even void. </a:t>
            </a:r>
            <a:endParaRPr lang="en-IN" sz="2000" dirty="0" smtClean="0">
              <a:latin typeface="Arial" panose="020B0604020202020204" pitchFamily="34" charset="0"/>
              <a:cs typeface="Arial" panose="020B0604020202020204" pitchFamily="34" charset="0"/>
            </a:endParaRPr>
          </a:p>
          <a:p>
            <a:pPr>
              <a:buNone/>
            </a:pPr>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Constructors can be very useful for setting initial values for certain member variables.</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There are three different types of constructors namely default constructor, parameterised constructor and copy constructor.</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Example:</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class book</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char title[100],author[100],sub[100];</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public:</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book::book()</a:t>
            </a:r>
            <a:endParaRPr lang="en-US"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book::book(</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code,char</a:t>
            </a:r>
            <a:r>
              <a:rPr lang="en-US" sz="2000" dirty="0" smtClean="0">
                <a:latin typeface="Arial" panose="020B0604020202020204" pitchFamily="34" charset="0"/>
                <a:cs typeface="Arial" panose="020B0604020202020204" pitchFamily="34" charset="0"/>
              </a:rPr>
              <a:t> title[],char author[],char sub[],float </a:t>
            </a:r>
            <a:r>
              <a:rPr lang="en-US" sz="2000" dirty="0" err="1" smtClean="0">
                <a:latin typeface="Arial" panose="020B0604020202020204" pitchFamily="34" charset="0"/>
                <a:cs typeface="Arial" panose="020B0604020202020204" pitchFamily="34" charset="0"/>
              </a:rPr>
              <a:t>price,int</a:t>
            </a:r>
            <a:r>
              <a:rPr lang="en-US" sz="2000" dirty="0" smtClean="0">
                <a:latin typeface="Arial" panose="020B0604020202020204" pitchFamily="34" charset="0"/>
                <a:cs typeface="Arial" panose="020B0604020202020204" pitchFamily="34" charset="0"/>
              </a:rPr>
              <a:t> stock)</a:t>
            </a:r>
            <a:endParaRPr lang="en-IN" sz="2000" dirty="0" smtClean="0">
              <a:latin typeface="Arial" panose="020B0604020202020204" pitchFamily="34" charset="0"/>
              <a:cs typeface="Arial" panose="020B0604020202020204" pitchFamily="34" charset="0"/>
            </a:endParaRPr>
          </a:p>
          <a:p>
            <a:pPr>
              <a:buNone/>
            </a:pPr>
            <a:r>
              <a:rPr lang="en-IN" dirty="0" smtClean="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2800" dirty="0" smtClean="0"/>
              <a:t>Default arguments</a:t>
            </a:r>
            <a:endParaRPr lang="en-IN" sz="2800" dirty="0"/>
          </a:p>
        </p:txBody>
      </p:sp>
      <p:sp>
        <p:nvSpPr>
          <p:cNvPr id="3" name="Content Placeholder 2"/>
          <p:cNvSpPr>
            <a:spLocks noGrp="1"/>
          </p:cNvSpPr>
          <p:nvPr>
            <p:ph idx="1"/>
          </p:nvPr>
        </p:nvSpPr>
        <p:spPr>
          <a:xfrm>
            <a:off x="381000" y="1447800"/>
            <a:ext cx="8458200" cy="5059363"/>
          </a:xfrm>
        </p:spPr>
        <p:txBody>
          <a:bodyPr>
            <a:normAutofit fontScale="70000" lnSpcReduction="20000"/>
          </a:bodyPr>
          <a:lstStyle/>
          <a:p>
            <a:r>
              <a:rPr lang="en-IN" sz="2000" dirty="0" smtClean="0">
                <a:latin typeface="Arial" panose="020B0604020202020204" pitchFamily="34" charset="0"/>
                <a:cs typeface="Arial" panose="020B0604020202020204" pitchFamily="34" charset="0"/>
              </a:rPr>
              <a:t>When you define a function, you can specify a default value for each of the last parameters. </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This value will be used if the corresponding argument is left blank when calling to the function.</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This is done by using the assignment operator and assigning values for the arguments in the function definition. </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If a value for that parameter is not passed when the function is called, the default given value is used, but if a value is specified, this default value is ignored and the passed value is used instead.</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Example:</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class book</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char title[100],author[100],sub[100];</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public:</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book(</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code,char</a:t>
            </a:r>
            <a:r>
              <a:rPr lang="en-US" sz="2000" dirty="0" smtClean="0">
                <a:latin typeface="Arial" panose="020B0604020202020204" pitchFamily="34" charset="0"/>
                <a:cs typeface="Arial" panose="020B0604020202020204" pitchFamily="34" charset="0"/>
              </a:rPr>
              <a:t> title[],char author[],char sub[],float </a:t>
            </a:r>
            <a:r>
              <a:rPr lang="en-US" sz="2000" dirty="0" err="1" smtClean="0">
                <a:latin typeface="Arial" panose="020B0604020202020204" pitchFamily="34" charset="0"/>
                <a:cs typeface="Arial" panose="020B0604020202020204" pitchFamily="34" charset="0"/>
              </a:rPr>
              <a:t>price,int</a:t>
            </a:r>
            <a:r>
              <a:rPr lang="en-US" sz="2000" dirty="0" smtClean="0">
                <a:latin typeface="Arial" panose="020B0604020202020204" pitchFamily="34" charset="0"/>
                <a:cs typeface="Arial" panose="020B0604020202020204" pitchFamily="34" charset="0"/>
              </a:rPr>
              <a:t> stock=1000)</a:t>
            </a:r>
            <a:endParaRPr lang="en-US"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2800" dirty="0" smtClean="0"/>
              <a:t>This pointer</a:t>
            </a:r>
            <a:endParaRPr lang="en-IN" sz="2800" dirty="0"/>
          </a:p>
        </p:txBody>
      </p:sp>
      <p:sp>
        <p:nvSpPr>
          <p:cNvPr id="3" name="Content Placeholder 2"/>
          <p:cNvSpPr>
            <a:spLocks noGrp="1"/>
          </p:cNvSpPr>
          <p:nvPr>
            <p:ph idx="1"/>
          </p:nvPr>
        </p:nvSpPr>
        <p:spPr>
          <a:xfrm>
            <a:off x="533400" y="1295400"/>
            <a:ext cx="8153400" cy="4830763"/>
          </a:xfrm>
        </p:spPr>
        <p:txBody>
          <a:bodyPr>
            <a:normAutofit fontScale="62500" lnSpcReduction="20000"/>
          </a:bodyPr>
          <a:lstStyle/>
          <a:p>
            <a:pPr>
              <a:buNone/>
            </a:pPr>
            <a:r>
              <a:rPr lang="en-IN" sz="2600" dirty="0" smtClean="0">
                <a:latin typeface="Arial" panose="020B0604020202020204" pitchFamily="34" charset="0"/>
                <a:cs typeface="Arial" panose="020B0604020202020204" pitchFamily="34" charset="0"/>
              </a:rPr>
              <a:t>	Every object in C++ has access to its own address through an important pointer called </a:t>
            </a:r>
            <a:r>
              <a:rPr lang="en-IN" sz="2600" b="1" dirty="0" smtClean="0">
                <a:latin typeface="Arial" panose="020B0604020202020204" pitchFamily="34" charset="0"/>
                <a:cs typeface="Arial" panose="020B0604020202020204" pitchFamily="34" charset="0"/>
              </a:rPr>
              <a:t>this</a:t>
            </a:r>
            <a:r>
              <a:rPr lang="en-IN" sz="2600" dirty="0" smtClean="0">
                <a:latin typeface="Arial" panose="020B0604020202020204" pitchFamily="34" charset="0"/>
                <a:cs typeface="Arial" panose="020B0604020202020204" pitchFamily="34" charset="0"/>
              </a:rPr>
              <a:t> pointer. The </a:t>
            </a:r>
            <a:r>
              <a:rPr lang="en-IN" sz="2600" b="1" dirty="0" smtClean="0">
                <a:latin typeface="Arial" panose="020B0604020202020204" pitchFamily="34" charset="0"/>
                <a:cs typeface="Arial" panose="020B0604020202020204" pitchFamily="34" charset="0"/>
              </a:rPr>
              <a:t>this</a:t>
            </a:r>
            <a:r>
              <a:rPr lang="en-IN" sz="2600" dirty="0" smtClean="0">
                <a:latin typeface="Arial" panose="020B0604020202020204" pitchFamily="34" charset="0"/>
                <a:cs typeface="Arial" panose="020B0604020202020204" pitchFamily="34" charset="0"/>
              </a:rPr>
              <a:t> pointer is an implicit parameter to all member functions. Therefore, inside a member function, this may be used to refer to the invoking object.</a:t>
            </a:r>
            <a:endParaRPr lang="en-IN" sz="2600" dirty="0" smtClean="0">
              <a:latin typeface="Arial" panose="020B0604020202020204" pitchFamily="34" charset="0"/>
              <a:cs typeface="Arial" panose="020B0604020202020204" pitchFamily="34" charset="0"/>
            </a:endParaRPr>
          </a:p>
          <a:p>
            <a:pPr>
              <a:buNone/>
            </a:pPr>
            <a:r>
              <a:rPr lang="en-IN" sz="2600" dirty="0" smtClean="0">
                <a:latin typeface="Arial" panose="020B0604020202020204" pitchFamily="34" charset="0"/>
                <a:cs typeface="Arial" panose="020B0604020202020204" pitchFamily="34" charset="0"/>
              </a:rPr>
              <a:t>	</a:t>
            </a:r>
            <a:endParaRPr lang="en-IN" sz="2600" dirty="0" smtClean="0">
              <a:latin typeface="Arial" panose="020B0604020202020204" pitchFamily="34" charset="0"/>
              <a:cs typeface="Arial" panose="020B0604020202020204" pitchFamily="34" charset="0"/>
            </a:endParaRPr>
          </a:p>
          <a:p>
            <a:pPr>
              <a:buNone/>
            </a:pPr>
            <a:r>
              <a:rPr lang="en-IN" sz="2600" dirty="0" smtClean="0">
                <a:latin typeface="Arial" panose="020B0604020202020204" pitchFamily="34" charset="0"/>
                <a:cs typeface="Arial" panose="020B0604020202020204" pitchFamily="34" charset="0"/>
              </a:rPr>
              <a:t>	Friend functions do not have a </a:t>
            </a:r>
            <a:r>
              <a:rPr lang="en-IN" sz="2600" b="1" dirty="0" smtClean="0">
                <a:latin typeface="Arial" panose="020B0604020202020204" pitchFamily="34" charset="0"/>
                <a:cs typeface="Arial" panose="020B0604020202020204" pitchFamily="34" charset="0"/>
              </a:rPr>
              <a:t>this</a:t>
            </a:r>
            <a:r>
              <a:rPr lang="en-IN" sz="2600" dirty="0" smtClean="0">
                <a:latin typeface="Arial" panose="020B0604020202020204" pitchFamily="34" charset="0"/>
                <a:cs typeface="Arial" panose="020B0604020202020204" pitchFamily="34" charset="0"/>
              </a:rPr>
              <a:t> pointer, because friends are not members of a class. Only member functions have a </a:t>
            </a:r>
            <a:r>
              <a:rPr lang="en-IN" sz="2600" b="1" dirty="0" smtClean="0">
                <a:latin typeface="Arial" panose="020B0604020202020204" pitchFamily="34" charset="0"/>
                <a:cs typeface="Arial" panose="020B0604020202020204" pitchFamily="34" charset="0"/>
              </a:rPr>
              <a:t>this</a:t>
            </a:r>
            <a:r>
              <a:rPr lang="en-IN" sz="2600" dirty="0" smtClean="0">
                <a:latin typeface="Arial" panose="020B0604020202020204" pitchFamily="34" charset="0"/>
                <a:cs typeface="Arial" panose="020B0604020202020204" pitchFamily="34" charset="0"/>
              </a:rPr>
              <a:t> pointer.</a:t>
            </a:r>
            <a:endParaRPr lang="en-IN" sz="2600" dirty="0" smtClean="0">
              <a:latin typeface="Arial" panose="020B0604020202020204" pitchFamily="34" charset="0"/>
              <a:cs typeface="Arial" panose="020B0604020202020204" pitchFamily="34" charset="0"/>
            </a:endParaRPr>
          </a:p>
          <a:p>
            <a:endParaRPr lang="en-IN" sz="2000" dirty="0" smtClean="0"/>
          </a:p>
          <a:p>
            <a:pPr>
              <a:buNone/>
            </a:pPr>
            <a:endParaRPr lang="en-US" sz="2000" dirty="0" smtClean="0"/>
          </a:p>
          <a:p>
            <a:pPr>
              <a:buNone/>
            </a:pPr>
            <a:r>
              <a:rPr lang="en-US" sz="2000" dirty="0" smtClean="0"/>
              <a:t>	</a:t>
            </a:r>
            <a:r>
              <a:rPr lang="en-US" sz="2300" dirty="0" smtClean="0">
                <a:latin typeface="Arial" panose="020B0604020202020204" pitchFamily="34" charset="0"/>
                <a:cs typeface="Arial" panose="020B0604020202020204" pitchFamily="34" charset="0"/>
              </a:rPr>
              <a:t>book::book(</a:t>
            </a:r>
            <a:r>
              <a:rPr lang="en-US" sz="2300" dirty="0" err="1" smtClean="0">
                <a:latin typeface="Arial" panose="020B0604020202020204" pitchFamily="34" charset="0"/>
                <a:cs typeface="Arial" panose="020B0604020202020204" pitchFamily="34" charset="0"/>
              </a:rPr>
              <a:t>int</a:t>
            </a:r>
            <a:r>
              <a:rPr lang="en-US" sz="2300" dirty="0" smtClean="0">
                <a:latin typeface="Arial" panose="020B0604020202020204" pitchFamily="34" charset="0"/>
                <a:cs typeface="Arial" panose="020B0604020202020204" pitchFamily="34" charset="0"/>
              </a:rPr>
              <a:t> </a:t>
            </a:r>
            <a:r>
              <a:rPr lang="en-US" sz="2300" dirty="0" err="1" smtClean="0">
                <a:latin typeface="Arial" panose="020B0604020202020204" pitchFamily="34" charset="0"/>
                <a:cs typeface="Arial" panose="020B0604020202020204" pitchFamily="34" charset="0"/>
              </a:rPr>
              <a:t>code,char</a:t>
            </a:r>
            <a:r>
              <a:rPr lang="en-US" sz="2300" dirty="0" smtClean="0">
                <a:latin typeface="Arial" panose="020B0604020202020204" pitchFamily="34" charset="0"/>
                <a:cs typeface="Arial" panose="020B0604020202020204" pitchFamily="34" charset="0"/>
              </a:rPr>
              <a:t> title[],char author[],char sub[],float </a:t>
            </a:r>
            <a:r>
              <a:rPr lang="en-US" sz="2300" dirty="0" err="1" smtClean="0">
                <a:latin typeface="Arial" panose="020B0604020202020204" pitchFamily="34" charset="0"/>
                <a:cs typeface="Arial" panose="020B0604020202020204" pitchFamily="34" charset="0"/>
              </a:rPr>
              <a:t>price,int</a:t>
            </a:r>
            <a:r>
              <a:rPr lang="en-US" sz="2300" dirty="0" smtClean="0">
                <a:latin typeface="Arial" panose="020B0604020202020204" pitchFamily="34" charset="0"/>
                <a:cs typeface="Arial" panose="020B0604020202020204" pitchFamily="34" charset="0"/>
              </a:rPr>
              <a:t> stock)</a:t>
            </a:r>
            <a:endParaRPr lang="en-US" sz="2300" dirty="0" smtClean="0">
              <a:latin typeface="Arial" panose="020B0604020202020204" pitchFamily="34" charset="0"/>
              <a:cs typeface="Arial" panose="020B0604020202020204" pitchFamily="34" charset="0"/>
            </a:endParaRPr>
          </a:p>
          <a:p>
            <a:pPr>
              <a:buNone/>
            </a:pPr>
            <a:r>
              <a:rPr lang="en-US" sz="2300" dirty="0" smtClean="0">
                <a:latin typeface="Arial" panose="020B0604020202020204" pitchFamily="34" charset="0"/>
                <a:cs typeface="Arial" panose="020B0604020202020204" pitchFamily="34" charset="0"/>
              </a:rPr>
              <a:t>	{</a:t>
            </a:r>
            <a:endParaRPr lang="en-US" sz="2300" dirty="0" smtClean="0">
              <a:latin typeface="Arial" panose="020B0604020202020204" pitchFamily="34" charset="0"/>
              <a:cs typeface="Arial" panose="020B0604020202020204" pitchFamily="34" charset="0"/>
            </a:endParaRPr>
          </a:p>
          <a:p>
            <a:pPr>
              <a:buNone/>
            </a:pPr>
            <a:endParaRPr lang="en-US" sz="2300" dirty="0" smtClean="0">
              <a:latin typeface="Arial" panose="020B0604020202020204" pitchFamily="34" charset="0"/>
              <a:cs typeface="Arial" panose="020B0604020202020204" pitchFamily="34" charset="0"/>
            </a:endParaRPr>
          </a:p>
          <a:p>
            <a:pPr>
              <a:buNone/>
            </a:pPr>
            <a:r>
              <a:rPr lang="en-US" sz="2300" dirty="0" smtClean="0">
                <a:latin typeface="Arial" panose="020B0604020202020204" pitchFamily="34" charset="0"/>
                <a:cs typeface="Arial" panose="020B0604020202020204" pitchFamily="34" charset="0"/>
              </a:rPr>
              <a:t>    		this-&gt;code=code;</a:t>
            </a:r>
            <a:endParaRPr lang="en-US" sz="2300" dirty="0" smtClean="0">
              <a:latin typeface="Arial" panose="020B0604020202020204" pitchFamily="34" charset="0"/>
              <a:cs typeface="Arial" panose="020B0604020202020204" pitchFamily="34" charset="0"/>
            </a:endParaRPr>
          </a:p>
          <a:p>
            <a:pPr>
              <a:buNone/>
            </a:pPr>
            <a:r>
              <a:rPr lang="en-US" sz="2300" dirty="0" smtClean="0">
                <a:latin typeface="Arial" panose="020B0604020202020204" pitchFamily="34" charset="0"/>
                <a:cs typeface="Arial" panose="020B0604020202020204" pitchFamily="34" charset="0"/>
              </a:rPr>
              <a:t>    		</a:t>
            </a:r>
            <a:r>
              <a:rPr lang="en-US" sz="2300" dirty="0" err="1" smtClean="0">
                <a:latin typeface="Arial" panose="020B0604020202020204" pitchFamily="34" charset="0"/>
                <a:cs typeface="Arial" panose="020B0604020202020204" pitchFamily="34" charset="0"/>
              </a:rPr>
              <a:t>strcpy</a:t>
            </a:r>
            <a:r>
              <a:rPr lang="en-US" sz="2300" dirty="0" smtClean="0">
                <a:latin typeface="Arial" panose="020B0604020202020204" pitchFamily="34" charset="0"/>
                <a:cs typeface="Arial" panose="020B0604020202020204" pitchFamily="34" charset="0"/>
              </a:rPr>
              <a:t>(this-&gt;</a:t>
            </a:r>
            <a:r>
              <a:rPr lang="en-US" sz="2300" dirty="0" err="1" smtClean="0">
                <a:latin typeface="Arial" panose="020B0604020202020204" pitchFamily="34" charset="0"/>
                <a:cs typeface="Arial" panose="020B0604020202020204" pitchFamily="34" charset="0"/>
              </a:rPr>
              <a:t>title,title</a:t>
            </a:r>
            <a:r>
              <a:rPr lang="en-US" sz="2300" dirty="0" smtClean="0">
                <a:latin typeface="Arial" panose="020B0604020202020204" pitchFamily="34" charset="0"/>
                <a:cs typeface="Arial" panose="020B0604020202020204" pitchFamily="34" charset="0"/>
              </a:rPr>
              <a:t>);</a:t>
            </a:r>
            <a:endParaRPr lang="en-US" sz="2300" dirty="0" smtClean="0">
              <a:latin typeface="Arial" panose="020B0604020202020204" pitchFamily="34" charset="0"/>
              <a:cs typeface="Arial" panose="020B0604020202020204" pitchFamily="34" charset="0"/>
            </a:endParaRPr>
          </a:p>
          <a:p>
            <a:pPr>
              <a:buNone/>
            </a:pPr>
            <a:r>
              <a:rPr lang="en-US" sz="2300" dirty="0" smtClean="0">
                <a:latin typeface="Arial" panose="020B0604020202020204" pitchFamily="34" charset="0"/>
                <a:cs typeface="Arial" panose="020B0604020202020204" pitchFamily="34" charset="0"/>
              </a:rPr>
              <a:t>    		</a:t>
            </a:r>
            <a:r>
              <a:rPr lang="en-US" sz="2300" dirty="0" err="1" smtClean="0">
                <a:latin typeface="Arial" panose="020B0604020202020204" pitchFamily="34" charset="0"/>
                <a:cs typeface="Arial" panose="020B0604020202020204" pitchFamily="34" charset="0"/>
              </a:rPr>
              <a:t>strcpy</a:t>
            </a:r>
            <a:r>
              <a:rPr lang="en-US" sz="2300" dirty="0" smtClean="0">
                <a:latin typeface="Arial" panose="020B0604020202020204" pitchFamily="34" charset="0"/>
                <a:cs typeface="Arial" panose="020B0604020202020204" pitchFamily="34" charset="0"/>
              </a:rPr>
              <a:t>(this-&gt;</a:t>
            </a:r>
            <a:r>
              <a:rPr lang="en-US" sz="2300" dirty="0" err="1" smtClean="0">
                <a:latin typeface="Arial" panose="020B0604020202020204" pitchFamily="34" charset="0"/>
                <a:cs typeface="Arial" panose="020B0604020202020204" pitchFamily="34" charset="0"/>
              </a:rPr>
              <a:t>author,author</a:t>
            </a:r>
            <a:r>
              <a:rPr lang="en-US" sz="2300" dirty="0" smtClean="0">
                <a:latin typeface="Arial" panose="020B0604020202020204" pitchFamily="34" charset="0"/>
                <a:cs typeface="Arial" panose="020B0604020202020204" pitchFamily="34" charset="0"/>
              </a:rPr>
              <a:t>);</a:t>
            </a:r>
            <a:endParaRPr lang="en-US" sz="2300" dirty="0" smtClean="0">
              <a:latin typeface="Arial" panose="020B0604020202020204" pitchFamily="34" charset="0"/>
              <a:cs typeface="Arial" panose="020B0604020202020204" pitchFamily="34" charset="0"/>
            </a:endParaRPr>
          </a:p>
          <a:p>
            <a:pPr>
              <a:buNone/>
            </a:pPr>
            <a:r>
              <a:rPr lang="en-US" sz="2300" dirty="0" smtClean="0">
                <a:latin typeface="Arial" panose="020B0604020202020204" pitchFamily="34" charset="0"/>
                <a:cs typeface="Arial" panose="020B0604020202020204" pitchFamily="34" charset="0"/>
              </a:rPr>
              <a:t>    		</a:t>
            </a:r>
            <a:r>
              <a:rPr lang="en-US" sz="2300" dirty="0" err="1" smtClean="0">
                <a:latin typeface="Arial" panose="020B0604020202020204" pitchFamily="34" charset="0"/>
                <a:cs typeface="Arial" panose="020B0604020202020204" pitchFamily="34" charset="0"/>
              </a:rPr>
              <a:t>strcpy</a:t>
            </a:r>
            <a:r>
              <a:rPr lang="en-US" sz="2300" dirty="0" smtClean="0">
                <a:latin typeface="Arial" panose="020B0604020202020204" pitchFamily="34" charset="0"/>
                <a:cs typeface="Arial" panose="020B0604020202020204" pitchFamily="34" charset="0"/>
              </a:rPr>
              <a:t>(this-&gt;</a:t>
            </a:r>
            <a:r>
              <a:rPr lang="en-US" sz="2300" dirty="0" err="1" smtClean="0">
                <a:latin typeface="Arial" panose="020B0604020202020204" pitchFamily="34" charset="0"/>
                <a:cs typeface="Arial" panose="020B0604020202020204" pitchFamily="34" charset="0"/>
              </a:rPr>
              <a:t>sub,sub</a:t>
            </a:r>
            <a:r>
              <a:rPr lang="en-US" sz="2300" dirty="0" smtClean="0">
                <a:latin typeface="Arial" panose="020B0604020202020204" pitchFamily="34" charset="0"/>
                <a:cs typeface="Arial" panose="020B0604020202020204" pitchFamily="34" charset="0"/>
              </a:rPr>
              <a:t>);</a:t>
            </a:r>
            <a:endParaRPr lang="en-US" sz="2300" dirty="0" smtClean="0">
              <a:latin typeface="Arial" panose="020B0604020202020204" pitchFamily="34" charset="0"/>
              <a:cs typeface="Arial" panose="020B0604020202020204" pitchFamily="34" charset="0"/>
            </a:endParaRPr>
          </a:p>
          <a:p>
            <a:pPr>
              <a:buNone/>
            </a:pPr>
            <a:r>
              <a:rPr lang="en-US" sz="2300" dirty="0" smtClean="0">
                <a:latin typeface="Arial" panose="020B0604020202020204" pitchFamily="34" charset="0"/>
                <a:cs typeface="Arial" panose="020B0604020202020204" pitchFamily="34" charset="0"/>
              </a:rPr>
              <a:t>    		this-&gt;price=price;</a:t>
            </a:r>
            <a:endParaRPr lang="en-US" sz="2300" dirty="0" smtClean="0">
              <a:latin typeface="Arial" panose="020B0604020202020204" pitchFamily="34" charset="0"/>
              <a:cs typeface="Arial" panose="020B0604020202020204" pitchFamily="34" charset="0"/>
            </a:endParaRPr>
          </a:p>
          <a:p>
            <a:pPr>
              <a:buNone/>
            </a:pPr>
            <a:r>
              <a:rPr lang="en-US" sz="2300" dirty="0" smtClean="0">
                <a:latin typeface="Arial" panose="020B0604020202020204" pitchFamily="34" charset="0"/>
                <a:cs typeface="Arial" panose="020B0604020202020204" pitchFamily="34" charset="0"/>
              </a:rPr>
              <a:t>    		this-&gt;stock=stock;</a:t>
            </a:r>
            <a:endParaRPr lang="en-US" sz="2300" dirty="0" smtClean="0">
              <a:latin typeface="Arial" panose="020B0604020202020204" pitchFamily="34" charset="0"/>
              <a:cs typeface="Arial" panose="020B0604020202020204" pitchFamily="34" charset="0"/>
            </a:endParaRPr>
          </a:p>
          <a:p>
            <a:pPr>
              <a:buNone/>
            </a:pPr>
            <a:r>
              <a:rPr lang="en-US" sz="2300" dirty="0" smtClean="0">
                <a:latin typeface="Arial" panose="020B0604020202020204" pitchFamily="34" charset="0"/>
                <a:cs typeface="Arial" panose="020B0604020202020204" pitchFamily="34" charset="0"/>
              </a:rPr>
              <a:t>    		</a:t>
            </a:r>
            <a:r>
              <a:rPr lang="en-US" sz="2300" dirty="0" err="1" smtClean="0">
                <a:latin typeface="Arial" panose="020B0604020202020204" pitchFamily="34" charset="0"/>
                <a:cs typeface="Arial" panose="020B0604020202020204" pitchFamily="34" charset="0"/>
              </a:rPr>
              <a:t>totalbooks</a:t>
            </a:r>
            <a:r>
              <a:rPr lang="en-US" sz="2300" dirty="0" smtClean="0">
                <a:latin typeface="Arial" panose="020B0604020202020204" pitchFamily="34" charset="0"/>
                <a:cs typeface="Arial" panose="020B0604020202020204" pitchFamily="34" charset="0"/>
              </a:rPr>
              <a:t>+=stock;</a:t>
            </a:r>
            <a:endParaRPr lang="en-US" sz="2300" dirty="0" smtClean="0">
              <a:latin typeface="Arial" panose="020B0604020202020204" pitchFamily="34" charset="0"/>
              <a:cs typeface="Arial" panose="020B0604020202020204" pitchFamily="34" charset="0"/>
            </a:endParaRPr>
          </a:p>
          <a:p>
            <a:pPr>
              <a:buNone/>
            </a:pPr>
            <a:r>
              <a:rPr lang="en-US" sz="2300" dirty="0" smtClean="0">
                <a:latin typeface="Arial" panose="020B0604020202020204" pitchFamily="34" charset="0"/>
                <a:cs typeface="Arial" panose="020B0604020202020204" pitchFamily="34" charset="0"/>
              </a:rPr>
              <a:t>	}</a:t>
            </a:r>
            <a:r>
              <a:rPr lang="en-US" sz="2000" dirty="0" smtClean="0"/>
              <a:t>	</a:t>
            </a:r>
            <a:endParaRPr lang="en-IN" sz="2000" dirty="0" smtClean="0"/>
          </a:p>
          <a:p>
            <a:pPr>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2800" dirty="0" smtClean="0"/>
              <a:t>Parameterised constructor</a:t>
            </a:r>
            <a:endParaRPr lang="en-IN" sz="2800" dirty="0"/>
          </a:p>
        </p:txBody>
      </p:sp>
      <p:sp>
        <p:nvSpPr>
          <p:cNvPr id="3" name="Content Placeholder 2"/>
          <p:cNvSpPr>
            <a:spLocks noGrp="1"/>
          </p:cNvSpPr>
          <p:nvPr>
            <p:ph idx="1"/>
          </p:nvPr>
        </p:nvSpPr>
        <p:spPr>
          <a:xfrm>
            <a:off x="381000" y="1143000"/>
            <a:ext cx="8534400" cy="5715000"/>
          </a:xfrm>
        </p:spPr>
        <p:txBody>
          <a:bodyPr>
            <a:normAutofit fontScale="77500" lnSpcReduction="20000"/>
          </a:bodyPr>
          <a:lstStyle/>
          <a:p>
            <a:r>
              <a:rPr lang="en-IN" sz="2000" dirty="0" smtClean="0">
                <a:latin typeface="Arial" panose="020B0604020202020204" pitchFamily="34" charset="0"/>
                <a:cs typeface="Arial" panose="020B0604020202020204" pitchFamily="34" charset="0"/>
              </a:rPr>
              <a:t>A default constructor does not have any parameter, but if you need, a constructor can have parameters. </a:t>
            </a:r>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This helps you to assign initial value to an object at the time of its creation by passing the values as the parameters.</a:t>
            </a:r>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Example;</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class book</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char title[100],author[100],sub[100];</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public:</a:t>
            </a:r>
            <a:endParaRPr lang="en-US"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book::book(</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code,char</a:t>
            </a:r>
            <a:r>
              <a:rPr lang="en-US" sz="2000" dirty="0" smtClean="0">
                <a:latin typeface="Arial" panose="020B0604020202020204" pitchFamily="34" charset="0"/>
                <a:cs typeface="Arial" panose="020B0604020202020204" pitchFamily="34" charset="0"/>
              </a:rPr>
              <a:t> title[],char author[],char sub[],float </a:t>
            </a:r>
            <a:r>
              <a:rPr lang="en-US" sz="2000" dirty="0" err="1" smtClean="0">
                <a:latin typeface="Arial" panose="020B0604020202020204" pitchFamily="34" charset="0"/>
                <a:cs typeface="Arial" panose="020B0604020202020204" pitchFamily="34" charset="0"/>
              </a:rPr>
              <a:t>price,int</a:t>
            </a:r>
            <a:r>
              <a:rPr lang="en-US" sz="2000" dirty="0" smtClean="0">
                <a:latin typeface="Arial" panose="020B0604020202020204" pitchFamily="34" charset="0"/>
                <a:cs typeface="Arial" panose="020B0604020202020204" pitchFamily="34" charset="0"/>
              </a:rPr>
              <a:t> stock=1000)</a:t>
            </a:r>
            <a:endParaRPr lang="en-IN" sz="2000" dirty="0" smtClean="0">
              <a:latin typeface="Arial" panose="020B0604020202020204" pitchFamily="34" charset="0"/>
              <a:cs typeface="Arial" panose="020B0604020202020204" pitchFamily="34" charset="0"/>
            </a:endParaRPr>
          </a:p>
          <a:p>
            <a:pPr>
              <a:buNone/>
            </a:pPr>
            <a:r>
              <a:rPr lang="en-IN" sz="2000" dirty="0" smtClean="0"/>
              <a:t>		........................</a:t>
            </a:r>
            <a:endParaRPr lang="en-IN" sz="2000" dirty="0" smtClean="0"/>
          </a:p>
          <a:p>
            <a:pPr>
              <a:buNone/>
            </a:pPr>
            <a:r>
              <a:rPr lang="en-IN" sz="2000" dirty="0" smtClean="0"/>
              <a:t>	};</a:t>
            </a:r>
            <a:endParaRPr lang="en-IN"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book::book(</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code,char</a:t>
            </a:r>
            <a:r>
              <a:rPr lang="en-US" sz="2000" dirty="0" smtClean="0">
                <a:latin typeface="Arial" panose="020B0604020202020204" pitchFamily="34" charset="0"/>
                <a:cs typeface="Arial" panose="020B0604020202020204" pitchFamily="34" charset="0"/>
              </a:rPr>
              <a:t> title[],char author[],char sub[],float </a:t>
            </a:r>
            <a:r>
              <a:rPr lang="en-US" sz="2000" dirty="0" err="1" smtClean="0">
                <a:latin typeface="Arial" panose="020B0604020202020204" pitchFamily="34" charset="0"/>
                <a:cs typeface="Arial" panose="020B0604020202020204" pitchFamily="34" charset="0"/>
              </a:rPr>
              <a:t>price,int</a:t>
            </a:r>
            <a:r>
              <a:rPr lang="en-US" sz="2000" dirty="0" smtClean="0">
                <a:latin typeface="Arial" panose="020B0604020202020204" pitchFamily="34" charset="0"/>
                <a:cs typeface="Arial" panose="020B0604020202020204" pitchFamily="34" charset="0"/>
              </a:rPr>
              <a:t> stock=1000)</a:t>
            </a:r>
            <a:endParaRPr lang="en-US"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this-&gt;code=code;</a:t>
            </a:r>
            <a:endParaRPr lang="en-US"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strcpy</a:t>
            </a:r>
            <a:r>
              <a:rPr lang="en-US" sz="2000" dirty="0" smtClean="0">
                <a:latin typeface="Arial" panose="020B0604020202020204" pitchFamily="34" charset="0"/>
                <a:cs typeface="Arial" panose="020B0604020202020204" pitchFamily="34" charset="0"/>
              </a:rPr>
              <a:t>(this-&gt;</a:t>
            </a:r>
            <a:r>
              <a:rPr lang="en-US" sz="2000" dirty="0" err="1" smtClean="0">
                <a:latin typeface="Arial" panose="020B0604020202020204" pitchFamily="34" charset="0"/>
                <a:cs typeface="Arial" panose="020B0604020202020204" pitchFamily="34" charset="0"/>
              </a:rPr>
              <a:t>title,title</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strcpy</a:t>
            </a:r>
            <a:r>
              <a:rPr lang="en-US" sz="2000" dirty="0" smtClean="0">
                <a:latin typeface="Arial" panose="020B0604020202020204" pitchFamily="34" charset="0"/>
                <a:cs typeface="Arial" panose="020B0604020202020204" pitchFamily="34" charset="0"/>
              </a:rPr>
              <a:t>(this-&gt;</a:t>
            </a:r>
            <a:r>
              <a:rPr lang="en-US" sz="2000" dirty="0" err="1" smtClean="0">
                <a:latin typeface="Arial" panose="020B0604020202020204" pitchFamily="34" charset="0"/>
                <a:cs typeface="Arial" panose="020B0604020202020204" pitchFamily="34" charset="0"/>
              </a:rPr>
              <a:t>author,author</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strcpy</a:t>
            </a:r>
            <a:r>
              <a:rPr lang="en-US" sz="2000" dirty="0" smtClean="0">
                <a:latin typeface="Arial" panose="020B0604020202020204" pitchFamily="34" charset="0"/>
                <a:cs typeface="Arial" panose="020B0604020202020204" pitchFamily="34" charset="0"/>
              </a:rPr>
              <a:t>(this-&gt;</a:t>
            </a:r>
            <a:r>
              <a:rPr lang="en-US" sz="2000" dirty="0" err="1" smtClean="0">
                <a:latin typeface="Arial" panose="020B0604020202020204" pitchFamily="34" charset="0"/>
                <a:cs typeface="Arial" panose="020B0604020202020204" pitchFamily="34" charset="0"/>
              </a:rPr>
              <a:t>sub,sub</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this-&gt;price=price;</a:t>
            </a:r>
            <a:endParaRPr lang="en-US"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this-&gt;stock=stock;</a:t>
            </a:r>
            <a:endParaRPr lang="en-US"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totalbooks</a:t>
            </a:r>
            <a:r>
              <a:rPr lang="en-US" sz="2000" dirty="0" smtClean="0">
                <a:latin typeface="Arial" panose="020B0604020202020204" pitchFamily="34" charset="0"/>
                <a:cs typeface="Arial" panose="020B0604020202020204" pitchFamily="34" charset="0"/>
              </a:rPr>
              <a:t>+=stock;</a:t>
            </a:r>
            <a:endParaRPr lang="en-US" sz="2000" dirty="0" smtClean="0">
              <a:latin typeface="Arial" panose="020B0604020202020204" pitchFamily="34" charset="0"/>
              <a:cs typeface="Arial" panose="020B0604020202020204" pitchFamily="34" charset="0"/>
            </a:endParaRPr>
          </a:p>
          <a:p>
            <a:pPr>
              <a:buNone/>
            </a:pPr>
            <a:r>
              <a:rPr lang="en-US"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a:t>
            </a:r>
            <a:endParaRPr lang="en-US" dirty="0"/>
          </a:p>
        </p:txBody>
      </p:sp>
      <p:sp>
        <p:nvSpPr>
          <p:cNvPr id="3" name="Content Placeholder 2"/>
          <p:cNvSpPr>
            <a:spLocks noGrp="1"/>
          </p:cNvSpPr>
          <p:nvPr>
            <p:ph idx="1"/>
          </p:nvPr>
        </p:nvSpPr>
        <p:spPr/>
        <p:txBody>
          <a:bodyPr/>
          <a:lstStyle/>
          <a:p>
            <a:r>
              <a:rPr lang="en-US" dirty="0" smtClean="0"/>
              <a:t>A class destructor is a special member function of a class that is executed whenever an object of its class goes out of scope or whenever the delete expression is applied to a pointer to the object of that class.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IN" sz="2800" dirty="0" smtClean="0"/>
              <a:t>Call by reference</a:t>
            </a:r>
            <a:endParaRPr lang="en-IN" sz="2800" dirty="0"/>
          </a:p>
        </p:txBody>
      </p:sp>
      <p:sp>
        <p:nvSpPr>
          <p:cNvPr id="3" name="Content Placeholder 2"/>
          <p:cNvSpPr>
            <a:spLocks noGrp="1"/>
          </p:cNvSpPr>
          <p:nvPr>
            <p:ph idx="1"/>
          </p:nvPr>
        </p:nvSpPr>
        <p:spPr>
          <a:xfrm>
            <a:off x="381000" y="1219200"/>
            <a:ext cx="8763000" cy="4906963"/>
          </a:xfrm>
        </p:spPr>
        <p:txBody>
          <a:bodyPr>
            <a:normAutofit fontScale="92500" lnSpcReduction="20000"/>
          </a:bodyPr>
          <a:lstStyle/>
          <a:p>
            <a:r>
              <a:rPr lang="en-IN" sz="2400" dirty="0" smtClean="0"/>
              <a:t>The </a:t>
            </a:r>
            <a:r>
              <a:rPr lang="en-IN" sz="2400" b="1" dirty="0" smtClean="0"/>
              <a:t>call by reference</a:t>
            </a:r>
            <a:r>
              <a:rPr lang="en-IN" sz="2400" dirty="0" smtClean="0"/>
              <a:t> method of passing arguments to a function copies the reference of an argument into the formal parameter.</a:t>
            </a:r>
            <a:endParaRPr lang="en-IN" sz="2400" dirty="0" smtClean="0"/>
          </a:p>
          <a:p>
            <a:endParaRPr lang="en-IN" sz="2400" dirty="0" smtClean="0"/>
          </a:p>
          <a:p>
            <a:r>
              <a:rPr lang="en-IN" sz="2400" dirty="0" smtClean="0"/>
              <a:t>Inside the function, the reference is used to access the actual argument used in the call.</a:t>
            </a:r>
            <a:endParaRPr lang="en-IN" sz="2400" dirty="0" smtClean="0"/>
          </a:p>
          <a:p>
            <a:endParaRPr lang="en-IN" sz="2400" dirty="0" smtClean="0"/>
          </a:p>
          <a:p>
            <a:r>
              <a:rPr lang="en-IN" sz="2400" dirty="0" smtClean="0"/>
              <a:t> This means that changes made to the parameter affect the passed argument.</a:t>
            </a:r>
            <a:endParaRPr lang="en-IN" sz="2400" dirty="0" smtClean="0"/>
          </a:p>
          <a:p>
            <a:endParaRPr lang="en-IN" sz="2400" dirty="0" smtClean="0"/>
          </a:p>
          <a:p>
            <a:r>
              <a:rPr lang="en-IN" sz="2400" dirty="0" smtClean="0"/>
              <a:t>Example:</a:t>
            </a:r>
            <a:endParaRPr lang="en-US" sz="2400" dirty="0" smtClean="0"/>
          </a:p>
          <a:p>
            <a:pPr>
              <a:buNone/>
            </a:pPr>
            <a:r>
              <a:rPr lang="en-US" sz="2400" dirty="0" smtClean="0"/>
              <a:t>		void book::</a:t>
            </a:r>
            <a:r>
              <a:rPr lang="en-US" sz="2400" dirty="0" err="1" smtClean="0"/>
              <a:t>searchbook</a:t>
            </a:r>
            <a:r>
              <a:rPr lang="en-US" sz="2400" dirty="0" smtClean="0"/>
              <a:t>(book b[],</a:t>
            </a:r>
            <a:r>
              <a:rPr lang="en-US" sz="2400" dirty="0" err="1" smtClean="0"/>
              <a:t>int</a:t>
            </a:r>
            <a:r>
              <a:rPr lang="en-US" sz="2400" dirty="0" smtClean="0"/>
              <a:t> &amp;</a:t>
            </a:r>
            <a:r>
              <a:rPr lang="en-US" sz="2400" dirty="0" err="1" smtClean="0"/>
              <a:t>n,char</a:t>
            </a:r>
            <a:r>
              <a:rPr lang="en-US" sz="2400" dirty="0" smtClean="0"/>
              <a:t> title1[])</a:t>
            </a:r>
            <a:endParaRPr lang="en-US" sz="2400" dirty="0" smtClean="0"/>
          </a:p>
          <a:p>
            <a:pPr>
              <a:buNone/>
            </a:pPr>
            <a:r>
              <a:rPr lang="en-US" sz="2400" dirty="0" smtClean="0"/>
              <a:t>		{</a:t>
            </a:r>
            <a:endParaRPr lang="en-US" sz="2400" dirty="0" smtClean="0"/>
          </a:p>
          <a:p>
            <a:pPr>
              <a:buNone/>
            </a:pPr>
            <a:r>
              <a:rPr lang="en-US" sz="2400" dirty="0" smtClean="0"/>
              <a:t>			…………………….</a:t>
            </a:r>
            <a:endParaRPr lang="en-US" sz="2400" dirty="0" smtClean="0"/>
          </a:p>
          <a:p>
            <a:pPr>
              <a:buNone/>
            </a:pPr>
            <a:r>
              <a:rPr lang="en-US" sz="2400" dirty="0" smtClean="0"/>
              <a:t>			……………………</a:t>
            </a:r>
            <a:endParaRPr lang="en-US" sz="2400" dirty="0" smtClean="0"/>
          </a:p>
          <a:p>
            <a:pPr>
              <a:buNone/>
            </a:pPr>
            <a:r>
              <a:rPr lang="en-US" sz="2400" dirty="0" smtClean="0"/>
              <a:t>		}</a:t>
            </a:r>
            <a:endParaRPr lang="en-IN"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Function overloading</a:t>
            </a:r>
            <a:endParaRPr lang="en-IN" sz="2800" dirty="0"/>
          </a:p>
        </p:txBody>
      </p:sp>
      <p:sp>
        <p:nvSpPr>
          <p:cNvPr id="3" name="Content Placeholder 2"/>
          <p:cNvSpPr>
            <a:spLocks noGrp="1"/>
          </p:cNvSpPr>
          <p:nvPr>
            <p:ph idx="1"/>
          </p:nvPr>
        </p:nvSpPr>
        <p:spPr>
          <a:xfrm>
            <a:off x="228600" y="1570037"/>
            <a:ext cx="8610600" cy="4906963"/>
          </a:xfrm>
        </p:spPr>
        <p:txBody>
          <a:bodyPr>
            <a:noAutofit/>
          </a:bodyPr>
          <a:lstStyle/>
          <a:p>
            <a:r>
              <a:rPr lang="en-IN" sz="1300" dirty="0" smtClean="0">
                <a:latin typeface="Arial" panose="020B0604020202020204" pitchFamily="34" charset="0"/>
                <a:cs typeface="Arial" panose="020B0604020202020204" pitchFamily="34" charset="0"/>
              </a:rPr>
              <a:t>In function overloading, the function is said to be overloaded when same name is given to different functions. </a:t>
            </a:r>
            <a:endParaRPr lang="en-IN" sz="1300" dirty="0" smtClean="0">
              <a:latin typeface="Arial" panose="020B0604020202020204" pitchFamily="34" charset="0"/>
              <a:cs typeface="Arial" panose="020B0604020202020204" pitchFamily="34" charset="0"/>
            </a:endParaRPr>
          </a:p>
          <a:p>
            <a:endParaRPr lang="en-IN" sz="1300" dirty="0" smtClean="0">
              <a:latin typeface="Arial" panose="020B0604020202020204" pitchFamily="34" charset="0"/>
              <a:cs typeface="Arial" panose="020B0604020202020204" pitchFamily="34" charset="0"/>
            </a:endParaRPr>
          </a:p>
          <a:p>
            <a:r>
              <a:rPr lang="en-IN" sz="1300" dirty="0" smtClean="0">
                <a:latin typeface="Arial" panose="020B0604020202020204" pitchFamily="34" charset="0"/>
                <a:cs typeface="Arial" panose="020B0604020202020204" pitchFamily="34" charset="0"/>
              </a:rPr>
              <a:t>However, the functions will differ at least in any one of the these. The number of parameters, the data type of parameters, the order of appearance these three together are referred to as the function signature.</a:t>
            </a:r>
            <a:endParaRPr lang="en-IN" sz="1300" dirty="0" smtClean="0">
              <a:latin typeface="Arial" panose="020B0604020202020204" pitchFamily="34" charset="0"/>
              <a:cs typeface="Arial" panose="020B0604020202020204" pitchFamily="34" charset="0"/>
            </a:endParaRPr>
          </a:p>
          <a:p>
            <a:endParaRPr lang="en-IN" sz="1300" dirty="0" smtClean="0">
              <a:latin typeface="Arial" panose="020B0604020202020204" pitchFamily="34" charset="0"/>
              <a:cs typeface="Arial" panose="020B0604020202020204" pitchFamily="34" charset="0"/>
            </a:endParaRPr>
          </a:p>
          <a:p>
            <a:r>
              <a:rPr lang="en-IN" sz="1300" dirty="0" smtClean="0">
                <a:latin typeface="Arial" panose="020B0604020202020204" pitchFamily="34" charset="0"/>
                <a:cs typeface="Arial" panose="020B0604020202020204" pitchFamily="34" charset="0"/>
              </a:rPr>
              <a:t>While overloading a function, the return types of the function may or may not differ.</a:t>
            </a:r>
            <a:endParaRPr lang="en-IN" sz="1300" dirty="0" smtClean="0">
              <a:latin typeface="Arial" panose="020B0604020202020204" pitchFamily="34" charset="0"/>
              <a:cs typeface="Arial" panose="020B0604020202020204" pitchFamily="34" charset="0"/>
            </a:endParaRPr>
          </a:p>
          <a:p>
            <a:endParaRPr lang="en-IN" sz="1300" dirty="0" smtClean="0">
              <a:latin typeface="Arial" panose="020B0604020202020204" pitchFamily="34" charset="0"/>
              <a:cs typeface="Arial" panose="020B0604020202020204" pitchFamily="34" charset="0"/>
            </a:endParaRPr>
          </a:p>
          <a:p>
            <a:r>
              <a:rPr lang="en-IN" sz="1300" dirty="0" smtClean="0">
                <a:latin typeface="Arial" panose="020B0604020202020204" pitchFamily="34" charset="0"/>
                <a:cs typeface="Arial" panose="020B0604020202020204" pitchFamily="34" charset="0"/>
              </a:rPr>
              <a:t>Example:</a:t>
            </a:r>
            <a:endParaRPr lang="en-IN" sz="1300" dirty="0" smtClean="0">
              <a:latin typeface="Arial" panose="020B0604020202020204" pitchFamily="34" charset="0"/>
              <a:cs typeface="Arial" panose="020B0604020202020204" pitchFamily="34" charset="0"/>
            </a:endParaRPr>
          </a:p>
          <a:p>
            <a:pPr>
              <a:buNone/>
            </a:pPr>
            <a:r>
              <a:rPr lang="en-IN" sz="1300" dirty="0" smtClean="0">
                <a:latin typeface="Arial" panose="020B0604020202020204" pitchFamily="34" charset="0"/>
                <a:cs typeface="Arial" panose="020B0604020202020204" pitchFamily="34" charset="0"/>
              </a:rPr>
              <a:t>	class book</a:t>
            </a:r>
            <a:endParaRPr lang="en-IN" sz="1300" dirty="0" smtClean="0">
              <a:latin typeface="Arial" panose="020B0604020202020204" pitchFamily="34" charset="0"/>
              <a:cs typeface="Arial" panose="020B0604020202020204" pitchFamily="34" charset="0"/>
            </a:endParaRPr>
          </a:p>
          <a:p>
            <a:pPr>
              <a:buNone/>
            </a:pPr>
            <a:r>
              <a:rPr lang="en-IN" sz="1300" dirty="0" smtClean="0">
                <a:latin typeface="Arial" panose="020B0604020202020204" pitchFamily="34" charset="0"/>
                <a:cs typeface="Arial" panose="020B0604020202020204" pitchFamily="34" charset="0"/>
              </a:rPr>
              <a:t>	{</a:t>
            </a:r>
            <a:endParaRPr lang="en-IN" sz="1300" dirty="0" smtClean="0">
              <a:latin typeface="Arial" panose="020B0604020202020204" pitchFamily="34" charset="0"/>
              <a:cs typeface="Arial" panose="020B0604020202020204" pitchFamily="34" charset="0"/>
            </a:endParaRPr>
          </a:p>
          <a:p>
            <a:pPr>
              <a:buNone/>
            </a:pPr>
            <a:r>
              <a:rPr lang="en-IN" sz="1300" dirty="0" smtClean="0">
                <a:latin typeface="Arial" panose="020B0604020202020204" pitchFamily="34" charset="0"/>
                <a:cs typeface="Arial" panose="020B0604020202020204" pitchFamily="34" charset="0"/>
              </a:rPr>
              <a:t>		char title[100],author[100],sub[100];</a:t>
            </a:r>
            <a:endParaRPr lang="en-IN" sz="1300" dirty="0" smtClean="0">
              <a:latin typeface="Arial" panose="020B0604020202020204" pitchFamily="34" charset="0"/>
              <a:cs typeface="Arial" panose="020B0604020202020204" pitchFamily="34" charset="0"/>
            </a:endParaRPr>
          </a:p>
          <a:p>
            <a:pPr>
              <a:buNone/>
            </a:pPr>
            <a:r>
              <a:rPr lang="en-IN" sz="1300" dirty="0" smtClean="0">
                <a:latin typeface="Arial" panose="020B0604020202020204" pitchFamily="34" charset="0"/>
                <a:cs typeface="Arial" panose="020B0604020202020204" pitchFamily="34" charset="0"/>
              </a:rPr>
              <a:t>    		……………..</a:t>
            </a:r>
            <a:endParaRPr lang="en-IN" sz="1300" dirty="0" smtClean="0">
              <a:latin typeface="Arial" panose="020B0604020202020204" pitchFamily="34" charset="0"/>
              <a:cs typeface="Arial" panose="020B0604020202020204" pitchFamily="34" charset="0"/>
            </a:endParaRPr>
          </a:p>
          <a:p>
            <a:pPr>
              <a:buNone/>
            </a:pPr>
            <a:r>
              <a:rPr lang="en-IN" sz="1300" dirty="0" smtClean="0">
                <a:latin typeface="Arial" panose="020B0604020202020204" pitchFamily="34" charset="0"/>
                <a:cs typeface="Arial" panose="020B0604020202020204" pitchFamily="34" charset="0"/>
              </a:rPr>
              <a:t>		……………..</a:t>
            </a:r>
            <a:endParaRPr lang="en-IN" sz="1300" dirty="0" smtClean="0">
              <a:latin typeface="Arial" panose="020B0604020202020204" pitchFamily="34" charset="0"/>
              <a:cs typeface="Arial" panose="020B0604020202020204" pitchFamily="34" charset="0"/>
            </a:endParaRPr>
          </a:p>
          <a:p>
            <a:pPr>
              <a:buNone/>
            </a:pPr>
            <a:r>
              <a:rPr lang="en-IN" sz="1300" dirty="0" smtClean="0">
                <a:latin typeface="Arial" panose="020B0604020202020204" pitchFamily="34" charset="0"/>
                <a:cs typeface="Arial" panose="020B0604020202020204" pitchFamily="34" charset="0"/>
              </a:rPr>
              <a:t>	public:</a:t>
            </a:r>
            <a:endParaRPr lang="en-IN" sz="1300" dirty="0" smtClean="0">
              <a:latin typeface="Arial" panose="020B0604020202020204" pitchFamily="34" charset="0"/>
              <a:cs typeface="Arial" panose="020B0604020202020204" pitchFamily="34" charset="0"/>
            </a:endParaRPr>
          </a:p>
          <a:p>
            <a:pPr>
              <a:buNone/>
            </a:pPr>
            <a:r>
              <a:rPr lang="en-US" sz="1300" dirty="0" smtClean="0">
                <a:latin typeface="Arial" panose="020B0604020202020204" pitchFamily="34" charset="0"/>
                <a:cs typeface="Arial" panose="020B0604020202020204" pitchFamily="34" charset="0"/>
              </a:rPr>
              <a:t>	 	void </a:t>
            </a:r>
            <a:r>
              <a:rPr lang="en-US" sz="1300" dirty="0" err="1" smtClean="0">
                <a:latin typeface="Arial" panose="020B0604020202020204" pitchFamily="34" charset="0"/>
                <a:cs typeface="Arial" panose="020B0604020202020204" pitchFamily="34" charset="0"/>
              </a:rPr>
              <a:t>searchbook</a:t>
            </a:r>
            <a:r>
              <a:rPr lang="en-US" sz="1300" dirty="0" smtClean="0">
                <a:latin typeface="Arial" panose="020B0604020202020204" pitchFamily="34" charset="0"/>
                <a:cs typeface="Arial" panose="020B0604020202020204" pitchFamily="34" charset="0"/>
              </a:rPr>
              <a:t>(book b[],</a:t>
            </a:r>
            <a:r>
              <a:rPr lang="en-US" sz="1300" dirty="0" err="1" smtClean="0">
                <a:latin typeface="Arial" panose="020B0604020202020204" pitchFamily="34" charset="0"/>
                <a:cs typeface="Arial" panose="020B0604020202020204" pitchFamily="34" charset="0"/>
              </a:rPr>
              <a:t>int</a:t>
            </a:r>
            <a:r>
              <a:rPr lang="en-US" sz="1300" dirty="0" smtClean="0">
                <a:latin typeface="Arial" panose="020B0604020202020204" pitchFamily="34" charset="0"/>
                <a:cs typeface="Arial" panose="020B0604020202020204" pitchFamily="34" charset="0"/>
              </a:rPr>
              <a:t> &amp;</a:t>
            </a:r>
            <a:r>
              <a:rPr lang="en-US" sz="1300" dirty="0" err="1" smtClean="0">
                <a:latin typeface="Arial" panose="020B0604020202020204" pitchFamily="34" charset="0"/>
                <a:cs typeface="Arial" panose="020B0604020202020204" pitchFamily="34" charset="0"/>
              </a:rPr>
              <a:t>n,char</a:t>
            </a:r>
            <a:r>
              <a:rPr lang="en-US" sz="1300" dirty="0" smtClean="0">
                <a:latin typeface="Arial" panose="020B0604020202020204" pitchFamily="34" charset="0"/>
                <a:cs typeface="Arial" panose="020B0604020202020204" pitchFamily="34" charset="0"/>
              </a:rPr>
              <a:t> title[]);</a:t>
            </a:r>
            <a:endParaRPr lang="en-US" sz="1300" dirty="0" smtClean="0">
              <a:latin typeface="Arial" panose="020B0604020202020204" pitchFamily="34" charset="0"/>
              <a:cs typeface="Arial" panose="020B0604020202020204" pitchFamily="34" charset="0"/>
            </a:endParaRPr>
          </a:p>
          <a:p>
            <a:pPr>
              <a:buNone/>
            </a:pPr>
            <a:r>
              <a:rPr lang="en-US" sz="1300" dirty="0" smtClean="0">
                <a:latin typeface="Arial" panose="020B0604020202020204" pitchFamily="34" charset="0"/>
                <a:cs typeface="Arial" panose="020B0604020202020204" pitchFamily="34" charset="0"/>
              </a:rPr>
              <a:t>   		void </a:t>
            </a:r>
            <a:r>
              <a:rPr lang="en-US" sz="1300" dirty="0" err="1" smtClean="0">
                <a:latin typeface="Arial" panose="020B0604020202020204" pitchFamily="34" charset="0"/>
                <a:cs typeface="Arial" panose="020B0604020202020204" pitchFamily="34" charset="0"/>
              </a:rPr>
              <a:t>searchbook</a:t>
            </a:r>
            <a:r>
              <a:rPr lang="en-US" sz="1300" dirty="0" smtClean="0">
                <a:latin typeface="Arial" panose="020B0604020202020204" pitchFamily="34" charset="0"/>
                <a:cs typeface="Arial" panose="020B0604020202020204" pitchFamily="34" charset="0"/>
              </a:rPr>
              <a:t>(book b[],char author[],</a:t>
            </a:r>
            <a:r>
              <a:rPr lang="en-US" sz="1300" dirty="0" err="1" smtClean="0">
                <a:latin typeface="Arial" panose="020B0604020202020204" pitchFamily="34" charset="0"/>
                <a:cs typeface="Arial" panose="020B0604020202020204" pitchFamily="34" charset="0"/>
              </a:rPr>
              <a:t>int</a:t>
            </a:r>
            <a:r>
              <a:rPr lang="en-US" sz="1300" dirty="0" smtClean="0">
                <a:latin typeface="Arial" panose="020B0604020202020204" pitchFamily="34" charset="0"/>
                <a:cs typeface="Arial" panose="020B0604020202020204" pitchFamily="34" charset="0"/>
              </a:rPr>
              <a:t> &amp;n);</a:t>
            </a:r>
            <a:endParaRPr lang="en-US" sz="1300" dirty="0" smtClean="0">
              <a:latin typeface="Arial" panose="020B0604020202020204" pitchFamily="34" charset="0"/>
              <a:cs typeface="Arial" panose="020B0604020202020204" pitchFamily="34" charset="0"/>
            </a:endParaRPr>
          </a:p>
          <a:p>
            <a:pPr>
              <a:buNone/>
            </a:pPr>
            <a:r>
              <a:rPr lang="en-US" sz="1300" dirty="0" smtClean="0">
                <a:latin typeface="Arial" panose="020B0604020202020204" pitchFamily="34" charset="0"/>
                <a:cs typeface="Arial" panose="020B0604020202020204" pitchFamily="34" charset="0"/>
              </a:rPr>
              <a:t>    		void </a:t>
            </a:r>
            <a:r>
              <a:rPr lang="en-US" sz="1300" dirty="0" err="1" smtClean="0">
                <a:latin typeface="Arial" panose="020B0604020202020204" pitchFamily="34" charset="0"/>
                <a:cs typeface="Arial" panose="020B0604020202020204" pitchFamily="34" charset="0"/>
              </a:rPr>
              <a:t>searchbook</a:t>
            </a:r>
            <a:r>
              <a:rPr lang="en-US" sz="1300" dirty="0" smtClean="0">
                <a:latin typeface="Arial" panose="020B0604020202020204" pitchFamily="34" charset="0"/>
                <a:cs typeface="Arial" panose="020B0604020202020204" pitchFamily="34" charset="0"/>
              </a:rPr>
              <a:t>(char sub[],book b[],</a:t>
            </a:r>
            <a:r>
              <a:rPr lang="en-US" sz="1300" dirty="0" err="1" smtClean="0">
                <a:latin typeface="Arial" panose="020B0604020202020204" pitchFamily="34" charset="0"/>
                <a:cs typeface="Arial" panose="020B0604020202020204" pitchFamily="34" charset="0"/>
              </a:rPr>
              <a:t>int</a:t>
            </a:r>
            <a:r>
              <a:rPr lang="en-US" sz="1300" dirty="0" smtClean="0">
                <a:latin typeface="Arial" panose="020B0604020202020204" pitchFamily="34" charset="0"/>
                <a:cs typeface="Arial" panose="020B0604020202020204" pitchFamily="34" charset="0"/>
              </a:rPr>
              <a:t> &amp;n);</a:t>
            </a:r>
            <a:endParaRPr lang="en-US" sz="1300" dirty="0" smtClean="0">
              <a:latin typeface="Arial" panose="020B0604020202020204" pitchFamily="34" charset="0"/>
              <a:cs typeface="Arial" panose="020B0604020202020204" pitchFamily="34" charset="0"/>
            </a:endParaRPr>
          </a:p>
          <a:p>
            <a:pPr>
              <a:buNone/>
            </a:pPr>
            <a:r>
              <a:rPr lang="en-US" sz="1300" dirty="0" smtClean="0">
                <a:latin typeface="Arial" panose="020B0604020202020204" pitchFamily="34" charset="0"/>
                <a:cs typeface="Arial" panose="020B0604020202020204" pitchFamily="34" charset="0"/>
              </a:rPr>
              <a:t>		………..</a:t>
            </a:r>
            <a:endParaRPr lang="en-IN" sz="1300" dirty="0" smtClean="0">
              <a:latin typeface="Arial" panose="020B0604020202020204" pitchFamily="34" charset="0"/>
              <a:cs typeface="Arial" panose="020B0604020202020204" pitchFamily="34" charset="0"/>
            </a:endParaRPr>
          </a:p>
          <a:p>
            <a:pPr>
              <a:buNone/>
            </a:pPr>
            <a:r>
              <a:rPr lang="en-IN" sz="1300" dirty="0" smtClean="0">
                <a:latin typeface="Arial" panose="020B0604020202020204" pitchFamily="34" charset="0"/>
                <a:cs typeface="Arial" panose="020B0604020202020204" pitchFamily="34" charset="0"/>
              </a:rPr>
              <a:t>	};</a:t>
            </a:r>
            <a:endParaRPr lang="en-US" sz="13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lstStyle/>
          <a:p>
            <a:r>
              <a:rPr lang="en-US" dirty="0" smtClean="0"/>
              <a:t>BENEFITS OF DATA ABSTRACTION</a:t>
            </a:r>
            <a:endParaRPr lang="en-US" dirty="0"/>
          </a:p>
        </p:txBody>
      </p:sp>
      <p:sp>
        <p:nvSpPr>
          <p:cNvPr id="3" name="Subtitle 2"/>
          <p:cNvSpPr>
            <a:spLocks noGrp="1"/>
          </p:cNvSpPr>
          <p:nvPr>
            <p:ph type="subTitle" idx="1"/>
          </p:nvPr>
        </p:nvSpPr>
        <p:spPr>
          <a:xfrm>
            <a:off x="609600" y="1905000"/>
            <a:ext cx="8001000" cy="4267200"/>
          </a:xfrm>
        </p:spPr>
        <p:txBody>
          <a:bodyPr>
            <a:normAutofit fontScale="77500" lnSpcReduction="20000"/>
          </a:bodyPr>
          <a:lstStyle/>
          <a:p>
            <a:pPr algn="l">
              <a:buFont typeface="Arial" panose="020B0604020202020204" pitchFamily="34" charset="0"/>
              <a:buChar char="•"/>
            </a:pPr>
            <a:r>
              <a:rPr lang="en-US" dirty="0" smtClean="0">
                <a:solidFill>
                  <a:schemeClr val="tx1"/>
                </a:solidFill>
              </a:rPr>
              <a:t>By defining data members only in the private section of the class the class author is free to make changes in the data.</a:t>
            </a:r>
            <a:endParaRPr lang="en-US" dirty="0" smtClean="0">
              <a:solidFill>
                <a:schemeClr val="tx1"/>
              </a:solidFill>
            </a:endParaRPr>
          </a:p>
          <a:p>
            <a:pPr algn="l">
              <a:buFont typeface="Arial" panose="020B0604020202020204" pitchFamily="34" charset="0"/>
              <a:buChar char="•"/>
            </a:pPr>
            <a:endParaRPr lang="en-US" dirty="0" smtClean="0">
              <a:solidFill>
                <a:schemeClr val="tx1"/>
              </a:solidFill>
            </a:endParaRPr>
          </a:p>
          <a:p>
            <a:pPr algn="l">
              <a:buFont typeface="Arial" panose="020B0604020202020204" pitchFamily="34" charset="0"/>
              <a:buChar char="•"/>
            </a:pPr>
            <a:r>
              <a:rPr lang="en-US" dirty="0" smtClean="0">
                <a:solidFill>
                  <a:schemeClr val="tx1"/>
                </a:solidFill>
              </a:rPr>
              <a:t>If the implementation changes only the class code needs to be examined to see what effect the change may have.</a:t>
            </a:r>
            <a:endParaRPr lang="en-US" dirty="0" smtClean="0">
              <a:solidFill>
                <a:schemeClr val="tx1"/>
              </a:solidFill>
            </a:endParaRPr>
          </a:p>
          <a:p>
            <a:pPr algn="l">
              <a:buFont typeface="Arial" panose="020B0604020202020204" pitchFamily="34" charset="0"/>
              <a:buChar char="•"/>
            </a:pPr>
            <a:endParaRPr lang="en-US" dirty="0" smtClean="0">
              <a:solidFill>
                <a:schemeClr val="tx1"/>
              </a:solidFill>
            </a:endParaRPr>
          </a:p>
          <a:p>
            <a:pPr algn="l">
              <a:buFont typeface="Arial" panose="020B0604020202020204" pitchFamily="34" charset="0"/>
              <a:buChar char="•"/>
            </a:pPr>
            <a:r>
              <a:rPr lang="en-US" dirty="0" smtClean="0">
                <a:solidFill>
                  <a:schemeClr val="tx1"/>
                </a:solidFill>
              </a:rPr>
              <a:t>If data are public then any function that directly accesses the data members of the old representation might be broken.</a:t>
            </a:r>
            <a:endParaRPr lang="en-US" dirty="0" smtClean="0">
              <a:solidFill>
                <a:schemeClr val="tx1"/>
              </a:solidFill>
            </a:endParaRPr>
          </a:p>
          <a:p>
            <a:pPr algn="l">
              <a:buFont typeface="Arial" panose="020B0604020202020204" pitchFamily="34" charset="0"/>
              <a:buChar char="•"/>
            </a:pPr>
            <a:endParaRPr lang="en-US" dirty="0" smtClean="0">
              <a:solidFill>
                <a:schemeClr val="tx1"/>
              </a:solidFill>
            </a:endParaRPr>
          </a:p>
          <a:p>
            <a:pPr algn="l">
              <a:buFont typeface="Arial" panose="020B0604020202020204" pitchFamily="34" charset="0"/>
              <a:buChar char="•"/>
            </a:pPr>
            <a:r>
              <a:rPr lang="en-US" dirty="0" smtClean="0">
                <a:solidFill>
                  <a:schemeClr val="tx1"/>
                </a:solidFill>
              </a:rPr>
              <a:t>Any </a:t>
            </a:r>
            <a:r>
              <a:rPr lang="en-US" dirty="0" err="1" smtClean="0">
                <a:solidFill>
                  <a:schemeClr val="tx1"/>
                </a:solidFill>
              </a:rPr>
              <a:t>c++</a:t>
            </a:r>
            <a:r>
              <a:rPr lang="en-US" dirty="0" smtClean="0">
                <a:solidFill>
                  <a:schemeClr val="tx1"/>
                </a:solidFill>
              </a:rPr>
              <a:t> program where you implement a class with public and private members is an example of data encapsulation.</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Static data member</a:t>
            </a:r>
            <a:endParaRPr lang="en-IN" sz="2800" dirty="0"/>
          </a:p>
        </p:txBody>
      </p:sp>
      <p:sp>
        <p:nvSpPr>
          <p:cNvPr id="3" name="Content Placeholder 2"/>
          <p:cNvSpPr>
            <a:spLocks noGrp="1"/>
          </p:cNvSpPr>
          <p:nvPr>
            <p:ph idx="1"/>
          </p:nvPr>
        </p:nvSpPr>
        <p:spPr>
          <a:xfrm>
            <a:off x="533400" y="1600200"/>
            <a:ext cx="8382000" cy="4876800"/>
          </a:xfrm>
        </p:spPr>
        <p:txBody>
          <a:bodyPr>
            <a:normAutofit/>
          </a:bodyPr>
          <a:lstStyle/>
          <a:p>
            <a:r>
              <a:rPr lang="en-IN" sz="2000" dirty="0" smtClean="0">
                <a:latin typeface="Arial" panose="020B0604020202020204" pitchFamily="34" charset="0"/>
                <a:cs typeface="Arial" panose="020B0604020202020204" pitchFamily="34" charset="0"/>
              </a:rPr>
              <a:t>We can define class members static using </a:t>
            </a:r>
            <a:r>
              <a:rPr lang="en-IN" sz="2000" b="1" dirty="0" smtClean="0">
                <a:latin typeface="Arial" panose="020B0604020202020204" pitchFamily="34" charset="0"/>
                <a:cs typeface="Arial" panose="020B0604020202020204" pitchFamily="34" charset="0"/>
              </a:rPr>
              <a:t>static</a:t>
            </a:r>
            <a:r>
              <a:rPr lang="en-IN" sz="2000" dirty="0" smtClean="0">
                <a:latin typeface="Arial" panose="020B0604020202020204" pitchFamily="34" charset="0"/>
                <a:cs typeface="Arial" panose="020B0604020202020204" pitchFamily="34" charset="0"/>
              </a:rPr>
              <a:t> keyword. </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When we declare a member of a class as static it means no matter how many objects of the class are created, there is only one copy of the static member.</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A static member is shared by all objects of the class. </a:t>
            </a:r>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All static data is initialized to zero when the first object is created, if no other initialization is present. </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We cannot initialise a static data member inside the class declaration but it can be initialized outside the class as done in the following example by </a:t>
            </a:r>
            <a:r>
              <a:rPr lang="en-IN" sz="2000" dirty="0" err="1" smtClean="0">
                <a:latin typeface="Arial" panose="020B0604020202020204" pitchFamily="34" charset="0"/>
                <a:cs typeface="Arial" panose="020B0604020202020204" pitchFamily="34" charset="0"/>
              </a:rPr>
              <a:t>redeclaring</a:t>
            </a:r>
            <a:r>
              <a:rPr lang="en-IN" sz="2000" dirty="0" smtClean="0">
                <a:latin typeface="Arial" panose="020B0604020202020204" pitchFamily="34" charset="0"/>
                <a:cs typeface="Arial" panose="020B0604020202020204" pitchFamily="34" charset="0"/>
              </a:rPr>
              <a:t> the static variable, using the scope resolution operator </a:t>
            </a:r>
            <a:r>
              <a:rPr lang="en-IN" sz="2000" b="1" dirty="0" smtClean="0">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to identify which class it belongs to.</a:t>
            </a:r>
            <a:endParaRPr lang="en-IN" sz="20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data member</a:t>
            </a:r>
            <a:endParaRPr lang="en-US" dirty="0"/>
          </a:p>
        </p:txBody>
      </p:sp>
      <p:sp>
        <p:nvSpPr>
          <p:cNvPr id="3" name="Content Placeholder 2"/>
          <p:cNvSpPr>
            <a:spLocks noGrp="1"/>
          </p:cNvSpPr>
          <p:nvPr>
            <p:ph idx="1"/>
          </p:nvPr>
        </p:nvSpPr>
        <p:spPr/>
        <p:txBody>
          <a:bodyPr>
            <a:normAutofit fontScale="62500" lnSpcReduction="20000"/>
          </a:bodyPr>
          <a:lstStyle/>
          <a:p>
            <a:r>
              <a:rPr lang="en-IN" dirty="0" smtClean="0"/>
              <a:t>Example:</a:t>
            </a:r>
            <a:endParaRPr lang="en-IN" dirty="0" smtClean="0"/>
          </a:p>
          <a:p>
            <a:pPr>
              <a:buNone/>
            </a:pPr>
            <a:r>
              <a:rPr lang="en-IN" dirty="0" smtClean="0"/>
              <a:t>	</a:t>
            </a:r>
            <a:endParaRPr lang="en-IN" dirty="0" smtClean="0"/>
          </a:p>
          <a:p>
            <a:pPr>
              <a:buNone/>
            </a:pPr>
            <a:r>
              <a:rPr lang="en-IN" dirty="0" smtClean="0"/>
              <a:t>	class book</a:t>
            </a:r>
            <a:endParaRPr lang="en-IN" dirty="0" smtClean="0"/>
          </a:p>
          <a:p>
            <a:pPr>
              <a:buNone/>
            </a:pPr>
            <a:r>
              <a:rPr lang="en-IN" dirty="0" smtClean="0"/>
              <a:t>	{</a:t>
            </a:r>
            <a:endParaRPr lang="en-IN" dirty="0" smtClean="0"/>
          </a:p>
          <a:p>
            <a:pPr>
              <a:buNone/>
            </a:pPr>
            <a:r>
              <a:rPr lang="en-IN" dirty="0" smtClean="0"/>
              <a:t>		static </a:t>
            </a:r>
            <a:r>
              <a:rPr lang="en-IN" dirty="0" err="1" smtClean="0"/>
              <a:t>int</a:t>
            </a:r>
            <a:r>
              <a:rPr lang="en-IN" dirty="0" smtClean="0"/>
              <a:t> </a:t>
            </a:r>
            <a:r>
              <a:rPr lang="en-IN" dirty="0" err="1" smtClean="0"/>
              <a:t>totalbooks</a:t>
            </a:r>
            <a:r>
              <a:rPr lang="en-IN" dirty="0" smtClean="0"/>
              <a:t>;</a:t>
            </a:r>
            <a:endParaRPr lang="en-IN" dirty="0" smtClean="0"/>
          </a:p>
          <a:p>
            <a:pPr>
              <a:buNone/>
            </a:pPr>
            <a:r>
              <a:rPr lang="en-IN" dirty="0" smtClean="0"/>
              <a:t>		……………..</a:t>
            </a:r>
            <a:endParaRPr lang="en-IN" dirty="0" smtClean="0"/>
          </a:p>
          <a:p>
            <a:pPr>
              <a:buNone/>
            </a:pPr>
            <a:r>
              <a:rPr lang="en-IN" dirty="0" smtClean="0"/>
              <a:t>	public:</a:t>
            </a:r>
            <a:endParaRPr lang="en-IN" dirty="0" smtClean="0"/>
          </a:p>
          <a:p>
            <a:pPr>
              <a:buNone/>
            </a:pPr>
            <a:r>
              <a:rPr lang="en-US" dirty="0" smtClean="0"/>
              <a:t>		………………………………</a:t>
            </a:r>
            <a:endParaRPr lang="en-US" dirty="0" smtClean="0"/>
          </a:p>
          <a:p>
            <a:pPr>
              <a:buNone/>
            </a:pPr>
            <a:r>
              <a:rPr lang="en-US" dirty="0" smtClean="0"/>
              <a:t>	};</a:t>
            </a:r>
            <a:endParaRPr lang="en-IN" dirty="0" smtClean="0"/>
          </a:p>
          <a:p>
            <a:pPr>
              <a:buNone/>
            </a:pPr>
            <a:r>
              <a:rPr lang="en-IN" dirty="0" smtClean="0"/>
              <a:t>	 </a:t>
            </a:r>
            <a:r>
              <a:rPr lang="en-IN" dirty="0" err="1" smtClean="0"/>
              <a:t>int</a:t>
            </a:r>
            <a:r>
              <a:rPr lang="en-IN" dirty="0" smtClean="0"/>
              <a:t> book::</a:t>
            </a:r>
            <a:r>
              <a:rPr lang="en-IN" dirty="0" err="1" smtClean="0"/>
              <a:t>totalbooks</a:t>
            </a:r>
            <a:r>
              <a:rPr lang="en-IN" dirty="0" smtClean="0"/>
              <a:t>=0;</a:t>
            </a:r>
            <a:endParaRPr lang="en-IN" dirty="0" smtClean="0"/>
          </a:p>
          <a:p>
            <a:pPr>
              <a:buNone/>
            </a:pPr>
            <a:r>
              <a:rPr lang="en-IN" dirty="0" smtClean="0"/>
              <a:t>	main()</a:t>
            </a:r>
            <a:endParaRPr lang="en-IN" dirty="0" smtClean="0"/>
          </a:p>
          <a:p>
            <a:pPr>
              <a:buNone/>
            </a:pPr>
            <a:r>
              <a:rPr lang="en-IN" dirty="0" smtClean="0"/>
              <a:t>	{</a:t>
            </a:r>
            <a:endParaRPr lang="en-IN" dirty="0" smtClean="0"/>
          </a:p>
          <a:p>
            <a:pPr>
              <a:buNone/>
            </a:pPr>
            <a:r>
              <a:rPr lang="en-IN" dirty="0" smtClean="0"/>
              <a:t>		.....................</a:t>
            </a:r>
            <a:endParaRPr lang="en-IN" dirty="0" smtClean="0"/>
          </a:p>
          <a:p>
            <a:pPr>
              <a:buNone/>
            </a:pPr>
            <a:r>
              <a:rPr lang="en-IN" dirty="0" smtClean="0"/>
              <a:t>	}</a:t>
            </a:r>
            <a:endParaRPr lang="en-I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
        <p:nvSpPr>
          <p:cNvPr id="6" name="Title 5"/>
          <p:cNvSpPr>
            <a:spLocks noGrp="1"/>
          </p:cNvSpPr>
          <p:nvPr>
            <p:ph type="title"/>
          </p:nvPr>
        </p:nvSpPr>
        <p:spPr/>
        <p:txBody>
          <a:bodyPr/>
          <a:lstStyle/>
          <a:p>
            <a:r>
              <a:rPr lang="en-US" dirty="0" smtClean="0"/>
              <a:t>Static member functions</a:t>
            </a:r>
            <a:endParaRPr lang="en-US" dirty="0"/>
          </a:p>
        </p:txBody>
      </p:sp>
      <p:sp>
        <p:nvSpPr>
          <p:cNvPr id="7" name="Content Placeholder 6"/>
          <p:cNvSpPr>
            <a:spLocks noGrp="1"/>
          </p:cNvSpPr>
          <p:nvPr>
            <p:ph idx="1"/>
          </p:nvPr>
        </p:nvSpPr>
        <p:spPr/>
        <p:txBody>
          <a:bodyPr>
            <a:normAutofit/>
          </a:bodyPr>
          <a:lstStyle/>
          <a:p>
            <a:r>
              <a:rPr lang="en-IN" sz="2000" dirty="0" smtClean="0">
                <a:latin typeface="Sans serif"/>
              </a:rPr>
              <a:t>A static member function can be called even if no objects of the class exist and the </a:t>
            </a:r>
            <a:r>
              <a:rPr lang="en-IN" sz="2000" b="1" dirty="0" smtClean="0">
                <a:latin typeface="Sans serif"/>
              </a:rPr>
              <a:t>static</a:t>
            </a:r>
            <a:r>
              <a:rPr lang="en-IN" sz="2000" dirty="0" smtClean="0">
                <a:latin typeface="Sans serif"/>
              </a:rPr>
              <a:t> functions are accessed using only the class name and the scope resolution operator </a:t>
            </a:r>
            <a:r>
              <a:rPr lang="en-IN" sz="2000" b="1" dirty="0" smtClean="0">
                <a:latin typeface="Sans serif"/>
              </a:rPr>
              <a:t>::</a:t>
            </a:r>
            <a:r>
              <a:rPr lang="en-IN" sz="2000" dirty="0" smtClean="0">
                <a:latin typeface="Sans serif"/>
              </a:rPr>
              <a:t>.</a:t>
            </a:r>
            <a:endParaRPr lang="en-IN" sz="2000" dirty="0" smtClean="0">
              <a:latin typeface="Sans serif"/>
            </a:endParaRPr>
          </a:p>
          <a:p>
            <a:pPr>
              <a:buNone/>
            </a:pPr>
            <a:endParaRPr lang="en-IN" sz="2000" dirty="0" smtClean="0">
              <a:latin typeface="Sans serif"/>
            </a:endParaRPr>
          </a:p>
          <a:p>
            <a:pPr>
              <a:buFont typeface="Wingdings" panose="05000000000000000000" pitchFamily="2" charset="2"/>
              <a:buChar char="Ø"/>
            </a:pPr>
            <a:r>
              <a:rPr lang="en-US" sz="2000" dirty="0" smtClean="0">
                <a:latin typeface="Sans serif"/>
              </a:rPr>
              <a:t>A static member function </a:t>
            </a:r>
            <a:endParaRPr lang="en-US" sz="2000" dirty="0" smtClean="0">
              <a:latin typeface="Sans serif"/>
            </a:endParaRPr>
          </a:p>
          <a:p>
            <a:pPr lvl="1">
              <a:buFont typeface="Wingdings" panose="05000000000000000000" pitchFamily="2" charset="2"/>
              <a:buChar char="Ø"/>
            </a:pPr>
            <a:r>
              <a:rPr lang="en-US" sz="2000" dirty="0" smtClean="0">
                <a:latin typeface="Sans serif"/>
              </a:rPr>
              <a:t>    can’t access any of the class’s non static </a:t>
            </a:r>
            <a:endParaRPr lang="en-US" sz="2000" dirty="0" smtClean="0">
              <a:latin typeface="Sans serif"/>
            </a:endParaRPr>
          </a:p>
          <a:p>
            <a:pPr lvl="1">
              <a:buFont typeface="Wingdings" panose="05000000000000000000" pitchFamily="2" charset="2"/>
              <a:buChar char="Ø"/>
            </a:pPr>
            <a:r>
              <a:rPr lang="en-US" sz="2000" dirty="0" smtClean="0">
                <a:latin typeface="Sans serif"/>
              </a:rPr>
              <a:t>    members or call any non static </a:t>
            </a:r>
            <a:r>
              <a:rPr lang="en-US" sz="2000" smtClean="0">
                <a:latin typeface="Sans serif"/>
              </a:rPr>
              <a:t>member functions</a:t>
            </a:r>
            <a:endParaRPr lang="en-US" sz="2000" smtClean="0">
              <a:latin typeface="Sans serif"/>
            </a:endParaRPr>
          </a:p>
          <a:p>
            <a:pPr lvl="1">
              <a:buNone/>
            </a:pPr>
            <a:endParaRPr lang="en-US" sz="2000" dirty="0" smtClean="0">
              <a:latin typeface="Sans serif"/>
            </a:endParaRPr>
          </a:p>
          <a:p>
            <a:r>
              <a:rPr lang="en-IN" sz="2000" dirty="0" smtClean="0">
                <a:latin typeface="Sans serif"/>
              </a:rPr>
              <a:t>Static member functions have a class scope and they do not have access to the </a:t>
            </a:r>
            <a:r>
              <a:rPr lang="en-IN" sz="2000" b="1" dirty="0" smtClean="0">
                <a:latin typeface="Sans serif"/>
              </a:rPr>
              <a:t>this</a:t>
            </a:r>
            <a:r>
              <a:rPr lang="en-IN" sz="2000" dirty="0" smtClean="0">
                <a:latin typeface="Sans serif"/>
              </a:rPr>
              <a:t> pointer of the class</a:t>
            </a:r>
            <a:r>
              <a:rPr lang="en-IN" sz="2000" b="1" dirty="0" smtClean="0">
                <a:latin typeface="Sans serif"/>
              </a:rPr>
              <a:t>.</a:t>
            </a:r>
            <a:endParaRPr lang="en-IN" sz="2000" b="1" dirty="0" smtClean="0">
              <a:latin typeface="Sans serif"/>
            </a:endParaRPr>
          </a:p>
          <a:p>
            <a:endParaRPr lang="en-IN" sz="2000" dirty="0" smtClean="0">
              <a:latin typeface="Sans serif"/>
            </a:endParaRPr>
          </a:p>
          <a:p>
            <a:endParaRPr lang="en-US" sz="2000" dirty="0">
              <a:latin typeface="Sans serif"/>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member functions</a:t>
            </a:r>
            <a:endParaRPr lang="en-US" dirty="0"/>
          </a:p>
        </p:txBody>
      </p:sp>
      <p:sp>
        <p:nvSpPr>
          <p:cNvPr id="3" name="Content Placeholder 2"/>
          <p:cNvSpPr>
            <a:spLocks noGrp="1"/>
          </p:cNvSpPr>
          <p:nvPr>
            <p:ph idx="1"/>
          </p:nvPr>
        </p:nvSpPr>
        <p:spPr/>
        <p:txBody>
          <a:bodyPr>
            <a:normAutofit fontScale="47500" lnSpcReduction="20000"/>
          </a:bodyPr>
          <a:lstStyle/>
          <a:p>
            <a:r>
              <a:rPr lang="en-IN" dirty="0" smtClean="0"/>
              <a:t>Example:</a:t>
            </a:r>
            <a:endParaRPr lang="en-IN" dirty="0" smtClean="0"/>
          </a:p>
          <a:p>
            <a:pPr>
              <a:buNone/>
            </a:pPr>
            <a:r>
              <a:rPr lang="en-IN" dirty="0" smtClean="0"/>
              <a:t>	class book</a:t>
            </a:r>
            <a:endParaRPr lang="en-IN" dirty="0" smtClean="0"/>
          </a:p>
          <a:p>
            <a:pPr>
              <a:buNone/>
            </a:pPr>
            <a:r>
              <a:rPr lang="en-IN" dirty="0" smtClean="0"/>
              <a:t>	{</a:t>
            </a:r>
            <a:endParaRPr lang="en-IN" dirty="0" smtClean="0"/>
          </a:p>
          <a:p>
            <a:pPr>
              <a:buNone/>
            </a:pPr>
            <a:r>
              <a:rPr lang="en-IN" dirty="0" smtClean="0"/>
              <a:t>		static </a:t>
            </a:r>
            <a:r>
              <a:rPr lang="en-IN" dirty="0" err="1" smtClean="0"/>
              <a:t>int</a:t>
            </a:r>
            <a:r>
              <a:rPr lang="en-IN" dirty="0" smtClean="0"/>
              <a:t> </a:t>
            </a:r>
            <a:r>
              <a:rPr lang="en-IN" dirty="0" err="1" smtClean="0"/>
              <a:t>totalbooks</a:t>
            </a:r>
            <a:r>
              <a:rPr lang="en-IN" dirty="0" smtClean="0"/>
              <a:t>;</a:t>
            </a:r>
            <a:endParaRPr lang="en-IN" dirty="0" smtClean="0"/>
          </a:p>
          <a:p>
            <a:pPr>
              <a:buNone/>
            </a:pPr>
            <a:r>
              <a:rPr lang="en-IN" dirty="0" smtClean="0"/>
              <a:t>		……………..</a:t>
            </a:r>
            <a:endParaRPr lang="en-IN" dirty="0" smtClean="0"/>
          </a:p>
          <a:p>
            <a:pPr>
              <a:buNone/>
            </a:pPr>
            <a:r>
              <a:rPr lang="en-IN" dirty="0" smtClean="0"/>
              <a:t>	public:</a:t>
            </a:r>
            <a:endParaRPr lang="en-IN" dirty="0" smtClean="0"/>
          </a:p>
          <a:p>
            <a:pPr>
              <a:buNone/>
            </a:pPr>
            <a:r>
              <a:rPr lang="en-US" dirty="0" smtClean="0"/>
              <a:t> 		static </a:t>
            </a:r>
            <a:r>
              <a:rPr lang="en-US" dirty="0" err="1" smtClean="0"/>
              <a:t>int</a:t>
            </a:r>
            <a:r>
              <a:rPr lang="en-US" dirty="0" smtClean="0"/>
              <a:t> </a:t>
            </a:r>
            <a:r>
              <a:rPr lang="en-US" dirty="0" err="1" smtClean="0"/>
              <a:t>ret_totalstock</a:t>
            </a:r>
            <a:r>
              <a:rPr lang="en-US" dirty="0" smtClean="0"/>
              <a:t>()</a:t>
            </a:r>
            <a:endParaRPr lang="en-US" dirty="0" smtClean="0"/>
          </a:p>
          <a:p>
            <a:pPr>
              <a:buNone/>
            </a:pPr>
            <a:r>
              <a:rPr lang="en-US" dirty="0" smtClean="0"/>
              <a:t>		{</a:t>
            </a:r>
            <a:endParaRPr lang="en-US" dirty="0" smtClean="0"/>
          </a:p>
          <a:p>
            <a:pPr>
              <a:buNone/>
            </a:pPr>
            <a:r>
              <a:rPr lang="en-US" dirty="0" smtClean="0"/>
              <a:t>			return </a:t>
            </a:r>
            <a:r>
              <a:rPr lang="en-US" dirty="0" err="1" smtClean="0"/>
              <a:t>totalbooks</a:t>
            </a:r>
            <a:r>
              <a:rPr lang="en-US" dirty="0" smtClean="0"/>
              <a:t>;</a:t>
            </a:r>
            <a:endParaRPr lang="en-US" dirty="0" smtClean="0"/>
          </a:p>
          <a:p>
            <a:pPr>
              <a:buNone/>
            </a:pPr>
            <a:r>
              <a:rPr lang="en-US" dirty="0" smtClean="0"/>
              <a:t>		}</a:t>
            </a:r>
            <a:endParaRPr lang="en-US" dirty="0" smtClean="0"/>
          </a:p>
          <a:p>
            <a:pPr>
              <a:buNone/>
            </a:pPr>
            <a:r>
              <a:rPr lang="en-US" dirty="0" smtClean="0"/>
              <a:t>	};</a:t>
            </a:r>
            <a:endParaRPr lang="en-IN" dirty="0" smtClean="0"/>
          </a:p>
          <a:p>
            <a:pPr>
              <a:buNone/>
            </a:pPr>
            <a:r>
              <a:rPr lang="en-IN" dirty="0" smtClean="0"/>
              <a:t>	 static </a:t>
            </a:r>
            <a:r>
              <a:rPr lang="en-IN" dirty="0" err="1" smtClean="0"/>
              <a:t>int</a:t>
            </a:r>
            <a:r>
              <a:rPr lang="en-IN" dirty="0" smtClean="0"/>
              <a:t> </a:t>
            </a:r>
            <a:r>
              <a:rPr lang="en-IN" dirty="0" err="1" smtClean="0"/>
              <a:t>totalbooks</a:t>
            </a:r>
            <a:r>
              <a:rPr lang="en-IN" dirty="0" smtClean="0"/>
              <a:t>=0;</a:t>
            </a:r>
            <a:endParaRPr lang="en-IN" dirty="0" smtClean="0"/>
          </a:p>
          <a:p>
            <a:pPr>
              <a:buNone/>
            </a:pPr>
            <a:r>
              <a:rPr lang="en-IN" dirty="0" smtClean="0"/>
              <a:t>	main()</a:t>
            </a:r>
            <a:endParaRPr lang="en-IN" dirty="0" smtClean="0"/>
          </a:p>
          <a:p>
            <a:pPr>
              <a:buNone/>
            </a:pPr>
            <a:r>
              <a:rPr lang="en-IN" dirty="0" smtClean="0"/>
              <a:t>	{</a:t>
            </a:r>
            <a:endParaRPr lang="en-IN" dirty="0" smtClean="0"/>
          </a:p>
          <a:p>
            <a:pPr>
              <a:buNone/>
            </a:pPr>
            <a:r>
              <a:rPr lang="en-IN" dirty="0" smtClean="0"/>
              <a:t>		................</a:t>
            </a:r>
            <a:endParaRPr lang="en-IN" dirty="0" smtClean="0"/>
          </a:p>
          <a:p>
            <a:pPr>
              <a:buNone/>
            </a:pPr>
            <a:r>
              <a:rPr lang="en-IN" dirty="0" smtClean="0"/>
              <a:t>		</a:t>
            </a:r>
            <a:r>
              <a:rPr lang="en-IN" dirty="0" err="1" smtClean="0"/>
              <a:t>cout</a:t>
            </a:r>
            <a:r>
              <a:rPr lang="en-IN" dirty="0" smtClean="0"/>
              <a:t>&lt;&lt;“\</a:t>
            </a:r>
            <a:r>
              <a:rPr lang="en-IN" dirty="0" err="1" smtClean="0"/>
              <a:t>nThe</a:t>
            </a:r>
            <a:r>
              <a:rPr lang="en-IN" dirty="0" smtClean="0"/>
              <a:t> total  book count is:”&lt;&lt;book::</a:t>
            </a:r>
            <a:r>
              <a:rPr lang="en-IN" dirty="0" err="1" smtClean="0"/>
              <a:t>ret_totalstock</a:t>
            </a:r>
            <a:r>
              <a:rPr lang="en-IN" dirty="0" smtClean="0"/>
              <a:t>();</a:t>
            </a:r>
            <a:endParaRPr lang="en-IN" dirty="0" smtClean="0"/>
          </a:p>
          <a:p>
            <a:pPr>
              <a:buNone/>
            </a:pPr>
            <a:r>
              <a:rPr lang="en-IN" dirty="0" smtClean="0"/>
              <a:t>		................</a:t>
            </a:r>
            <a:endParaRPr lang="en-IN" dirty="0" smtClean="0"/>
          </a:p>
          <a:p>
            <a:pPr>
              <a:buNone/>
            </a:pPr>
            <a:r>
              <a:rPr lang="en-IN" dirty="0" smtClean="0"/>
              <a:t>	}</a:t>
            </a:r>
            <a:endParaRPr lang="en-IN"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pic>
        <p:nvPicPr>
          <p:cNvPr id="7" name="Picture 2"/>
          <p:cNvPicPr>
            <a:picLocks noGrp="1" noChangeAspect="1" noChangeArrowheads="1"/>
          </p:cNvPicPr>
          <p:nvPr>
            <p:ph idx="1"/>
          </p:nvPr>
        </p:nvPicPr>
        <p:blipFill>
          <a:blip r:embed="rId1"/>
          <a:srcRect l="21603" t="8418" r="28229" b="49491"/>
          <a:stretch>
            <a:fillRect/>
          </a:stretch>
        </p:blipFill>
        <p:spPr bwMode="auto">
          <a:xfrm>
            <a:off x="1295400" y="1600200"/>
            <a:ext cx="64770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pic>
        <p:nvPicPr>
          <p:cNvPr id="2050" name="Picture 2"/>
          <p:cNvPicPr>
            <a:picLocks noGrp="1" noChangeAspect="1" noChangeArrowheads="1"/>
          </p:cNvPicPr>
          <p:nvPr>
            <p:ph idx="1"/>
          </p:nvPr>
        </p:nvPicPr>
        <p:blipFill>
          <a:blip r:embed="rId1"/>
          <a:srcRect l="21603" t="8418" r="29175" b="47808"/>
          <a:stretch>
            <a:fillRect/>
          </a:stretch>
        </p:blipFill>
        <p:spPr bwMode="auto">
          <a:xfrm>
            <a:off x="1219200" y="1981200"/>
            <a:ext cx="70104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normAutofit/>
          </a:bodyPr>
          <a:lstStyle/>
          <a:p>
            <a:r>
              <a:rPr lang="en-US" sz="4800" i="1" dirty="0" smtClean="0"/>
              <a:t>Thank you</a:t>
            </a:r>
            <a:endParaRPr lang="en-US" sz="4800" i="1" dirty="0"/>
          </a:p>
        </p:txBody>
      </p:sp>
      <p:sp>
        <p:nvSpPr>
          <p:cNvPr id="3" name="Slide Number Placeholder 2"/>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NOTE:INTERFACE</a:t>
            </a:r>
            <a:endParaRPr lang="en-US" dirty="0"/>
          </a:p>
        </p:txBody>
      </p:sp>
      <p:sp>
        <p:nvSpPr>
          <p:cNvPr id="3" name="Content Placeholder 2"/>
          <p:cNvSpPr>
            <a:spLocks noGrp="1"/>
          </p:cNvSpPr>
          <p:nvPr>
            <p:ph idx="1"/>
          </p:nvPr>
        </p:nvSpPr>
        <p:spPr/>
        <p:txBody>
          <a:bodyPr/>
          <a:lstStyle/>
          <a:p>
            <a:r>
              <a:rPr lang="en-US" dirty="0" smtClean="0"/>
              <a:t>An interface describes the behavior or capabilities of a </a:t>
            </a:r>
            <a:r>
              <a:rPr lang="en-US" dirty="0" err="1" smtClean="0"/>
              <a:t>c++</a:t>
            </a:r>
            <a:r>
              <a:rPr lang="en-US" dirty="0" smtClean="0"/>
              <a:t> class without committing to a particular implementation of the class. </a:t>
            </a:r>
            <a:endParaRPr lang="en-US" dirty="0" smtClean="0"/>
          </a:p>
          <a:p>
            <a:r>
              <a:rPr lang="en-US" dirty="0" smtClean="0"/>
              <a:t>The </a:t>
            </a:r>
            <a:r>
              <a:rPr lang="en-US" dirty="0" err="1" smtClean="0"/>
              <a:t>c++</a:t>
            </a:r>
            <a:r>
              <a:rPr lang="en-US" dirty="0" smtClean="0"/>
              <a:t> interface are implemented using abstract classes.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ENCAPSULATION</a:t>
            </a:r>
            <a:endParaRPr lang="en-US" dirty="0"/>
          </a:p>
        </p:txBody>
      </p:sp>
      <p:sp>
        <p:nvSpPr>
          <p:cNvPr id="3" name="Content Placeholder 2"/>
          <p:cNvSpPr>
            <a:spLocks noGrp="1"/>
          </p:cNvSpPr>
          <p:nvPr>
            <p:ph idx="1"/>
          </p:nvPr>
        </p:nvSpPr>
        <p:spPr/>
        <p:txBody>
          <a:bodyPr/>
          <a:lstStyle/>
          <a:p>
            <a:r>
              <a:rPr lang="en-US" dirty="0" smtClean="0"/>
              <a:t>Encapsulation is an OOP concept that binds together the data and functions that manipulate the data and that keeps both safe from outside interference and misuse.</a:t>
            </a:r>
            <a:endParaRPr lang="en-US" dirty="0" smtClean="0"/>
          </a:p>
          <a:p>
            <a:endParaRPr lang="en-US" dirty="0" smtClean="0"/>
          </a:p>
          <a:p>
            <a:r>
              <a:rPr lang="en-US" dirty="0" smtClean="0"/>
              <a:t>Any </a:t>
            </a:r>
            <a:r>
              <a:rPr lang="en-US" dirty="0" err="1" smtClean="0"/>
              <a:t>c++</a:t>
            </a:r>
            <a:r>
              <a:rPr lang="en-US" dirty="0" smtClean="0"/>
              <a:t> program where you implement a class with public and private members is an example of data encapsulation.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2800" dirty="0" smtClean="0"/>
              <a:t>Class</a:t>
            </a:r>
            <a:endParaRPr lang="en-IN" sz="2800" dirty="0"/>
          </a:p>
        </p:txBody>
      </p:sp>
      <p:sp>
        <p:nvSpPr>
          <p:cNvPr id="3" name="Content Placeholder 2"/>
          <p:cNvSpPr>
            <a:spLocks noGrp="1"/>
          </p:cNvSpPr>
          <p:nvPr>
            <p:ph idx="1"/>
          </p:nvPr>
        </p:nvSpPr>
        <p:spPr>
          <a:xfrm>
            <a:off x="304800" y="1295400"/>
            <a:ext cx="8686800" cy="5562600"/>
          </a:xfrm>
        </p:spPr>
        <p:txBody>
          <a:bodyPr>
            <a:normAutofit/>
          </a:bodyPr>
          <a:lstStyle/>
          <a:p>
            <a:r>
              <a:rPr lang="en-IN" sz="1600" dirty="0" smtClean="0">
                <a:latin typeface="Arial" panose="020B0604020202020204" pitchFamily="34" charset="0"/>
                <a:cs typeface="Arial" panose="020B0604020202020204" pitchFamily="34" charset="0"/>
              </a:rPr>
              <a:t>A class is used to specify the form of an object and it combines data representation and methods for manipulating that data . The data and functions within a class are called members of the class.</a:t>
            </a:r>
            <a:endParaRPr lang="en-IN" sz="1600" dirty="0" smtClean="0">
              <a:latin typeface="Arial" panose="020B0604020202020204" pitchFamily="34" charset="0"/>
              <a:cs typeface="Arial" panose="020B0604020202020204" pitchFamily="34" charset="0"/>
            </a:endParaRPr>
          </a:p>
          <a:p>
            <a:pPr>
              <a:buNone/>
            </a:pPr>
            <a:endParaRPr lang="en-IN" sz="1600" dirty="0" smtClean="0">
              <a:latin typeface="Arial" panose="020B0604020202020204" pitchFamily="34" charset="0"/>
              <a:cs typeface="Arial" panose="020B0604020202020204" pitchFamily="34" charset="0"/>
            </a:endParaRPr>
          </a:p>
          <a:p>
            <a:pPr>
              <a:buNone/>
            </a:pPr>
            <a:r>
              <a:rPr lang="en-IN" sz="1600" dirty="0" smtClean="0">
                <a:latin typeface="Arial" panose="020B0604020202020204" pitchFamily="34" charset="0"/>
                <a:cs typeface="Arial" panose="020B0604020202020204" pitchFamily="34" charset="0"/>
              </a:rPr>
              <a:t>Access </a:t>
            </a:r>
            <a:r>
              <a:rPr lang="en-IN" sz="1600" dirty="0" err="1" smtClean="0">
                <a:latin typeface="Arial" panose="020B0604020202020204" pitchFamily="34" charset="0"/>
                <a:cs typeface="Arial" panose="020B0604020202020204" pitchFamily="34" charset="0"/>
              </a:rPr>
              <a:t>specifiers</a:t>
            </a:r>
            <a:r>
              <a:rPr lang="en-IN" sz="1600" dirty="0" smtClean="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a:p>
            <a:pPr>
              <a:buNone/>
            </a:pPr>
            <a:endParaRPr lang="en-IN" sz="1600" dirty="0" smtClean="0">
              <a:latin typeface="Arial" panose="020B0604020202020204" pitchFamily="34" charset="0"/>
              <a:cs typeface="Arial" panose="020B0604020202020204" pitchFamily="34" charset="0"/>
            </a:endParaRPr>
          </a:p>
          <a:p>
            <a:pPr>
              <a:buFont typeface="Wingdings" panose="05000000000000000000" pitchFamily="2" charset="2"/>
              <a:buChar char="ü"/>
            </a:pPr>
            <a:r>
              <a:rPr lang="en-IN" sz="1600" dirty="0" smtClean="0">
                <a:latin typeface="Arial" panose="020B0604020202020204" pitchFamily="34" charset="0"/>
                <a:cs typeface="Arial" panose="020B0604020202020204" pitchFamily="34" charset="0"/>
              </a:rPr>
              <a:t>The keyword  public  determines the access attributes of the members of the class that follow it. A public member can be accessed from outside the class anywhere within the scope of the class object. </a:t>
            </a:r>
            <a:endParaRPr lang="en-IN" sz="1600" dirty="0" smtClean="0">
              <a:latin typeface="Arial" panose="020B0604020202020204" pitchFamily="34" charset="0"/>
              <a:cs typeface="Arial" panose="020B0604020202020204" pitchFamily="34" charset="0"/>
            </a:endParaRPr>
          </a:p>
          <a:p>
            <a:pPr>
              <a:buFont typeface="Wingdings" panose="05000000000000000000" pitchFamily="2" charset="2"/>
              <a:buChar char="ü"/>
            </a:pPr>
            <a:endParaRPr lang="en-IN" sz="1600" dirty="0" smtClean="0">
              <a:latin typeface="Arial" panose="020B0604020202020204" pitchFamily="34" charset="0"/>
              <a:cs typeface="Arial" panose="020B0604020202020204" pitchFamily="34" charset="0"/>
            </a:endParaRPr>
          </a:p>
          <a:p>
            <a:pPr>
              <a:buFont typeface="Wingdings" panose="05000000000000000000" pitchFamily="2" charset="2"/>
              <a:buChar char="ü"/>
            </a:pPr>
            <a:r>
              <a:rPr lang="en-IN" sz="1600" dirty="0" smtClean="0">
                <a:latin typeface="Arial" panose="020B0604020202020204" pitchFamily="34" charset="0"/>
                <a:cs typeface="Arial" panose="020B0604020202020204" pitchFamily="34" charset="0"/>
              </a:rPr>
              <a:t>A </a:t>
            </a:r>
            <a:r>
              <a:rPr lang="en-IN" sz="1600" b="1" dirty="0" smtClean="0">
                <a:latin typeface="Arial" panose="020B0604020202020204" pitchFamily="34" charset="0"/>
                <a:cs typeface="Arial" panose="020B0604020202020204" pitchFamily="34" charset="0"/>
              </a:rPr>
              <a:t>private</a:t>
            </a:r>
            <a:r>
              <a:rPr lang="en-IN" sz="1600" dirty="0" smtClean="0">
                <a:latin typeface="Arial" panose="020B0604020202020204" pitchFamily="34" charset="0"/>
                <a:cs typeface="Arial" panose="020B0604020202020204" pitchFamily="34" charset="0"/>
              </a:rPr>
              <a:t> member variable or function cannot be accessed, or even viewed from outside the class.</a:t>
            </a:r>
            <a:endParaRPr lang="en-IN" sz="1600" dirty="0" smtClean="0">
              <a:latin typeface="Arial" panose="020B0604020202020204" pitchFamily="34" charset="0"/>
              <a:cs typeface="Arial" panose="020B0604020202020204" pitchFamily="34" charset="0"/>
            </a:endParaRPr>
          </a:p>
          <a:p>
            <a:pPr>
              <a:buFont typeface="Wingdings" panose="05000000000000000000" pitchFamily="2" charset="2"/>
              <a:buChar char="ü"/>
            </a:pPr>
            <a:endParaRPr lang="en-IN" sz="1600" dirty="0" smtClean="0">
              <a:latin typeface="Arial" panose="020B0604020202020204" pitchFamily="34" charset="0"/>
              <a:cs typeface="Arial" panose="020B0604020202020204" pitchFamily="34" charset="0"/>
            </a:endParaRPr>
          </a:p>
          <a:p>
            <a:pPr>
              <a:buFont typeface="Wingdings" panose="05000000000000000000" pitchFamily="2" charset="2"/>
              <a:buChar char="ü"/>
            </a:pPr>
            <a:r>
              <a:rPr lang="en-IN" sz="1600" dirty="0" smtClean="0">
                <a:latin typeface="Arial" panose="020B0604020202020204" pitchFamily="34" charset="0"/>
                <a:cs typeface="Arial" panose="020B0604020202020204" pitchFamily="34" charset="0"/>
              </a:rPr>
              <a:t>A </a:t>
            </a:r>
            <a:r>
              <a:rPr lang="en-IN" sz="1600" b="1" dirty="0" smtClean="0">
                <a:latin typeface="Arial" panose="020B0604020202020204" pitchFamily="34" charset="0"/>
                <a:cs typeface="Arial" panose="020B0604020202020204" pitchFamily="34" charset="0"/>
              </a:rPr>
              <a:t>protected</a:t>
            </a:r>
            <a:r>
              <a:rPr lang="en-IN" sz="1600" dirty="0" smtClean="0">
                <a:latin typeface="Arial" panose="020B0604020202020204" pitchFamily="34" charset="0"/>
                <a:cs typeface="Arial" panose="020B0604020202020204" pitchFamily="34" charset="0"/>
              </a:rPr>
              <a:t> member variable or function is very similar to a private member but it provided one additional benefit that they can be accessed in child classes which are called derived classes.</a:t>
            </a:r>
            <a:endParaRPr lang="en-IN" sz="1600" dirty="0" smtClean="0">
              <a:latin typeface="Arial" panose="020B0604020202020204" pitchFamily="34" charset="0"/>
              <a:cs typeface="Arial" panose="020B0604020202020204" pitchFamily="34" charset="0"/>
            </a:endParaRPr>
          </a:p>
          <a:p>
            <a:pPr>
              <a:buNone/>
            </a:pPr>
            <a:endParaRPr lang="en-IN" sz="1400" dirty="0" smtClean="0"/>
          </a:p>
          <a:p>
            <a:pPr>
              <a:buNone/>
            </a:pPr>
            <a:r>
              <a:rPr lang="en-IN" sz="1400" dirty="0" smtClean="0"/>
              <a:t>. </a:t>
            </a:r>
            <a:endParaRPr lang="en-IN" sz="1400" dirty="0" smtClean="0"/>
          </a:p>
          <a:p>
            <a:pPr>
              <a:buNone/>
            </a:pPr>
            <a:endParaRPr lang="en-IN" sz="1400" dirty="0" smtClean="0"/>
          </a:p>
          <a:p>
            <a:pPr>
              <a:buNone/>
            </a:pPr>
            <a:r>
              <a:rPr lang="en-IN" sz="1400" dirty="0" smtClean="0"/>
              <a:t>	</a:t>
            </a:r>
            <a:endParaRPr lang="en-IN" sz="1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800" dirty="0" smtClean="0"/>
              <a:t>Class example</a:t>
            </a:r>
            <a:endParaRPr lang="en-US" sz="2800" dirty="0"/>
          </a:p>
        </p:txBody>
      </p:sp>
      <p:sp>
        <p:nvSpPr>
          <p:cNvPr id="3" name="Content Placeholder 2"/>
          <p:cNvSpPr>
            <a:spLocks noGrp="1"/>
          </p:cNvSpPr>
          <p:nvPr>
            <p:ph idx="1"/>
          </p:nvPr>
        </p:nvSpPr>
        <p:spPr>
          <a:xfrm>
            <a:off x="457200" y="838200"/>
            <a:ext cx="8229600" cy="6019800"/>
          </a:xfrm>
        </p:spPr>
        <p:txBody>
          <a:bodyPr>
            <a:noAutofit/>
          </a:bodyPr>
          <a:lstStyle/>
          <a:p>
            <a:pPr>
              <a:buNone/>
            </a:pPr>
            <a:r>
              <a:rPr lang="en-US" sz="1600" dirty="0" smtClean="0">
                <a:latin typeface="Arial" panose="020B0604020202020204" pitchFamily="34" charset="0"/>
                <a:cs typeface="Arial" panose="020B0604020202020204" pitchFamily="34" charset="0"/>
              </a:rPr>
              <a:t>class book</a:t>
            </a: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a:t>
            </a:r>
            <a:endParaRPr lang="en-US" sz="1600" dirty="0" smtClean="0">
              <a:latin typeface="Arial" panose="020B0604020202020204" pitchFamily="34" charset="0"/>
              <a:cs typeface="Arial" panose="020B0604020202020204" pitchFamily="34" charset="0"/>
            </a:endParaRPr>
          </a:p>
          <a:p>
            <a:pPr>
              <a:buNone/>
            </a:pP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    char title[100],author[100],sub[100];</a:t>
            </a: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int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stock,issued,code</a:t>
            </a:r>
            <a:r>
              <a:rPr lang="en-US" sz="1600" dirty="0" smtClean="0">
                <a:latin typeface="Arial" panose="020B0604020202020204" pitchFamily="34" charset="0"/>
                <a:cs typeface="Arial" panose="020B0604020202020204" pitchFamily="34" charset="0"/>
              </a:rPr>
              <a:t>;</a:t>
            </a: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    float price;</a:t>
            </a: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    static </a:t>
            </a:r>
            <a:r>
              <a:rPr lang="en-US" sz="1600" dirty="0" err="1" smtClean="0">
                <a:latin typeface="Arial" panose="020B0604020202020204" pitchFamily="34" charset="0"/>
                <a:cs typeface="Arial" panose="020B0604020202020204" pitchFamily="34" charset="0"/>
              </a:rPr>
              <a:t>int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totalbooks</a:t>
            </a:r>
            <a:r>
              <a:rPr lang="en-US" sz="1600" dirty="0" smtClean="0">
                <a:latin typeface="Arial" panose="020B0604020202020204" pitchFamily="34" charset="0"/>
                <a:cs typeface="Arial" panose="020B0604020202020204" pitchFamily="34" charset="0"/>
              </a:rPr>
              <a:t>;</a:t>
            </a:r>
            <a:endParaRPr lang="en-US" sz="1600" dirty="0" smtClean="0">
              <a:latin typeface="Arial" panose="020B0604020202020204" pitchFamily="34" charset="0"/>
              <a:cs typeface="Arial" panose="020B0604020202020204" pitchFamily="34" charset="0"/>
            </a:endParaRPr>
          </a:p>
          <a:p>
            <a:pPr>
              <a:buNone/>
            </a:pP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    public:</a:t>
            </a:r>
            <a:endParaRPr lang="en-US" sz="1600" dirty="0" smtClean="0">
              <a:latin typeface="Arial" panose="020B0604020202020204" pitchFamily="34" charset="0"/>
              <a:cs typeface="Arial" panose="020B0604020202020204" pitchFamily="34" charset="0"/>
            </a:endParaRPr>
          </a:p>
          <a:p>
            <a:pPr>
              <a:buNone/>
            </a:pP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    book();</a:t>
            </a: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    book(</a:t>
            </a:r>
            <a:r>
              <a:rPr lang="en-US" sz="1600" dirty="0" err="1" smtClean="0">
                <a:latin typeface="Arial" panose="020B0604020202020204" pitchFamily="34" charset="0"/>
                <a:cs typeface="Arial" panose="020B0604020202020204" pitchFamily="34" charset="0"/>
              </a:rPr>
              <a:t>int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code,char</a:t>
            </a:r>
            <a:r>
              <a:rPr lang="en-US" sz="1600" dirty="0" smtClean="0">
                <a:latin typeface="Arial" panose="020B0604020202020204" pitchFamily="34" charset="0"/>
                <a:cs typeface="Arial" panose="020B0604020202020204" pitchFamily="34" charset="0"/>
              </a:rPr>
              <a:t> title[],char author[],char sub[],float </a:t>
            </a:r>
            <a:r>
              <a:rPr lang="en-US" sz="1600" dirty="0" err="1" smtClean="0">
                <a:latin typeface="Arial" panose="020B0604020202020204" pitchFamily="34" charset="0"/>
                <a:cs typeface="Arial" panose="020B0604020202020204" pitchFamily="34" charset="0"/>
              </a:rPr>
              <a:t>price,int</a:t>
            </a:r>
            <a:r>
              <a:rPr lang="en-US" sz="1600" dirty="0" smtClean="0">
                <a:latin typeface="Arial" panose="020B0604020202020204" pitchFamily="34" charset="0"/>
                <a:cs typeface="Arial" panose="020B0604020202020204" pitchFamily="34" charset="0"/>
              </a:rPr>
              <a:t> stock=1000);</a:t>
            </a: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    void </a:t>
            </a:r>
            <a:r>
              <a:rPr lang="en-US" sz="1600" dirty="0" err="1" smtClean="0">
                <a:latin typeface="Arial" panose="020B0604020202020204" pitchFamily="34" charset="0"/>
                <a:cs typeface="Arial" panose="020B0604020202020204" pitchFamily="34" charset="0"/>
              </a:rPr>
              <a:t>getdata</a:t>
            </a:r>
            <a:r>
              <a:rPr lang="en-US" sz="1600" dirty="0" smtClean="0">
                <a:latin typeface="Arial" panose="020B0604020202020204" pitchFamily="34" charset="0"/>
                <a:cs typeface="Arial" panose="020B0604020202020204" pitchFamily="34" charset="0"/>
              </a:rPr>
              <a:t>();</a:t>
            </a: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    void </a:t>
            </a:r>
            <a:r>
              <a:rPr lang="en-US" sz="1600" dirty="0" err="1" smtClean="0">
                <a:latin typeface="Arial" panose="020B0604020202020204" pitchFamily="34" charset="0"/>
                <a:cs typeface="Arial" panose="020B0604020202020204" pitchFamily="34" charset="0"/>
              </a:rPr>
              <a:t>searchbook</a:t>
            </a:r>
            <a:r>
              <a:rPr lang="en-US" sz="1600" dirty="0" smtClean="0">
                <a:latin typeface="Arial" panose="020B0604020202020204" pitchFamily="34" charset="0"/>
                <a:cs typeface="Arial" panose="020B0604020202020204" pitchFamily="34" charset="0"/>
              </a:rPr>
              <a:t>(book b[],</a:t>
            </a:r>
            <a:r>
              <a:rPr lang="en-US" sz="1600" dirty="0" err="1" smtClean="0">
                <a:latin typeface="Arial" panose="020B0604020202020204" pitchFamily="34" charset="0"/>
                <a:cs typeface="Arial" panose="020B0604020202020204" pitchFamily="34" charset="0"/>
              </a:rPr>
              <a:t>int</a:t>
            </a:r>
            <a:r>
              <a:rPr lang="en-US" sz="1600" dirty="0" smtClean="0">
                <a:latin typeface="Arial" panose="020B0604020202020204" pitchFamily="34" charset="0"/>
                <a:cs typeface="Arial" panose="020B0604020202020204" pitchFamily="34" charset="0"/>
              </a:rPr>
              <a:t> &amp;</a:t>
            </a:r>
            <a:r>
              <a:rPr lang="en-US" sz="1600" dirty="0" err="1" smtClean="0">
                <a:latin typeface="Arial" panose="020B0604020202020204" pitchFamily="34" charset="0"/>
                <a:cs typeface="Arial" panose="020B0604020202020204" pitchFamily="34" charset="0"/>
              </a:rPr>
              <a:t>n,char</a:t>
            </a:r>
            <a:r>
              <a:rPr lang="en-US" sz="1600" dirty="0" smtClean="0">
                <a:latin typeface="Arial" panose="020B0604020202020204" pitchFamily="34" charset="0"/>
                <a:cs typeface="Arial" panose="020B0604020202020204" pitchFamily="34" charset="0"/>
              </a:rPr>
              <a:t> title[]);</a:t>
            </a: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    void </a:t>
            </a:r>
            <a:r>
              <a:rPr lang="en-US" sz="1600" dirty="0" err="1" smtClean="0">
                <a:latin typeface="Arial" panose="020B0604020202020204" pitchFamily="34" charset="0"/>
                <a:cs typeface="Arial" panose="020B0604020202020204" pitchFamily="34" charset="0"/>
              </a:rPr>
              <a:t>searchbook</a:t>
            </a:r>
            <a:r>
              <a:rPr lang="en-US" sz="1600" dirty="0" smtClean="0">
                <a:latin typeface="Arial" panose="020B0604020202020204" pitchFamily="34" charset="0"/>
                <a:cs typeface="Arial" panose="020B0604020202020204" pitchFamily="34" charset="0"/>
              </a:rPr>
              <a:t>(book b[],char author[],</a:t>
            </a:r>
            <a:r>
              <a:rPr lang="en-US" sz="1600" dirty="0" err="1" smtClean="0">
                <a:latin typeface="Arial" panose="020B0604020202020204" pitchFamily="34" charset="0"/>
                <a:cs typeface="Arial" panose="020B0604020202020204" pitchFamily="34" charset="0"/>
              </a:rPr>
              <a:t>int</a:t>
            </a:r>
            <a:r>
              <a:rPr lang="en-US" sz="1600" dirty="0" smtClean="0">
                <a:latin typeface="Arial" panose="020B0604020202020204" pitchFamily="34" charset="0"/>
                <a:cs typeface="Arial" panose="020B0604020202020204" pitchFamily="34" charset="0"/>
              </a:rPr>
              <a:t> &amp;n);</a:t>
            </a: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    void </a:t>
            </a:r>
            <a:r>
              <a:rPr lang="en-US" sz="1600" dirty="0" err="1" smtClean="0">
                <a:latin typeface="Arial" panose="020B0604020202020204" pitchFamily="34" charset="0"/>
                <a:cs typeface="Arial" panose="020B0604020202020204" pitchFamily="34" charset="0"/>
              </a:rPr>
              <a:t>searchbook</a:t>
            </a:r>
            <a:r>
              <a:rPr lang="en-US" sz="1600" dirty="0" smtClean="0">
                <a:latin typeface="Arial" panose="020B0604020202020204" pitchFamily="34" charset="0"/>
                <a:cs typeface="Arial" panose="020B0604020202020204" pitchFamily="34" charset="0"/>
              </a:rPr>
              <a:t>(char sub[],book b[],</a:t>
            </a:r>
            <a:r>
              <a:rPr lang="en-US" sz="1600" dirty="0" err="1" smtClean="0">
                <a:latin typeface="Arial" panose="020B0604020202020204" pitchFamily="34" charset="0"/>
                <a:cs typeface="Arial" panose="020B0604020202020204" pitchFamily="34" charset="0"/>
              </a:rPr>
              <a:t>int</a:t>
            </a:r>
            <a:r>
              <a:rPr lang="en-US" sz="1600" dirty="0" smtClean="0">
                <a:latin typeface="Arial" panose="020B0604020202020204" pitchFamily="34" charset="0"/>
                <a:cs typeface="Arial" panose="020B0604020202020204" pitchFamily="34" charset="0"/>
              </a:rPr>
              <a:t> &amp;n);</a:t>
            </a: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    void </a:t>
            </a:r>
            <a:r>
              <a:rPr lang="en-US" sz="1600" dirty="0" err="1" smtClean="0">
                <a:latin typeface="Arial" panose="020B0604020202020204" pitchFamily="34" charset="0"/>
                <a:cs typeface="Arial" panose="020B0604020202020204" pitchFamily="34" charset="0"/>
              </a:rPr>
              <a:t>disp</a:t>
            </a:r>
            <a:r>
              <a:rPr lang="en-US" sz="1600" dirty="0" smtClean="0">
                <a:latin typeface="Arial" panose="020B0604020202020204" pitchFamily="34" charset="0"/>
                <a:cs typeface="Arial" panose="020B0604020202020204" pitchFamily="34" charset="0"/>
              </a:rPr>
              <a:t>();</a:t>
            </a: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    void </a:t>
            </a:r>
            <a:r>
              <a:rPr lang="en-US" sz="1600" dirty="0" err="1" smtClean="0">
                <a:latin typeface="Arial" panose="020B0604020202020204" pitchFamily="34" charset="0"/>
                <a:cs typeface="Arial" panose="020B0604020202020204" pitchFamily="34" charset="0"/>
              </a:rPr>
              <a:t>chkstock</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int</a:t>
            </a:r>
            <a:r>
              <a:rPr lang="en-US" sz="1600" dirty="0" smtClean="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int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cstock</a:t>
            </a:r>
            <a:r>
              <a:rPr lang="en-US" sz="1600" dirty="0" smtClean="0">
                <a:latin typeface="Arial" panose="020B0604020202020204" pitchFamily="34" charset="0"/>
                <a:cs typeface="Arial" panose="020B0604020202020204" pitchFamily="34" charset="0"/>
              </a:rPr>
              <a:t>();</a:t>
            </a:r>
            <a:endParaRPr lang="en-US" sz="1600" dirty="0" smtClean="0">
              <a:latin typeface="Arial" panose="020B0604020202020204" pitchFamily="34" charset="0"/>
              <a:cs typeface="Arial" panose="020B0604020202020204" pitchFamily="34" charset="0"/>
            </a:endParaRPr>
          </a:p>
          <a:p>
            <a:pPr>
              <a:buNone/>
            </a:pP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15962"/>
          </a:xfrm>
        </p:spPr>
        <p:txBody>
          <a:bodyPr>
            <a:normAutofit/>
          </a:bodyPr>
          <a:lstStyle/>
          <a:p>
            <a:r>
              <a:rPr lang="en-IN" sz="2800" dirty="0" smtClean="0"/>
              <a:t>Object</a:t>
            </a:r>
            <a:endParaRPr lang="en-IN" sz="2800" dirty="0"/>
          </a:p>
        </p:txBody>
      </p:sp>
      <p:sp>
        <p:nvSpPr>
          <p:cNvPr id="3" name="Content Placeholder 2"/>
          <p:cNvSpPr>
            <a:spLocks noGrp="1"/>
          </p:cNvSpPr>
          <p:nvPr>
            <p:ph idx="1"/>
          </p:nvPr>
        </p:nvSpPr>
        <p:spPr>
          <a:xfrm>
            <a:off x="228600" y="1371600"/>
            <a:ext cx="8915400" cy="5059363"/>
          </a:xfrm>
        </p:spPr>
        <p:txBody>
          <a:bodyPr>
            <a:normAutofit/>
          </a:bodyPr>
          <a:lstStyle/>
          <a:p>
            <a:r>
              <a:rPr lang="en-IN" sz="2000" dirty="0" smtClean="0">
                <a:latin typeface="Arial" panose="020B0604020202020204" pitchFamily="34" charset="0"/>
                <a:cs typeface="Arial" panose="020B0604020202020204" pitchFamily="34" charset="0"/>
              </a:rPr>
              <a:t>An object is that which has a </a:t>
            </a:r>
            <a:r>
              <a:rPr lang="en-IN" sz="2000" dirty="0" err="1" smtClean="0">
                <a:latin typeface="Arial" panose="020B0604020202020204" pitchFamily="34" charset="0"/>
                <a:cs typeface="Arial" panose="020B0604020202020204" pitchFamily="34" charset="0"/>
              </a:rPr>
              <a:t>identity,behaviour</a:t>
            </a:r>
            <a:r>
              <a:rPr lang="en-IN" sz="2000" dirty="0" smtClean="0">
                <a:latin typeface="Arial" panose="020B0604020202020204" pitchFamily="34" charset="0"/>
                <a:cs typeface="Arial" panose="020B0604020202020204" pitchFamily="34" charset="0"/>
              </a:rPr>
              <a:t> and state.</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A class provides the blueprints for objects, so basically an object is created from a class.</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We declare objects of a class with exactly the same sort of declaration that we declare variables of basic types.</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The public members of objects of a class can be accessed using the direct member access operator (.)</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Object example:</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book </a:t>
            </a:r>
            <a:r>
              <a:rPr lang="en-IN" sz="2000" dirty="0" err="1" smtClean="0">
                <a:latin typeface="Arial" panose="020B0604020202020204" pitchFamily="34" charset="0"/>
                <a:cs typeface="Arial" panose="020B0604020202020204" pitchFamily="34" charset="0"/>
              </a:rPr>
              <a:t>a.book</a:t>
            </a:r>
            <a:r>
              <a:rPr lang="en-IN" sz="2000" dirty="0" smtClean="0">
                <a:latin typeface="Arial" panose="020B0604020202020204" pitchFamily="34" charset="0"/>
                <a:cs typeface="Arial" panose="020B0604020202020204" pitchFamily="34" charset="0"/>
              </a:rPr>
              <a:t>(1001,"IntrotoCplusplus“,"RVMAM“,"cplusplus“,100.0);</a:t>
            </a:r>
            <a:endParaRPr lang="en-IN" sz="2000" dirty="0" smtClean="0">
              <a:latin typeface="Arial" panose="020B0604020202020204" pitchFamily="34" charset="0"/>
              <a:cs typeface="Arial" panose="020B0604020202020204" pitchFamily="34" charset="0"/>
            </a:endParaRPr>
          </a:p>
          <a:p>
            <a:pPr>
              <a:buNone/>
            </a:pPr>
            <a:endParaRPr lang="en-IN" sz="3600" dirty="0" smtClean="0"/>
          </a:p>
          <a:p>
            <a:endParaRPr lang="en-IN" dirty="0"/>
          </a:p>
        </p:txBody>
      </p:sp>
      <p:sp>
        <p:nvSpPr>
          <p:cNvPr id="4" name="Rectangle 3"/>
          <p:cNvSpPr/>
          <p:nvPr/>
        </p:nvSpPr>
        <p:spPr>
          <a:xfrm>
            <a:off x="2286000" y="1582341"/>
            <a:ext cx="4572000" cy="677108"/>
          </a:xfrm>
          <a:prstGeom prst="rect">
            <a:avLst/>
          </a:prstGeom>
        </p:spPr>
        <p:txBody>
          <a:bodyPr>
            <a:spAutoFit/>
          </a:bodyPr>
          <a:lstStyle/>
          <a:p>
            <a:pPr>
              <a:buNone/>
            </a:pPr>
            <a:endParaRPr lang="en-IN" sz="2000" dirty="0" smtClean="0"/>
          </a:p>
          <a:p>
            <a:pPr>
              <a:buNone/>
            </a:pPr>
            <a:endParaRPr lang="en-IN" dirty="0" smtClean="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44562"/>
          </a:xfrm>
        </p:spPr>
        <p:txBody>
          <a:bodyPr>
            <a:normAutofit/>
          </a:bodyPr>
          <a:lstStyle/>
          <a:p>
            <a:r>
              <a:rPr lang="en-IN" sz="2800" dirty="0" smtClean="0"/>
              <a:t>Polymorphism</a:t>
            </a:r>
            <a:endParaRPr lang="en-IN" sz="2800" dirty="0"/>
          </a:p>
        </p:txBody>
      </p:sp>
      <p:sp>
        <p:nvSpPr>
          <p:cNvPr id="3" name="Content Placeholder 2"/>
          <p:cNvSpPr>
            <a:spLocks noGrp="1"/>
          </p:cNvSpPr>
          <p:nvPr>
            <p:ph idx="1"/>
          </p:nvPr>
        </p:nvSpPr>
        <p:spPr>
          <a:xfrm>
            <a:off x="457200" y="1752600"/>
            <a:ext cx="8229600" cy="4373563"/>
          </a:xfrm>
        </p:spPr>
        <p:txBody>
          <a:bodyPr/>
          <a:lstStyle/>
          <a:p>
            <a:r>
              <a:rPr lang="en-IN" sz="2000" dirty="0" smtClean="0">
                <a:latin typeface="Arial" panose="020B0604020202020204" pitchFamily="34" charset="0"/>
                <a:cs typeface="Arial" panose="020B0604020202020204" pitchFamily="34" charset="0"/>
              </a:rPr>
              <a:t>The word </a:t>
            </a:r>
            <a:r>
              <a:rPr lang="en-IN" sz="2000" b="1" dirty="0" smtClean="0">
                <a:latin typeface="Arial" panose="020B0604020202020204" pitchFamily="34" charset="0"/>
                <a:cs typeface="Arial" panose="020B0604020202020204" pitchFamily="34" charset="0"/>
              </a:rPr>
              <a:t>polymorphism</a:t>
            </a:r>
            <a:r>
              <a:rPr lang="en-IN" sz="2000" dirty="0" smtClean="0">
                <a:latin typeface="Arial" panose="020B0604020202020204" pitchFamily="34" charset="0"/>
                <a:cs typeface="Arial" panose="020B0604020202020204" pitchFamily="34" charset="0"/>
              </a:rPr>
              <a:t> means having many forms..</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C++ polymorphism means that a call to a member function will cause a different function to be executed depending on the type of object that invokes the function.</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Polymorphism is implemented by function and operator overloading.</a:t>
            </a:r>
            <a:endParaRPr lang="en-IN" sz="20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sz="2800" dirty="0" smtClean="0"/>
              <a:t>Scope resolution operator</a:t>
            </a:r>
            <a:endParaRPr lang="en-IN" sz="2800" dirty="0"/>
          </a:p>
        </p:txBody>
      </p:sp>
      <p:sp>
        <p:nvSpPr>
          <p:cNvPr id="3" name="Content Placeholder 2"/>
          <p:cNvSpPr>
            <a:spLocks noGrp="1"/>
          </p:cNvSpPr>
          <p:nvPr>
            <p:ph idx="1"/>
          </p:nvPr>
        </p:nvSpPr>
        <p:spPr>
          <a:xfrm>
            <a:off x="457200" y="1143000"/>
            <a:ext cx="8229600" cy="5410200"/>
          </a:xfrm>
        </p:spPr>
        <p:txBody>
          <a:bodyPr>
            <a:normAutofit fontScale="85000" lnSpcReduction="10000"/>
          </a:bodyPr>
          <a:lstStyle/>
          <a:p>
            <a:r>
              <a:rPr lang="en-IN" sz="1700" dirty="0" smtClean="0">
                <a:latin typeface="Arial" panose="020B0604020202020204" pitchFamily="34" charset="0"/>
                <a:cs typeface="Arial" panose="020B0604020202020204" pitchFamily="34" charset="0"/>
              </a:rPr>
              <a:t>Scope resolution operator is used to define a function outside a class or when we want to use a global variable that is hidden by a local variable of same name.</a:t>
            </a:r>
            <a:endParaRPr lang="en-IN" sz="1700" dirty="0" smtClean="0">
              <a:latin typeface="Arial" panose="020B0604020202020204" pitchFamily="34" charset="0"/>
              <a:cs typeface="Arial" panose="020B0604020202020204" pitchFamily="34" charset="0"/>
            </a:endParaRPr>
          </a:p>
          <a:p>
            <a:endParaRPr lang="en-IN" sz="1700" dirty="0" smtClean="0">
              <a:latin typeface="Arial" panose="020B0604020202020204" pitchFamily="34" charset="0"/>
              <a:cs typeface="Arial" panose="020B0604020202020204" pitchFamily="34" charset="0"/>
            </a:endParaRPr>
          </a:p>
          <a:p>
            <a:r>
              <a:rPr lang="en-IN" sz="1700" dirty="0" smtClean="0">
                <a:latin typeface="Arial" panose="020B0604020202020204" pitchFamily="34" charset="0"/>
                <a:cs typeface="Arial" panose="020B0604020202020204" pitchFamily="34" charset="0"/>
              </a:rPr>
              <a:t>Example:</a:t>
            </a:r>
            <a:endParaRPr lang="en-IN" sz="1700" dirty="0" smtClean="0">
              <a:latin typeface="Arial" panose="020B0604020202020204" pitchFamily="34" charset="0"/>
              <a:cs typeface="Arial" panose="020B0604020202020204" pitchFamily="34" charset="0"/>
            </a:endParaRPr>
          </a:p>
          <a:p>
            <a:pPr>
              <a:buNone/>
            </a:pPr>
            <a:r>
              <a:rPr lang="en-IN" sz="1700" dirty="0" smtClean="0">
                <a:latin typeface="Arial" panose="020B0604020202020204" pitchFamily="34" charset="0"/>
                <a:cs typeface="Arial" panose="020B0604020202020204" pitchFamily="34" charset="0"/>
              </a:rPr>
              <a:t>	 class book</a:t>
            </a:r>
            <a:endParaRPr lang="en-IN" sz="1700" dirty="0" smtClean="0">
              <a:latin typeface="Arial" panose="020B0604020202020204" pitchFamily="34" charset="0"/>
              <a:cs typeface="Arial" panose="020B0604020202020204" pitchFamily="34" charset="0"/>
            </a:endParaRPr>
          </a:p>
          <a:p>
            <a:pPr>
              <a:buNone/>
            </a:pPr>
            <a:r>
              <a:rPr lang="en-IN" sz="1700" dirty="0" smtClean="0">
                <a:latin typeface="Arial" panose="020B0604020202020204" pitchFamily="34" charset="0"/>
                <a:cs typeface="Arial" panose="020B0604020202020204" pitchFamily="34" charset="0"/>
              </a:rPr>
              <a:t>	{</a:t>
            </a:r>
            <a:endParaRPr lang="en-IN" sz="1700" dirty="0" smtClean="0">
              <a:latin typeface="Arial" panose="020B0604020202020204" pitchFamily="34" charset="0"/>
              <a:cs typeface="Arial" panose="020B0604020202020204" pitchFamily="34" charset="0"/>
            </a:endParaRPr>
          </a:p>
          <a:p>
            <a:pPr>
              <a:buNone/>
            </a:pPr>
            <a:r>
              <a:rPr lang="en-IN" sz="1700" dirty="0" smtClean="0">
                <a:latin typeface="Arial" panose="020B0604020202020204" pitchFamily="34" charset="0"/>
                <a:cs typeface="Arial" panose="020B0604020202020204" pitchFamily="34" charset="0"/>
              </a:rPr>
              <a:t>		char title[100],author[100],sub[100];</a:t>
            </a:r>
            <a:endParaRPr lang="en-IN" sz="1700" dirty="0" smtClean="0">
              <a:latin typeface="Arial" panose="020B0604020202020204" pitchFamily="34" charset="0"/>
              <a:cs typeface="Arial" panose="020B0604020202020204" pitchFamily="34" charset="0"/>
            </a:endParaRPr>
          </a:p>
          <a:p>
            <a:pPr>
              <a:buNone/>
            </a:pPr>
            <a:r>
              <a:rPr lang="en-IN" sz="1700" dirty="0" smtClean="0">
                <a:latin typeface="Arial" panose="020B0604020202020204" pitchFamily="34" charset="0"/>
                <a:cs typeface="Arial" panose="020B0604020202020204" pitchFamily="34" charset="0"/>
              </a:rPr>
              <a:t>    		……………..</a:t>
            </a:r>
            <a:endParaRPr lang="en-IN" sz="1700" dirty="0" smtClean="0">
              <a:latin typeface="Arial" panose="020B0604020202020204" pitchFamily="34" charset="0"/>
              <a:cs typeface="Arial" panose="020B0604020202020204" pitchFamily="34" charset="0"/>
            </a:endParaRPr>
          </a:p>
          <a:p>
            <a:pPr>
              <a:buNone/>
            </a:pPr>
            <a:r>
              <a:rPr lang="en-IN" sz="1700" dirty="0" smtClean="0">
                <a:latin typeface="Arial" panose="020B0604020202020204" pitchFamily="34" charset="0"/>
                <a:cs typeface="Arial" panose="020B0604020202020204" pitchFamily="34" charset="0"/>
              </a:rPr>
              <a:t>		……………..</a:t>
            </a:r>
            <a:endParaRPr lang="en-IN" sz="1700" dirty="0" smtClean="0">
              <a:latin typeface="Arial" panose="020B0604020202020204" pitchFamily="34" charset="0"/>
              <a:cs typeface="Arial" panose="020B0604020202020204" pitchFamily="34" charset="0"/>
            </a:endParaRPr>
          </a:p>
          <a:p>
            <a:pPr>
              <a:buNone/>
            </a:pPr>
            <a:r>
              <a:rPr lang="en-IN" sz="1700" dirty="0" smtClean="0">
                <a:latin typeface="Arial" panose="020B0604020202020204" pitchFamily="34" charset="0"/>
                <a:cs typeface="Arial" panose="020B0604020202020204" pitchFamily="34" charset="0"/>
              </a:rPr>
              <a:t>		……………..</a:t>
            </a:r>
            <a:endParaRPr lang="en-IN" sz="1700" dirty="0" smtClean="0">
              <a:latin typeface="Arial" panose="020B0604020202020204" pitchFamily="34" charset="0"/>
              <a:cs typeface="Arial" panose="020B0604020202020204" pitchFamily="34" charset="0"/>
            </a:endParaRPr>
          </a:p>
          <a:p>
            <a:pPr>
              <a:buNone/>
            </a:pPr>
            <a:r>
              <a:rPr lang="en-IN" sz="1700" dirty="0" smtClean="0">
                <a:latin typeface="Arial" panose="020B0604020202020204" pitchFamily="34" charset="0"/>
                <a:cs typeface="Arial" panose="020B0604020202020204" pitchFamily="34" charset="0"/>
              </a:rPr>
              <a:t>	public:</a:t>
            </a:r>
            <a:endParaRPr lang="en-IN" sz="1700" dirty="0" smtClean="0">
              <a:latin typeface="Arial" panose="020B0604020202020204" pitchFamily="34" charset="0"/>
              <a:cs typeface="Arial" panose="020B0604020202020204" pitchFamily="34" charset="0"/>
            </a:endParaRPr>
          </a:p>
          <a:p>
            <a:pPr>
              <a:buNone/>
            </a:pPr>
            <a:r>
              <a:rPr lang="en-IN" sz="1700" dirty="0" smtClean="0">
                <a:latin typeface="Arial" panose="020B0604020202020204" pitchFamily="34" charset="0"/>
                <a:cs typeface="Arial" panose="020B0604020202020204" pitchFamily="34" charset="0"/>
              </a:rPr>
              <a:t>		book();</a:t>
            </a:r>
            <a:endParaRPr lang="en-IN" sz="1700" dirty="0" smtClean="0">
              <a:latin typeface="Arial" panose="020B0604020202020204" pitchFamily="34" charset="0"/>
              <a:cs typeface="Arial" panose="020B0604020202020204" pitchFamily="34" charset="0"/>
            </a:endParaRPr>
          </a:p>
          <a:p>
            <a:pPr>
              <a:buNone/>
            </a:pPr>
            <a:r>
              <a:rPr lang="en-IN" sz="1700" dirty="0" smtClean="0">
                <a:latin typeface="Arial" panose="020B0604020202020204" pitchFamily="34" charset="0"/>
                <a:cs typeface="Arial" panose="020B0604020202020204" pitchFamily="34" charset="0"/>
              </a:rPr>
              <a:t>		……………….</a:t>
            </a:r>
            <a:endParaRPr lang="en-IN" sz="1700" dirty="0" smtClean="0">
              <a:latin typeface="Arial" panose="020B0604020202020204" pitchFamily="34" charset="0"/>
              <a:cs typeface="Arial" panose="020B0604020202020204" pitchFamily="34" charset="0"/>
            </a:endParaRPr>
          </a:p>
          <a:p>
            <a:pPr>
              <a:buNone/>
            </a:pPr>
            <a:r>
              <a:rPr lang="en-IN" sz="1700" dirty="0" smtClean="0">
                <a:latin typeface="Arial" panose="020B0604020202020204" pitchFamily="34" charset="0"/>
                <a:cs typeface="Arial" panose="020B0604020202020204" pitchFamily="34" charset="0"/>
              </a:rPr>
              <a:t>		………………</a:t>
            </a:r>
            <a:endParaRPr lang="en-IN" sz="1700" dirty="0" smtClean="0">
              <a:latin typeface="Arial" panose="020B0604020202020204" pitchFamily="34" charset="0"/>
              <a:cs typeface="Arial" panose="020B0604020202020204" pitchFamily="34" charset="0"/>
            </a:endParaRPr>
          </a:p>
          <a:p>
            <a:pPr>
              <a:buNone/>
            </a:pPr>
            <a:r>
              <a:rPr lang="en-IN" sz="1700" dirty="0" smtClean="0">
                <a:latin typeface="Arial" panose="020B0604020202020204" pitchFamily="34" charset="0"/>
                <a:cs typeface="Arial" panose="020B0604020202020204" pitchFamily="34" charset="0"/>
              </a:rPr>
              <a:t>		void </a:t>
            </a:r>
            <a:r>
              <a:rPr lang="en-IN" sz="1700" dirty="0" err="1" smtClean="0">
                <a:latin typeface="Arial" panose="020B0604020202020204" pitchFamily="34" charset="0"/>
                <a:cs typeface="Arial" panose="020B0604020202020204" pitchFamily="34" charset="0"/>
              </a:rPr>
              <a:t>searchbook</a:t>
            </a:r>
            <a:r>
              <a:rPr lang="en-IN" sz="1700" dirty="0" smtClean="0">
                <a:latin typeface="Arial" panose="020B0604020202020204" pitchFamily="34" charset="0"/>
                <a:cs typeface="Arial" panose="020B0604020202020204" pitchFamily="34" charset="0"/>
              </a:rPr>
              <a:t>(char sub[],book b[],</a:t>
            </a:r>
            <a:r>
              <a:rPr lang="en-IN" sz="1700" dirty="0" err="1" smtClean="0">
                <a:latin typeface="Arial" panose="020B0604020202020204" pitchFamily="34" charset="0"/>
                <a:cs typeface="Arial" panose="020B0604020202020204" pitchFamily="34" charset="0"/>
              </a:rPr>
              <a:t>int</a:t>
            </a:r>
            <a:r>
              <a:rPr lang="en-IN" sz="1700" dirty="0" smtClean="0">
                <a:latin typeface="Arial" panose="020B0604020202020204" pitchFamily="34" charset="0"/>
                <a:cs typeface="Arial" panose="020B0604020202020204" pitchFamily="34" charset="0"/>
              </a:rPr>
              <a:t> &amp;n);</a:t>
            </a:r>
            <a:endParaRPr lang="en-IN" sz="1700" dirty="0" smtClean="0">
              <a:latin typeface="Arial" panose="020B0604020202020204" pitchFamily="34" charset="0"/>
              <a:cs typeface="Arial" panose="020B0604020202020204" pitchFamily="34" charset="0"/>
            </a:endParaRPr>
          </a:p>
          <a:p>
            <a:pPr>
              <a:buNone/>
            </a:pPr>
            <a:r>
              <a:rPr lang="en-IN" sz="1700" dirty="0" smtClean="0">
                <a:latin typeface="Arial" panose="020B0604020202020204" pitchFamily="34" charset="0"/>
                <a:cs typeface="Arial" panose="020B0604020202020204" pitchFamily="34" charset="0"/>
              </a:rPr>
              <a:t>		………………</a:t>
            </a:r>
            <a:endParaRPr lang="en-IN" sz="1700" dirty="0" smtClean="0">
              <a:latin typeface="Arial" panose="020B0604020202020204" pitchFamily="34" charset="0"/>
              <a:cs typeface="Arial" panose="020B0604020202020204" pitchFamily="34" charset="0"/>
            </a:endParaRPr>
          </a:p>
          <a:p>
            <a:pPr>
              <a:buNone/>
            </a:pPr>
            <a:r>
              <a:rPr lang="en-IN" sz="1700" dirty="0" smtClean="0">
                <a:latin typeface="Arial" panose="020B0604020202020204" pitchFamily="34" charset="0"/>
                <a:cs typeface="Arial" panose="020B0604020202020204" pitchFamily="34" charset="0"/>
              </a:rPr>
              <a:t>		</a:t>
            </a:r>
            <a:r>
              <a:rPr lang="en-IN" sz="1700" dirty="0" err="1" smtClean="0">
                <a:latin typeface="Arial" panose="020B0604020202020204" pitchFamily="34" charset="0"/>
                <a:cs typeface="Arial" panose="020B0604020202020204" pitchFamily="34" charset="0"/>
              </a:rPr>
              <a:t>int</a:t>
            </a:r>
            <a:r>
              <a:rPr lang="en-IN" sz="1700" dirty="0" smtClean="0">
                <a:latin typeface="Arial" panose="020B0604020202020204" pitchFamily="34" charset="0"/>
                <a:cs typeface="Arial" panose="020B0604020202020204" pitchFamily="34" charset="0"/>
              </a:rPr>
              <a:t> </a:t>
            </a:r>
            <a:r>
              <a:rPr lang="en-IN" sz="1700" dirty="0" err="1" smtClean="0">
                <a:latin typeface="Arial" panose="020B0604020202020204" pitchFamily="34" charset="0"/>
                <a:cs typeface="Arial" panose="020B0604020202020204" pitchFamily="34" charset="0"/>
              </a:rPr>
              <a:t>cstock</a:t>
            </a:r>
            <a:r>
              <a:rPr lang="en-IN" sz="1700" dirty="0" smtClean="0">
                <a:latin typeface="Arial" panose="020B0604020202020204" pitchFamily="34" charset="0"/>
                <a:cs typeface="Arial" panose="020B0604020202020204" pitchFamily="34" charset="0"/>
              </a:rPr>
              <a:t>();</a:t>
            </a:r>
            <a:endParaRPr lang="en-IN" sz="1700" dirty="0" smtClean="0">
              <a:latin typeface="Arial" panose="020B0604020202020204" pitchFamily="34" charset="0"/>
              <a:cs typeface="Arial" panose="020B0604020202020204" pitchFamily="34" charset="0"/>
            </a:endParaRPr>
          </a:p>
          <a:p>
            <a:pPr lvl="1">
              <a:buNone/>
            </a:pPr>
            <a:r>
              <a:rPr lang="en-IN" sz="1700" dirty="0" smtClean="0">
                <a:latin typeface="Arial" panose="020B0604020202020204" pitchFamily="34" charset="0"/>
                <a:cs typeface="Arial" panose="020B0604020202020204" pitchFamily="34" charset="0"/>
              </a:rPr>
              <a:t>};</a:t>
            </a:r>
            <a:endParaRPr lang="en-IN" sz="1700" dirty="0" smtClean="0">
              <a:latin typeface="Arial" panose="020B0604020202020204" pitchFamily="34" charset="0"/>
              <a:cs typeface="Arial" panose="020B0604020202020204" pitchFamily="34" charset="0"/>
            </a:endParaRPr>
          </a:p>
          <a:p>
            <a:pPr lvl="1">
              <a:buNone/>
            </a:pPr>
            <a:endParaRPr lang="en-US" sz="1700" dirty="0" smtClean="0">
              <a:latin typeface="Arial" panose="020B0604020202020204" pitchFamily="34" charset="0"/>
              <a:cs typeface="Arial" panose="020B0604020202020204" pitchFamily="34" charset="0"/>
            </a:endParaRPr>
          </a:p>
          <a:p>
            <a:pPr>
              <a:buNone/>
            </a:pPr>
            <a:r>
              <a:rPr lang="en-US" sz="1700" dirty="0" smtClean="0">
                <a:latin typeface="Arial" panose="020B0604020202020204" pitchFamily="34" charset="0"/>
                <a:cs typeface="Arial" panose="020B0604020202020204" pitchFamily="34" charset="0"/>
              </a:rPr>
              <a:t>	void book::</a:t>
            </a:r>
            <a:r>
              <a:rPr lang="en-US" sz="1700" dirty="0" err="1" smtClean="0">
                <a:latin typeface="Arial" panose="020B0604020202020204" pitchFamily="34" charset="0"/>
                <a:cs typeface="Arial" panose="020B0604020202020204" pitchFamily="34" charset="0"/>
              </a:rPr>
              <a:t>searchbook</a:t>
            </a:r>
            <a:r>
              <a:rPr lang="en-US" sz="1700" dirty="0" smtClean="0">
                <a:latin typeface="Arial" panose="020B0604020202020204" pitchFamily="34" charset="0"/>
                <a:cs typeface="Arial" panose="020B0604020202020204" pitchFamily="34" charset="0"/>
              </a:rPr>
              <a:t>(char sub1[],book b[],</a:t>
            </a:r>
            <a:r>
              <a:rPr lang="en-US" sz="1700" dirty="0" err="1" smtClean="0">
                <a:latin typeface="Arial" panose="020B0604020202020204" pitchFamily="34" charset="0"/>
                <a:cs typeface="Arial" panose="020B0604020202020204" pitchFamily="34" charset="0"/>
              </a:rPr>
              <a:t>int</a:t>
            </a:r>
            <a:r>
              <a:rPr lang="en-US" sz="1700" dirty="0" smtClean="0">
                <a:latin typeface="Arial" panose="020B0604020202020204" pitchFamily="34" charset="0"/>
                <a:cs typeface="Arial" panose="020B0604020202020204" pitchFamily="34" charset="0"/>
              </a:rPr>
              <a:t> &amp;</a:t>
            </a:r>
            <a:r>
              <a:rPr lang="en-US" sz="1700" dirty="0" err="1" smtClean="0">
                <a:latin typeface="Arial" panose="020B0604020202020204" pitchFamily="34" charset="0"/>
                <a:cs typeface="Arial" panose="020B0604020202020204" pitchFamily="34" charset="0"/>
              </a:rPr>
              <a:t>bn</a:t>
            </a:r>
            <a:endParaRPr lang="en-US" sz="1700" dirty="0" smtClean="0">
              <a:latin typeface="Arial" panose="020B0604020202020204" pitchFamily="34" charset="0"/>
              <a:cs typeface="Arial" panose="020B0604020202020204" pitchFamily="34" charset="0"/>
            </a:endParaRPr>
          </a:p>
          <a:p>
            <a:pPr>
              <a:buNone/>
            </a:pPr>
            <a:r>
              <a:rPr lang="en-US" sz="1700" dirty="0" smtClean="0">
                <a:latin typeface="Arial" panose="020B0604020202020204" pitchFamily="34" charset="0"/>
                <a:cs typeface="Arial" panose="020B0604020202020204" pitchFamily="34" charset="0"/>
              </a:rPr>
              <a:t>	{</a:t>
            </a:r>
            <a:endParaRPr lang="en-US" sz="1700" dirty="0" smtClean="0">
              <a:latin typeface="Arial" panose="020B0604020202020204" pitchFamily="34" charset="0"/>
              <a:cs typeface="Arial" panose="020B0604020202020204" pitchFamily="34" charset="0"/>
            </a:endParaRPr>
          </a:p>
          <a:p>
            <a:pPr>
              <a:buNone/>
            </a:pPr>
            <a:r>
              <a:rPr lang="en-US" sz="1700" dirty="0" smtClean="0">
                <a:latin typeface="Arial" panose="020B0604020202020204" pitchFamily="34" charset="0"/>
                <a:cs typeface="Arial" panose="020B0604020202020204" pitchFamily="34" charset="0"/>
              </a:rPr>
              <a:t>		………………………………….</a:t>
            </a:r>
            <a:endParaRPr lang="en-US" sz="1700" dirty="0" smtClean="0">
              <a:latin typeface="Arial" panose="020B0604020202020204" pitchFamily="34" charset="0"/>
              <a:cs typeface="Arial" panose="020B0604020202020204" pitchFamily="34" charset="0"/>
            </a:endParaRPr>
          </a:p>
          <a:p>
            <a:pPr>
              <a:buNone/>
            </a:pPr>
            <a:r>
              <a:rPr lang="en-US" sz="1700" dirty="0" smtClean="0">
                <a:latin typeface="Arial" panose="020B0604020202020204" pitchFamily="34" charset="0"/>
                <a:cs typeface="Arial" panose="020B0604020202020204" pitchFamily="34" charset="0"/>
              </a:rPr>
              <a:t>	}</a:t>
            </a:r>
            <a:endParaRPr lang="en-US" sz="1700" dirty="0" smtClean="0">
              <a:latin typeface="Arial" panose="020B0604020202020204" pitchFamily="34" charset="0"/>
              <a:cs typeface="Arial" panose="020B0604020202020204" pitchFamily="34" charset="0"/>
            </a:endParaRPr>
          </a:p>
          <a:p>
            <a:pPr>
              <a:buNone/>
            </a:pPr>
            <a:endParaRPr lang="en-US" sz="2000" dirty="0" smtClean="0">
              <a:latin typeface="Arial" panose="020B0604020202020204" pitchFamily="34" charset="0"/>
              <a:cs typeface="Arial" panose="020B0604020202020204" pitchFamily="34" charset="0"/>
            </a:endParaRPr>
          </a:p>
          <a:p>
            <a:pPr>
              <a:buNone/>
            </a:pPr>
            <a:endParaRPr lang="en-US" sz="20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Inline function</a:t>
            </a:r>
            <a:endParaRPr lang="en-IN" sz="2800" dirty="0"/>
          </a:p>
        </p:txBody>
      </p:sp>
      <p:sp>
        <p:nvSpPr>
          <p:cNvPr id="3" name="Content Placeholder 2"/>
          <p:cNvSpPr>
            <a:spLocks noGrp="1"/>
          </p:cNvSpPr>
          <p:nvPr>
            <p:ph idx="1"/>
          </p:nvPr>
        </p:nvSpPr>
        <p:spPr/>
        <p:txBody>
          <a:bodyPr>
            <a:normAutofit fontScale="92500" lnSpcReduction="20000"/>
          </a:bodyPr>
          <a:lstStyle/>
          <a:p>
            <a:r>
              <a:rPr lang="en-IN" sz="2000" dirty="0" smtClean="0">
                <a:latin typeface="Arial" panose="020B0604020202020204" pitchFamily="34" charset="0"/>
                <a:cs typeface="Arial" panose="020B0604020202020204" pitchFamily="34" charset="0"/>
              </a:rPr>
              <a:t>If a function is inline, the compiler places a copy of the code of that function at each point where the function is called at compile time.</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A function definition in a class definition is an inline function definition, even without the use of the </a:t>
            </a:r>
            <a:r>
              <a:rPr lang="en-IN" sz="2000" b="1" dirty="0" smtClean="0">
                <a:latin typeface="Arial" panose="020B0604020202020204" pitchFamily="34" charset="0"/>
                <a:cs typeface="Arial" panose="020B0604020202020204" pitchFamily="34" charset="0"/>
              </a:rPr>
              <a:t>inline </a:t>
            </a:r>
            <a:r>
              <a:rPr lang="en-IN" sz="2000" dirty="0" err="1" smtClean="0">
                <a:latin typeface="Arial" panose="020B0604020202020204" pitchFamily="34" charset="0"/>
                <a:cs typeface="Arial" panose="020B0604020202020204" pitchFamily="34" charset="0"/>
              </a:rPr>
              <a:t>specifier</a:t>
            </a:r>
            <a:r>
              <a:rPr lang="en-IN" sz="2000" dirty="0" smtClean="0">
                <a:latin typeface="Arial" panose="020B0604020202020204" pitchFamily="34" charset="0"/>
                <a:cs typeface="Arial" panose="020B0604020202020204" pitchFamily="34" charset="0"/>
              </a:rPr>
              <a:t>.</a:t>
            </a:r>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The compiler can ignore the inline qualifier in case defined function is more than a line.</a:t>
            </a:r>
            <a:endParaRPr lang="en-IN" sz="2000" dirty="0" smtClean="0">
              <a:latin typeface="Arial" panose="020B0604020202020204" pitchFamily="34" charset="0"/>
              <a:cs typeface="Arial" panose="020B0604020202020204" pitchFamily="34" charset="0"/>
            </a:endParaRPr>
          </a:p>
          <a:p>
            <a:pPr>
              <a:buNone/>
            </a:pPr>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Example:</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inline </a:t>
            </a:r>
            <a:r>
              <a:rPr lang="en-IN" sz="2000" dirty="0" err="1" smtClean="0">
                <a:latin typeface="Arial" panose="020B0604020202020204" pitchFamily="34" charset="0"/>
                <a:cs typeface="Arial" panose="020B0604020202020204" pitchFamily="34" charset="0"/>
              </a:rPr>
              <a:t>int</a:t>
            </a:r>
            <a:r>
              <a:rPr lang="en-IN" sz="2000" dirty="0" smtClean="0">
                <a:latin typeface="Arial" panose="020B0604020202020204" pitchFamily="34" charset="0"/>
                <a:cs typeface="Arial" panose="020B0604020202020204" pitchFamily="34" charset="0"/>
              </a:rPr>
              <a:t> book::</a:t>
            </a:r>
            <a:r>
              <a:rPr lang="en-IN" sz="2000" dirty="0" err="1" smtClean="0">
                <a:latin typeface="Arial" panose="020B0604020202020204" pitchFamily="34" charset="0"/>
                <a:cs typeface="Arial" panose="020B0604020202020204" pitchFamily="34" charset="0"/>
              </a:rPr>
              <a:t>cstock</a:t>
            </a:r>
            <a:r>
              <a:rPr lang="en-IN" sz="2000" dirty="0" smtClean="0">
                <a:latin typeface="Arial" panose="020B0604020202020204" pitchFamily="34" charset="0"/>
                <a:cs typeface="Arial" panose="020B0604020202020204" pitchFamily="34" charset="0"/>
              </a:rPr>
              <a:t>()</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return(stock);</a:t>
            </a:r>
            <a:endParaRPr lang="en-IN" sz="2000" dirty="0" smtClean="0">
              <a:latin typeface="Arial" panose="020B0604020202020204" pitchFamily="34" charset="0"/>
              <a:cs typeface="Arial" panose="020B0604020202020204" pitchFamily="34" charset="0"/>
            </a:endParaRPr>
          </a:p>
          <a:p>
            <a:pPr>
              <a:buNone/>
            </a:pP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10808</Words>
  <Application>WPS Presentation</Application>
  <PresentationFormat>On-screen Show (4:3)</PresentationFormat>
  <Paragraphs>426</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SimSun</vt:lpstr>
      <vt:lpstr>Wingdings</vt:lpstr>
      <vt:lpstr>Calibri</vt:lpstr>
      <vt:lpstr>Microsoft YaHei</vt:lpstr>
      <vt:lpstr>Arial Unicode MS</vt:lpstr>
      <vt:lpstr>Sans serif</vt:lpstr>
      <vt:lpstr>Segoe Print</vt:lpstr>
      <vt:lpstr>Office Theme</vt:lpstr>
      <vt:lpstr>Data Abstraction</vt:lpstr>
      <vt:lpstr>BENEFITS OF DATA ABSTRACTION</vt:lpstr>
      <vt:lpstr>DATA ENCAPSULATION</vt:lpstr>
      <vt:lpstr>Class</vt:lpstr>
      <vt:lpstr>Class example</vt:lpstr>
      <vt:lpstr>Object</vt:lpstr>
      <vt:lpstr>Polymorphism</vt:lpstr>
      <vt:lpstr>Scope resolution operator</vt:lpstr>
      <vt:lpstr>Inline function</vt:lpstr>
      <vt:lpstr>MACROS</vt:lpstr>
      <vt:lpstr>Inline Vs Macro definition</vt:lpstr>
      <vt:lpstr>PowerPoint 演示文稿</vt:lpstr>
      <vt:lpstr>Constructor</vt:lpstr>
      <vt:lpstr>Default arguments</vt:lpstr>
      <vt:lpstr>This pointer</vt:lpstr>
      <vt:lpstr>Parameterised constructor</vt:lpstr>
      <vt:lpstr>DESTRUCTOR</vt:lpstr>
      <vt:lpstr>Call by reference</vt:lpstr>
      <vt:lpstr>Function overloading</vt:lpstr>
      <vt:lpstr>Static data member</vt:lpstr>
      <vt:lpstr>Static data member</vt:lpstr>
      <vt:lpstr>Static member functions</vt:lpstr>
      <vt:lpstr>Static member functions</vt:lpstr>
      <vt:lpstr>INPUT</vt:lpstr>
      <vt:lpstr>OUTPUT</vt:lpstr>
      <vt:lpstr>Thank you</vt:lpstr>
      <vt:lpstr>NOTE:INTERFACE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Tharunika</dc:creator>
  <cp:lastModifiedBy>Veena</cp:lastModifiedBy>
  <cp:revision>67</cp:revision>
  <dcterms:created xsi:type="dcterms:W3CDTF">2006-08-16T00:00:00Z</dcterms:created>
  <dcterms:modified xsi:type="dcterms:W3CDTF">2021-01-01T16:46:45Z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