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8" r:id="rId4"/>
    <p:sldId id="289" r:id="rId5"/>
    <p:sldId id="290" r:id="rId6"/>
    <p:sldId id="304" r:id="rId7"/>
    <p:sldId id="259" r:id="rId8"/>
    <p:sldId id="260" r:id="rId9"/>
    <p:sldId id="261" r:id="rId11"/>
    <p:sldId id="262" r:id="rId12"/>
    <p:sldId id="291" r:id="rId13"/>
    <p:sldId id="292" r:id="rId14"/>
    <p:sldId id="266" r:id="rId15"/>
    <p:sldId id="294" r:id="rId16"/>
    <p:sldId id="293" r:id="rId17"/>
    <p:sldId id="263" r:id="rId18"/>
    <p:sldId id="264" r:id="rId19"/>
    <p:sldId id="265" r:id="rId20"/>
    <p:sldId id="267" r:id="rId21"/>
    <p:sldId id="272" r:id="rId22"/>
    <p:sldId id="273" r:id="rId23"/>
    <p:sldId id="269" r:id="rId24"/>
    <p:sldId id="270" r:id="rId25"/>
    <p:sldId id="271" r:id="rId26"/>
    <p:sldId id="274" r:id="rId27"/>
    <p:sldId id="287" r:id="rId28"/>
    <p:sldId id="275" r:id="rId29"/>
    <p:sldId id="276" r:id="rId30"/>
    <p:sldId id="277" r:id="rId31"/>
    <p:sldId id="305" r:id="rId32"/>
    <p:sldId id="278" r:id="rId33"/>
    <p:sldId id="279" r:id="rId34"/>
    <p:sldId id="288" r:id="rId35"/>
    <p:sldId id="295" r:id="rId36"/>
    <p:sldId id="285" r:id="rId37"/>
    <p:sldId id="296" r:id="rId38"/>
    <p:sldId id="297" r:id="rId39"/>
    <p:sldId id="298" r:id="rId40"/>
    <p:sldId id="299" r:id="rId41"/>
    <p:sldId id="300" r:id="rId42"/>
    <p:sldId id="302" r:id="rId43"/>
    <p:sldId id="303" r:id="rId44"/>
    <p:sldId id="30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524C8-2BFF-4778-A5C5-A3C2605D9BB0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98606-3C1C-4970-B42A-416D00C1E4B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98606-3C1C-4970-B42A-416D00C1E4B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2581-7520-4D4E-BA08-C25F1D92CA2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55A3-A182-4EB4-9912-485146A148C7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2780-46FA-4433-9E76-367BBAE30CAE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74B-4A21-4334-8161-E698A465310F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176-E2F2-4DD6-A730-61A7E0C3378F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EE0B-85B0-4D19-A525-E8797EEEF1A5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685C-EC86-4903-9A72-E7A17C51C9D1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54F9-6389-4FFA-950A-3E2CA3DDB342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D2F0-D6F8-44DE-8B2B-D0F8F2E6914D}" type="datetime1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F65C-8338-4AA6-B3A9-5FA34DD3C98E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2288-B647-4D4C-A289-5C7ADDCE06D4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D424C-E9FC-42AB-92B8-C6AAC9B0DD01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9220"/>
            <a:ext cx="9144000" cy="2387600"/>
          </a:xfrm>
        </p:spPr>
        <p:txBody>
          <a:bodyPr/>
          <a:lstStyle/>
          <a:p>
            <a:r>
              <a:rPr lang="en-IN" dirty="0" smtClean="0"/>
              <a:t>MAX FLOW-MIN CUT THEOREM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esktop\2424px-Network_flow_residual_SVG.svg.png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838200" y="799299"/>
            <a:ext cx="10515600" cy="5192728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ll\Desktop\index.png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952206" y="1358537"/>
            <a:ext cx="6165668" cy="395804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264"/>
          </a:xfrm>
        </p:spPr>
        <p:txBody>
          <a:bodyPr>
            <a:noAutofit/>
          </a:bodyPr>
          <a:lstStyle/>
          <a:p>
            <a:pPr algn="ctr"/>
            <a:r>
              <a:rPr lang="en-IN" sz="3600" dirty="0" smtClean="0"/>
              <a:t>CUT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137" y="1058092"/>
            <a:ext cx="10515600" cy="5497694"/>
          </a:xfrm>
        </p:spPr>
        <p:txBody>
          <a:bodyPr/>
          <a:lstStyle/>
          <a:p>
            <a:r>
              <a:rPr lang="en-IN" dirty="0" smtClean="0"/>
              <a:t>Let N be an s-t network, and let V</a:t>
            </a:r>
            <a:r>
              <a:rPr lang="en-IN" baseline="-25000" dirty="0" smtClean="0"/>
              <a:t>s</a:t>
            </a:r>
            <a:r>
              <a:rPr lang="en-IN" dirty="0" smtClean="0"/>
              <a:t> and </a:t>
            </a:r>
            <a:r>
              <a:rPr lang="en-IN" dirty="0" err="1" smtClean="0"/>
              <a:t>V</a:t>
            </a:r>
            <a:r>
              <a:rPr lang="en-IN" baseline="-25000" dirty="0" err="1" smtClean="0"/>
              <a:t>t</a:t>
            </a:r>
            <a:r>
              <a:rPr lang="en-IN" baseline="-25000" dirty="0" smtClean="0"/>
              <a:t> </a:t>
            </a:r>
            <a:r>
              <a:rPr lang="en-IN" dirty="0" smtClean="0"/>
              <a:t> form a partition of V</a:t>
            </a:r>
            <a:r>
              <a:rPr lang="en-IN" baseline="-25000" dirty="0" smtClean="0"/>
              <a:t>N</a:t>
            </a:r>
            <a:r>
              <a:rPr lang="en-IN" dirty="0" smtClean="0"/>
              <a:t> such that source s </a:t>
            </a:r>
            <a:r>
              <a:rPr lang="el-GR" dirty="0" smtClean="0"/>
              <a:t>ε</a:t>
            </a:r>
            <a:r>
              <a:rPr lang="en-IN" dirty="0" smtClean="0"/>
              <a:t> V</a:t>
            </a:r>
            <a:r>
              <a:rPr lang="en-IN" baseline="-25000" dirty="0" smtClean="0"/>
              <a:t>s</a:t>
            </a:r>
            <a:r>
              <a:rPr lang="en-IN" dirty="0" smtClean="0"/>
              <a:t> and sink t </a:t>
            </a:r>
            <a:r>
              <a:rPr lang="el-GR" dirty="0" smtClean="0"/>
              <a:t>ε</a:t>
            </a:r>
            <a:r>
              <a:rPr lang="en-IN" dirty="0" smtClean="0"/>
              <a:t> V</a:t>
            </a:r>
            <a:r>
              <a:rPr lang="en-IN" baseline="-25000" dirty="0" smtClean="0"/>
              <a:t>t</a:t>
            </a:r>
            <a:r>
              <a:rPr lang="en-IN" dirty="0" smtClean="0"/>
              <a:t>. Then the set of all arcs that are directed from a vertex in set  V</a:t>
            </a:r>
            <a:r>
              <a:rPr lang="en-IN" baseline="-25000" dirty="0" smtClean="0"/>
              <a:t>s</a:t>
            </a:r>
            <a:r>
              <a:rPr lang="en-IN" dirty="0" smtClean="0"/>
              <a:t> to a vertex in set </a:t>
            </a:r>
            <a:r>
              <a:rPr lang="en-IN" dirty="0" err="1" smtClean="0"/>
              <a:t>V</a:t>
            </a:r>
            <a:r>
              <a:rPr lang="en-IN" baseline="-25000" dirty="0" err="1" smtClean="0"/>
              <a:t>t</a:t>
            </a:r>
            <a:r>
              <a:rPr lang="en-IN" dirty="0" smtClean="0"/>
              <a:t> is called an s-t cut of network N and is denoted &lt;</a:t>
            </a:r>
            <a:r>
              <a:rPr lang="el-GR" dirty="0" smtClean="0"/>
              <a:t> </a:t>
            </a:r>
            <a:r>
              <a:rPr lang="en-IN" dirty="0" smtClean="0"/>
              <a:t> V</a:t>
            </a:r>
            <a:r>
              <a:rPr lang="en-IN" baseline="-25000" dirty="0" smtClean="0"/>
              <a:t>s</a:t>
            </a:r>
            <a:r>
              <a:rPr lang="el-GR" dirty="0" smtClean="0"/>
              <a:t> </a:t>
            </a:r>
            <a:r>
              <a:rPr lang="en-IN" dirty="0" smtClean="0"/>
              <a:t>, </a:t>
            </a:r>
            <a:r>
              <a:rPr lang="en-IN" dirty="0" err="1" smtClean="0"/>
              <a:t>V</a:t>
            </a:r>
            <a:r>
              <a:rPr lang="en-IN" baseline="-25000" dirty="0" err="1" smtClean="0"/>
              <a:t>t</a:t>
            </a:r>
            <a:r>
              <a:rPr lang="en-IN" baseline="-25000" dirty="0" smtClean="0"/>
              <a:t> </a:t>
            </a:r>
            <a:r>
              <a:rPr lang="en-IN" dirty="0" smtClean="0"/>
              <a:t> &gt;.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capacity of a cut &lt;</a:t>
            </a:r>
            <a:r>
              <a:rPr lang="el-GR" dirty="0" smtClean="0"/>
              <a:t> </a:t>
            </a:r>
            <a:r>
              <a:rPr lang="en-IN" dirty="0" smtClean="0"/>
              <a:t> V</a:t>
            </a:r>
            <a:r>
              <a:rPr lang="en-IN" baseline="-25000" dirty="0" smtClean="0"/>
              <a:t>s</a:t>
            </a:r>
            <a:r>
              <a:rPr lang="el-GR" dirty="0" smtClean="0"/>
              <a:t> </a:t>
            </a:r>
            <a:r>
              <a:rPr lang="en-IN" dirty="0" smtClean="0"/>
              <a:t>, </a:t>
            </a:r>
            <a:r>
              <a:rPr lang="en-IN" dirty="0" err="1" smtClean="0"/>
              <a:t>V</a:t>
            </a:r>
            <a:r>
              <a:rPr lang="en-IN" baseline="-25000" dirty="0" err="1" smtClean="0"/>
              <a:t>t</a:t>
            </a:r>
            <a:r>
              <a:rPr lang="en-IN" baseline="-25000" dirty="0" smtClean="0"/>
              <a:t> </a:t>
            </a:r>
            <a:r>
              <a:rPr lang="en-IN" dirty="0" smtClean="0"/>
              <a:t> &gt;, denoted as cap&lt;</a:t>
            </a:r>
            <a:r>
              <a:rPr lang="el-GR" dirty="0" smtClean="0"/>
              <a:t> </a:t>
            </a:r>
            <a:r>
              <a:rPr lang="en-IN" dirty="0" smtClean="0"/>
              <a:t> V</a:t>
            </a:r>
            <a:r>
              <a:rPr lang="en-IN" baseline="-25000" dirty="0" smtClean="0"/>
              <a:t>s</a:t>
            </a:r>
            <a:r>
              <a:rPr lang="el-GR" dirty="0" smtClean="0"/>
              <a:t> </a:t>
            </a:r>
            <a:r>
              <a:rPr lang="en-IN" dirty="0" smtClean="0"/>
              <a:t>, </a:t>
            </a:r>
            <a:r>
              <a:rPr lang="en-IN" dirty="0" err="1" smtClean="0"/>
              <a:t>V</a:t>
            </a:r>
            <a:r>
              <a:rPr lang="en-IN" baseline="-25000" dirty="0" err="1" smtClean="0"/>
              <a:t>t</a:t>
            </a:r>
            <a:r>
              <a:rPr lang="en-IN" baseline="-25000" dirty="0" smtClean="0"/>
              <a:t> </a:t>
            </a:r>
            <a:r>
              <a:rPr lang="en-IN" dirty="0" smtClean="0"/>
              <a:t> &gt;, is the sum of the capacities of the arcs in cut &lt;</a:t>
            </a:r>
            <a:r>
              <a:rPr lang="el-GR" dirty="0" smtClean="0"/>
              <a:t> </a:t>
            </a:r>
            <a:r>
              <a:rPr lang="en-IN" dirty="0" smtClean="0"/>
              <a:t> V</a:t>
            </a:r>
            <a:r>
              <a:rPr lang="en-IN" baseline="-25000" dirty="0" smtClean="0"/>
              <a:t>s</a:t>
            </a:r>
            <a:r>
              <a:rPr lang="el-GR" dirty="0" smtClean="0"/>
              <a:t> </a:t>
            </a:r>
            <a:r>
              <a:rPr lang="en-IN" dirty="0" smtClean="0"/>
              <a:t>, </a:t>
            </a:r>
            <a:r>
              <a:rPr lang="en-IN" dirty="0" err="1" smtClean="0"/>
              <a:t>V</a:t>
            </a:r>
            <a:r>
              <a:rPr lang="en-IN" baseline="-25000" dirty="0" err="1" smtClean="0"/>
              <a:t>t</a:t>
            </a:r>
            <a:r>
              <a:rPr lang="en-IN" baseline="-25000" dirty="0" smtClean="0"/>
              <a:t> </a:t>
            </a:r>
            <a:r>
              <a:rPr lang="en-IN" dirty="0" smtClean="0"/>
              <a:t> &gt;.i.e.,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	cap&lt;</a:t>
            </a:r>
            <a:r>
              <a:rPr lang="el-GR" dirty="0" smtClean="0"/>
              <a:t> </a:t>
            </a:r>
            <a:r>
              <a:rPr lang="en-IN" dirty="0" smtClean="0"/>
              <a:t> V</a:t>
            </a:r>
            <a:r>
              <a:rPr lang="en-IN" baseline="-25000" dirty="0" smtClean="0"/>
              <a:t>s</a:t>
            </a:r>
            <a:r>
              <a:rPr lang="el-GR" dirty="0" smtClean="0"/>
              <a:t> </a:t>
            </a:r>
            <a:r>
              <a:rPr lang="en-IN" dirty="0" smtClean="0"/>
              <a:t>, </a:t>
            </a:r>
            <a:r>
              <a:rPr lang="en-IN" dirty="0" err="1" smtClean="0"/>
              <a:t>V</a:t>
            </a:r>
            <a:r>
              <a:rPr lang="en-IN" baseline="-25000" dirty="0" err="1" smtClean="0"/>
              <a:t>t</a:t>
            </a:r>
            <a:r>
              <a:rPr lang="en-IN" baseline="-25000" dirty="0" smtClean="0"/>
              <a:t> </a:t>
            </a:r>
            <a:r>
              <a:rPr lang="en-IN" dirty="0" smtClean="0"/>
              <a:t> &gt; = </a:t>
            </a:r>
            <a:r>
              <a:rPr lang="en-IN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∑</a:t>
            </a:r>
            <a:r>
              <a:rPr lang="en-IN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lang="el-GR" dirty="0" smtClean="0"/>
              <a:t> </a:t>
            </a:r>
            <a:r>
              <a:rPr lang="el-GR" baseline="-25000" dirty="0" smtClean="0"/>
              <a:t>ε </a:t>
            </a:r>
            <a:r>
              <a:rPr lang="en-IN" baseline="-25000" dirty="0" smtClean="0"/>
              <a:t>&lt;</a:t>
            </a:r>
            <a:r>
              <a:rPr lang="el-GR" baseline="-25000" dirty="0" smtClean="0"/>
              <a:t> </a:t>
            </a:r>
            <a:r>
              <a:rPr lang="en-IN" baseline="-25000" dirty="0" smtClean="0"/>
              <a:t>Vs ,</a:t>
            </a:r>
            <a:r>
              <a:rPr lang="en-IN" baseline="-25000" dirty="0" err="1" smtClean="0"/>
              <a:t>Vt</a:t>
            </a:r>
            <a:r>
              <a:rPr lang="en-IN" baseline="-25000" dirty="0" smtClean="0"/>
              <a:t> &gt;</a:t>
            </a:r>
            <a:r>
              <a:rPr lang="en-IN" dirty="0" smtClean="0"/>
              <a:t> cap(e).</a:t>
            </a:r>
            <a:endParaRPr lang="en-IN" dirty="0" smtClean="0"/>
          </a:p>
          <a:p>
            <a:r>
              <a:rPr lang="en-IN" dirty="0" smtClean="0"/>
              <a:t>A minimum cut of a network N is a cut with the minimum capacity.</a:t>
            </a:r>
            <a:endParaRPr lang="en-IN" dirty="0" smtClean="0"/>
          </a:p>
          <a:p>
            <a:r>
              <a:rPr lang="en-IN" dirty="0" smtClean="0"/>
              <a:t>An s-t quasi-path in a network N is an alternating sequence of vertices and arcs that forms an s-t path in the underlying graph of 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2697"/>
            <a:ext cx="10515600" cy="582426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dell\Desktop\slide_5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0891" y="326571"/>
            <a:ext cx="10829109" cy="5812971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ll\Desktop\cuts in s-t network - Google Search_files\slide_6.jpg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796834" y="169817"/>
            <a:ext cx="9980023" cy="6466114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IN" dirty="0" smtClean="0"/>
              <a:t>Proposition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4217"/>
            <a:ext cx="10515600" cy="5092746"/>
          </a:xfrm>
        </p:spPr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Let &lt;</a:t>
            </a:r>
            <a:r>
              <a:rPr lang="el-GR" dirty="0" smtClean="0"/>
              <a:t> </a:t>
            </a:r>
            <a:r>
              <a:rPr lang="en-IN" dirty="0" smtClean="0"/>
              <a:t>V</a:t>
            </a:r>
            <a:r>
              <a:rPr lang="en-IN" baseline="-25000" dirty="0" smtClean="0"/>
              <a:t>s </a:t>
            </a:r>
            <a:r>
              <a:rPr lang="en-IN" dirty="0" smtClean="0"/>
              <a:t>,</a:t>
            </a:r>
            <a:r>
              <a:rPr lang="en-IN" dirty="0" err="1" smtClean="0"/>
              <a:t>V</a:t>
            </a:r>
            <a:r>
              <a:rPr lang="en-IN" baseline="-25000" dirty="0" err="1" smtClean="0"/>
              <a:t>t</a:t>
            </a:r>
            <a:r>
              <a:rPr lang="en-IN" baseline="-25000" dirty="0" smtClean="0"/>
              <a:t> </a:t>
            </a:r>
            <a:r>
              <a:rPr lang="en-IN" dirty="0" smtClean="0"/>
              <a:t>&gt; be an s-t cut of a network N. Then every directed s-t path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in N contains at least one arc in &lt;</a:t>
            </a:r>
            <a:r>
              <a:rPr lang="el-GR" dirty="0" smtClean="0"/>
              <a:t> </a:t>
            </a:r>
            <a:r>
              <a:rPr lang="en-IN" dirty="0" smtClean="0"/>
              <a:t>V</a:t>
            </a:r>
            <a:r>
              <a:rPr lang="en-IN" baseline="-25000" dirty="0" smtClean="0"/>
              <a:t>s </a:t>
            </a:r>
            <a:r>
              <a:rPr lang="en-IN" dirty="0" smtClean="0"/>
              <a:t>,</a:t>
            </a:r>
            <a:r>
              <a:rPr lang="en-IN" dirty="0" err="1" smtClean="0"/>
              <a:t>V</a:t>
            </a:r>
            <a:r>
              <a:rPr lang="en-IN" baseline="-25000" dirty="0" err="1" smtClean="0"/>
              <a:t>t</a:t>
            </a:r>
            <a:r>
              <a:rPr lang="en-IN" baseline="-25000" dirty="0" smtClean="0"/>
              <a:t> </a:t>
            </a:r>
            <a:r>
              <a:rPr lang="en-IN" dirty="0" smtClean="0"/>
              <a:t>&gt;.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Let P=&lt; s = v</a:t>
            </a:r>
            <a:r>
              <a:rPr lang="en-IN" baseline="-25000" dirty="0" smtClean="0"/>
              <a:t>0</a:t>
            </a:r>
            <a:r>
              <a:rPr lang="en-IN" dirty="0" smtClean="0"/>
              <a:t> , v</a:t>
            </a:r>
            <a:r>
              <a:rPr lang="en-IN" baseline="-25000" dirty="0" smtClean="0"/>
              <a:t>1</a:t>
            </a:r>
            <a:r>
              <a:rPr lang="en-IN" dirty="0" smtClean="0"/>
              <a:t> , v</a:t>
            </a:r>
            <a:r>
              <a:rPr lang="en-IN" baseline="-25000" dirty="0" smtClean="0"/>
              <a:t>2</a:t>
            </a:r>
            <a:r>
              <a:rPr lang="en-IN" dirty="0" smtClean="0"/>
              <a:t> , … </a:t>
            </a:r>
            <a:r>
              <a:rPr lang="en-IN" dirty="0" err="1" smtClean="0"/>
              <a:t>v</a:t>
            </a:r>
            <a:r>
              <a:rPr lang="en-IN" baseline="-25000" dirty="0" err="1" smtClean="0"/>
              <a:t>l</a:t>
            </a:r>
            <a:r>
              <a:rPr lang="en-IN" baseline="-25000" dirty="0" smtClean="0"/>
              <a:t>  </a:t>
            </a:r>
            <a:r>
              <a:rPr lang="en-IN" dirty="0" smtClean="0"/>
              <a:t>= t&gt; be the vertex sequence of a directed s-t path in network N. </a:t>
            </a:r>
            <a:endParaRPr lang="en-I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Since s </a:t>
            </a:r>
            <a:r>
              <a:rPr lang="el-GR" dirty="0" smtClean="0"/>
              <a:t>ε</a:t>
            </a:r>
            <a:r>
              <a:rPr lang="en-IN" dirty="0" smtClean="0"/>
              <a:t> V</a:t>
            </a:r>
            <a:r>
              <a:rPr lang="en-IN" baseline="-25000" dirty="0" smtClean="0"/>
              <a:t>s</a:t>
            </a:r>
            <a:r>
              <a:rPr lang="en-IN" dirty="0" smtClean="0"/>
              <a:t> and t </a:t>
            </a:r>
            <a:r>
              <a:rPr lang="el-GR" dirty="0" smtClean="0"/>
              <a:t>ε</a:t>
            </a:r>
            <a:r>
              <a:rPr lang="en-IN" dirty="0" smtClean="0"/>
              <a:t> </a:t>
            </a:r>
            <a:r>
              <a:rPr lang="en-IN" dirty="0" err="1" smtClean="0"/>
              <a:t>V</a:t>
            </a:r>
            <a:r>
              <a:rPr lang="en-IN" baseline="-25000" dirty="0" err="1" smtClean="0"/>
              <a:t>t</a:t>
            </a:r>
            <a:r>
              <a:rPr lang="en-IN" dirty="0" smtClean="0"/>
              <a:t> ,there must be a first vertex </a:t>
            </a:r>
            <a:r>
              <a:rPr lang="en-IN" dirty="0" err="1" smtClean="0"/>
              <a:t>V</a:t>
            </a:r>
            <a:r>
              <a:rPr lang="en-IN" baseline="-25000" dirty="0" err="1" smtClean="0"/>
              <a:t>j</a:t>
            </a:r>
            <a:r>
              <a:rPr lang="en-IN" baseline="-25000" dirty="0" smtClean="0"/>
              <a:t> </a:t>
            </a:r>
            <a:r>
              <a:rPr lang="en-IN" dirty="0" smtClean="0"/>
              <a:t>on this path that is in set </a:t>
            </a:r>
            <a:r>
              <a:rPr lang="en-IN" dirty="0" err="1" smtClean="0"/>
              <a:t>V</a:t>
            </a:r>
            <a:r>
              <a:rPr lang="en-IN" baseline="-25000" dirty="0" err="1" smtClean="0"/>
              <a:t>t</a:t>
            </a:r>
            <a:r>
              <a:rPr lang="en-IN" dirty="0" smtClean="0"/>
              <a:t> .</a:t>
            </a:r>
            <a:endParaRPr lang="en-I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Then the arc from vertex V</a:t>
            </a:r>
            <a:r>
              <a:rPr lang="en-IN" baseline="-25000" dirty="0" smtClean="0"/>
              <a:t>j-1 </a:t>
            </a:r>
            <a:r>
              <a:rPr lang="en-IN" dirty="0" smtClean="0"/>
              <a:t>to </a:t>
            </a:r>
            <a:r>
              <a:rPr lang="en-IN" dirty="0" err="1" smtClean="0"/>
              <a:t>V</a:t>
            </a:r>
            <a:r>
              <a:rPr lang="en-IN" baseline="-25000" dirty="0" err="1" smtClean="0"/>
              <a:t>j</a:t>
            </a:r>
            <a:r>
              <a:rPr lang="en-IN" dirty="0" smtClean="0"/>
              <a:t> is in &lt;</a:t>
            </a:r>
            <a:r>
              <a:rPr lang="el-GR" dirty="0" smtClean="0"/>
              <a:t> </a:t>
            </a:r>
            <a:r>
              <a:rPr lang="en-IN" dirty="0" smtClean="0"/>
              <a:t>V</a:t>
            </a:r>
            <a:r>
              <a:rPr lang="en-IN" baseline="-25000" dirty="0" smtClean="0"/>
              <a:t>s </a:t>
            </a:r>
            <a:r>
              <a:rPr lang="en-IN" dirty="0" smtClean="0"/>
              <a:t>,</a:t>
            </a:r>
            <a:r>
              <a:rPr lang="en-IN" dirty="0" err="1" smtClean="0"/>
              <a:t>V</a:t>
            </a:r>
            <a:r>
              <a:rPr lang="en-IN" baseline="-25000" dirty="0" err="1" smtClean="0"/>
              <a:t>t</a:t>
            </a:r>
            <a:r>
              <a:rPr lang="en-IN" baseline="-25000" dirty="0" smtClean="0"/>
              <a:t> </a:t>
            </a:r>
            <a:r>
              <a:rPr lang="en-IN" dirty="0" smtClean="0"/>
              <a:t>&gt;. </a:t>
            </a:r>
            <a:r>
              <a:rPr lang="en-IN" baseline="-25000" dirty="0" smtClean="0"/>
              <a:t> 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>
            <a:normAutofit fontScale="90000"/>
          </a:bodyPr>
          <a:lstStyle/>
          <a:p>
            <a:br>
              <a:rPr lang="en-IN" dirty="0" smtClean="0"/>
            </a:br>
            <a:r>
              <a:rPr lang="en-IN" dirty="0" smtClean="0"/>
              <a:t>Lemma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10343"/>
            <a:ext cx="11192691" cy="506662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Let  &lt;</a:t>
            </a:r>
            <a:r>
              <a:rPr lang="el-GR" dirty="0" smtClean="0"/>
              <a:t> </a:t>
            </a:r>
            <a:r>
              <a:rPr lang="en-IN" dirty="0" smtClean="0"/>
              <a:t>V</a:t>
            </a:r>
            <a:r>
              <a:rPr lang="en-IN" baseline="-25000" dirty="0" smtClean="0"/>
              <a:t>s </a:t>
            </a:r>
            <a:r>
              <a:rPr lang="en-IN" dirty="0" smtClean="0"/>
              <a:t>,</a:t>
            </a:r>
            <a:r>
              <a:rPr lang="en-IN" dirty="0" err="1" smtClean="0"/>
              <a:t>V</a:t>
            </a:r>
            <a:r>
              <a:rPr lang="en-IN" baseline="-25000" dirty="0" err="1" smtClean="0"/>
              <a:t>t</a:t>
            </a:r>
            <a:r>
              <a:rPr lang="en-IN" baseline="-25000" dirty="0" smtClean="0"/>
              <a:t> </a:t>
            </a:r>
            <a:r>
              <a:rPr lang="en-IN" dirty="0" smtClean="0"/>
              <a:t>&gt; be any s-t cut of an s-t network N. Then </a:t>
            </a:r>
            <a:endParaRPr lang="en-IN" dirty="0" smtClean="0"/>
          </a:p>
          <a:p>
            <a:pPr>
              <a:buNone/>
            </a:pPr>
            <a:r>
              <a:rPr lang="en-IN" sz="3200" dirty="0" smtClean="0"/>
              <a:t>	</a:t>
            </a:r>
            <a:r>
              <a:rPr lang="en-IN" sz="3600" dirty="0" err="1" smtClean="0"/>
              <a:t>U</a:t>
            </a:r>
            <a:r>
              <a:rPr lang="en-IN" baseline="-25000" dirty="0" err="1" smtClean="0"/>
              <a:t>v</a:t>
            </a:r>
            <a:r>
              <a:rPr lang="el-GR" dirty="0" smtClean="0"/>
              <a:t> </a:t>
            </a:r>
            <a:r>
              <a:rPr lang="el-GR" baseline="-25000" dirty="0" smtClean="0"/>
              <a:t>ε</a:t>
            </a:r>
            <a:r>
              <a:rPr lang="en-IN" baseline="-25000" dirty="0" smtClean="0"/>
              <a:t> Vs</a:t>
            </a:r>
            <a:r>
              <a:rPr lang="en-IN" dirty="0" smtClean="0"/>
              <a:t> Out(v)= &lt;</a:t>
            </a:r>
            <a:r>
              <a:rPr lang="el-GR" dirty="0" smtClean="0"/>
              <a:t> </a:t>
            </a:r>
            <a:r>
              <a:rPr lang="en-IN" dirty="0" smtClean="0"/>
              <a:t>V</a:t>
            </a:r>
            <a:r>
              <a:rPr lang="en-IN" baseline="-25000" dirty="0" smtClean="0"/>
              <a:t>s </a:t>
            </a:r>
            <a:r>
              <a:rPr lang="en-IN" dirty="0" smtClean="0"/>
              <a:t>,V</a:t>
            </a:r>
            <a:r>
              <a:rPr lang="en-IN" baseline="-25000" dirty="0" smtClean="0"/>
              <a:t>s </a:t>
            </a:r>
            <a:r>
              <a:rPr lang="en-IN" dirty="0" smtClean="0"/>
              <a:t>&gt;U &lt;</a:t>
            </a:r>
            <a:r>
              <a:rPr lang="el-GR" dirty="0" smtClean="0"/>
              <a:t> </a:t>
            </a:r>
            <a:r>
              <a:rPr lang="en-IN" dirty="0" smtClean="0"/>
              <a:t>V</a:t>
            </a:r>
            <a:r>
              <a:rPr lang="en-IN" baseline="-25000" dirty="0" smtClean="0"/>
              <a:t>s </a:t>
            </a:r>
            <a:r>
              <a:rPr lang="en-IN" dirty="0" smtClean="0"/>
              <a:t>,</a:t>
            </a:r>
            <a:r>
              <a:rPr lang="en-IN" dirty="0" err="1" smtClean="0"/>
              <a:t>V</a:t>
            </a:r>
            <a:r>
              <a:rPr lang="en-IN" baseline="-25000" dirty="0" err="1" smtClean="0"/>
              <a:t>t</a:t>
            </a:r>
            <a:r>
              <a:rPr lang="en-IN" baseline="-25000" dirty="0" smtClean="0"/>
              <a:t> </a:t>
            </a:r>
            <a:r>
              <a:rPr lang="en-IN" dirty="0" smtClean="0"/>
              <a:t>&gt; and </a:t>
            </a:r>
            <a:endParaRPr lang="en-IN" dirty="0" smtClean="0"/>
          </a:p>
          <a:p>
            <a:pPr>
              <a:buNone/>
            </a:pPr>
            <a:r>
              <a:rPr lang="en-IN" sz="3200" baseline="-25000" dirty="0" smtClean="0"/>
              <a:t>	</a:t>
            </a:r>
            <a:r>
              <a:rPr lang="en-IN" sz="3200" dirty="0" err="1" smtClean="0"/>
              <a:t>U</a:t>
            </a:r>
            <a:r>
              <a:rPr lang="en-IN" baseline="-25000" dirty="0" err="1" smtClean="0"/>
              <a:t>v</a:t>
            </a:r>
            <a:r>
              <a:rPr lang="el-GR" dirty="0" smtClean="0"/>
              <a:t> </a:t>
            </a:r>
            <a:r>
              <a:rPr lang="el-GR" baseline="-25000" dirty="0" smtClean="0"/>
              <a:t>ε</a:t>
            </a:r>
            <a:r>
              <a:rPr lang="en-IN" baseline="-25000" dirty="0" smtClean="0"/>
              <a:t> Vs</a:t>
            </a:r>
            <a:r>
              <a:rPr lang="en-IN" dirty="0" smtClean="0"/>
              <a:t> In(v)= &lt;</a:t>
            </a:r>
            <a:r>
              <a:rPr lang="el-GR" dirty="0" smtClean="0"/>
              <a:t> </a:t>
            </a:r>
            <a:r>
              <a:rPr lang="en-IN" dirty="0" smtClean="0"/>
              <a:t>V</a:t>
            </a:r>
            <a:r>
              <a:rPr lang="en-IN" baseline="-25000" dirty="0" smtClean="0"/>
              <a:t>s </a:t>
            </a:r>
            <a:r>
              <a:rPr lang="en-IN" dirty="0" smtClean="0"/>
              <a:t>,V</a:t>
            </a:r>
            <a:r>
              <a:rPr lang="en-IN" baseline="-25000" dirty="0" smtClean="0"/>
              <a:t>s </a:t>
            </a:r>
            <a:r>
              <a:rPr lang="en-IN" dirty="0" smtClean="0"/>
              <a:t>&gt;U &lt;</a:t>
            </a:r>
            <a:r>
              <a:rPr lang="el-GR" dirty="0" smtClean="0"/>
              <a:t> </a:t>
            </a:r>
            <a:r>
              <a:rPr lang="en-IN" dirty="0" err="1" smtClean="0"/>
              <a:t>V</a:t>
            </a:r>
            <a:r>
              <a:rPr lang="en-IN" baseline="-25000" dirty="0" err="1" smtClean="0"/>
              <a:t>t</a:t>
            </a:r>
            <a:r>
              <a:rPr lang="en-IN" baseline="-25000" dirty="0" smtClean="0"/>
              <a:t> </a:t>
            </a:r>
            <a:r>
              <a:rPr lang="en-IN" dirty="0" smtClean="0"/>
              <a:t>,V</a:t>
            </a:r>
            <a:r>
              <a:rPr lang="en-IN" baseline="-25000" dirty="0" smtClean="0"/>
              <a:t>s </a:t>
            </a:r>
            <a:r>
              <a:rPr lang="en-IN" dirty="0" smtClean="0"/>
              <a:t>&gt;</a:t>
            </a:r>
            <a:endParaRPr lang="en-IN" dirty="0" smtClean="0"/>
          </a:p>
          <a:p>
            <a:pPr>
              <a:buNone/>
            </a:pPr>
            <a:r>
              <a:rPr lang="en-IN" sz="3200" dirty="0" smtClean="0"/>
              <a:t>PROOF:</a:t>
            </a:r>
            <a:endParaRPr lang="en-IN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For any vertex  </a:t>
            </a:r>
            <a:r>
              <a:rPr lang="en-IN" sz="3200" dirty="0" smtClean="0"/>
              <a:t>v</a:t>
            </a:r>
            <a:r>
              <a:rPr lang="el-GR" sz="3200" dirty="0" smtClean="0"/>
              <a:t> </a:t>
            </a:r>
            <a:r>
              <a:rPr lang="el-GR" dirty="0" smtClean="0"/>
              <a:t>ε</a:t>
            </a:r>
            <a:r>
              <a:rPr lang="en-IN" dirty="0" smtClean="0"/>
              <a:t> V</a:t>
            </a:r>
            <a:r>
              <a:rPr lang="en-IN" baseline="-25000" dirty="0" smtClean="0"/>
              <a:t>s</a:t>
            </a:r>
            <a:r>
              <a:rPr lang="en-IN" sz="3200" dirty="0" smtClean="0"/>
              <a:t> ,</a:t>
            </a:r>
            <a:r>
              <a:rPr lang="en-IN" dirty="0" smtClean="0"/>
              <a:t>each arc directed from v is either in &lt;</a:t>
            </a:r>
            <a:r>
              <a:rPr lang="el-GR" dirty="0" smtClean="0"/>
              <a:t> </a:t>
            </a:r>
            <a:r>
              <a:rPr lang="en-IN" dirty="0" smtClean="0"/>
              <a:t>V</a:t>
            </a:r>
            <a:r>
              <a:rPr lang="en-IN" baseline="-25000" dirty="0" smtClean="0"/>
              <a:t>s </a:t>
            </a:r>
            <a:r>
              <a:rPr lang="en-IN" dirty="0" smtClean="0"/>
              <a:t>,V</a:t>
            </a:r>
            <a:r>
              <a:rPr lang="en-IN" baseline="-25000" dirty="0" smtClean="0"/>
              <a:t>s </a:t>
            </a:r>
            <a:r>
              <a:rPr lang="en-IN" dirty="0" smtClean="0"/>
              <a:t>&gt; or in &lt;</a:t>
            </a:r>
            <a:r>
              <a:rPr lang="el-GR" dirty="0" smtClean="0"/>
              <a:t> </a:t>
            </a:r>
            <a:r>
              <a:rPr lang="en-IN" dirty="0" smtClean="0"/>
              <a:t>V</a:t>
            </a:r>
            <a:r>
              <a:rPr lang="en-IN" baseline="-25000" dirty="0" smtClean="0"/>
              <a:t>s </a:t>
            </a:r>
            <a:r>
              <a:rPr lang="en-IN" dirty="0" smtClean="0"/>
              <a:t>,</a:t>
            </a:r>
            <a:r>
              <a:rPr lang="en-IN" dirty="0" err="1" smtClean="0"/>
              <a:t>V</a:t>
            </a:r>
            <a:r>
              <a:rPr lang="en-IN" baseline="-25000" dirty="0" err="1" smtClean="0"/>
              <a:t>t</a:t>
            </a:r>
            <a:r>
              <a:rPr lang="en-IN" baseline="-25000" dirty="0" smtClean="0"/>
              <a:t> </a:t>
            </a:r>
            <a:r>
              <a:rPr lang="en-IN" dirty="0" smtClean="0"/>
              <a:t>&gt;</a:t>
            </a:r>
            <a:r>
              <a:rPr lang="en-IN" sz="3200" dirty="0" smtClean="0"/>
              <a:t> .</a:t>
            </a:r>
            <a:endParaRPr lang="en-IN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Similarly ,each arc directed to vertex v is either in &lt;</a:t>
            </a:r>
            <a:r>
              <a:rPr lang="el-GR" dirty="0" smtClean="0"/>
              <a:t> </a:t>
            </a:r>
            <a:r>
              <a:rPr lang="en-IN" dirty="0" smtClean="0"/>
              <a:t>V</a:t>
            </a:r>
            <a:r>
              <a:rPr lang="en-IN" baseline="-25000" dirty="0" smtClean="0"/>
              <a:t>s </a:t>
            </a:r>
            <a:r>
              <a:rPr lang="en-IN" dirty="0" smtClean="0"/>
              <a:t>,V</a:t>
            </a:r>
            <a:r>
              <a:rPr lang="en-IN" baseline="-25000" dirty="0" smtClean="0"/>
              <a:t>s </a:t>
            </a:r>
            <a:r>
              <a:rPr lang="en-IN" dirty="0" smtClean="0"/>
              <a:t>&gt; or in &lt;</a:t>
            </a:r>
            <a:r>
              <a:rPr lang="el-GR" dirty="0" smtClean="0"/>
              <a:t> </a:t>
            </a:r>
            <a:r>
              <a:rPr lang="en-IN" dirty="0" smtClean="0"/>
              <a:t>V</a:t>
            </a:r>
            <a:r>
              <a:rPr lang="en-IN" baseline="-25000" dirty="0" smtClean="0"/>
              <a:t>s </a:t>
            </a:r>
            <a:r>
              <a:rPr lang="en-IN" dirty="0" smtClean="0"/>
              <a:t>,</a:t>
            </a:r>
            <a:r>
              <a:rPr lang="en-IN" dirty="0" err="1" smtClean="0"/>
              <a:t>V</a:t>
            </a:r>
            <a:r>
              <a:rPr lang="en-IN" baseline="-25000" dirty="0" err="1" smtClean="0"/>
              <a:t>t</a:t>
            </a:r>
            <a:r>
              <a:rPr lang="en-IN" baseline="-25000" dirty="0" smtClean="0"/>
              <a:t> </a:t>
            </a:r>
            <a:r>
              <a:rPr lang="en-IN" dirty="0" smtClean="0"/>
              <a:t>&gt;</a:t>
            </a:r>
            <a:r>
              <a:rPr lang="en-IN" sz="3200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IN" dirty="0" smtClean="0"/>
              <a:t>Proposition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8091"/>
            <a:ext cx="10983686" cy="5118872"/>
          </a:xfrm>
        </p:spPr>
        <p:txBody>
          <a:bodyPr>
            <a:no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Let f be a flow in an s-t network N, and let &lt;</a:t>
            </a:r>
            <a:r>
              <a:rPr lang="el-GR" dirty="0" smtClean="0"/>
              <a:t> </a:t>
            </a:r>
            <a:r>
              <a:rPr lang="en-IN" dirty="0" smtClean="0"/>
              <a:t>V</a:t>
            </a:r>
            <a:r>
              <a:rPr lang="en-IN" baseline="-25000" dirty="0" smtClean="0"/>
              <a:t>s </a:t>
            </a:r>
            <a:r>
              <a:rPr lang="en-IN" dirty="0" smtClean="0"/>
              <a:t>,</a:t>
            </a:r>
            <a:r>
              <a:rPr lang="en-IN" dirty="0" err="1" smtClean="0"/>
              <a:t>V</a:t>
            </a:r>
            <a:r>
              <a:rPr lang="en-IN" baseline="-25000" dirty="0" err="1" smtClean="0"/>
              <a:t>t</a:t>
            </a:r>
            <a:r>
              <a:rPr lang="en-IN" baseline="-25000" dirty="0" smtClean="0"/>
              <a:t> </a:t>
            </a:r>
            <a:r>
              <a:rPr lang="en-IN" dirty="0" smtClean="0"/>
              <a:t>&gt; be any s-t cut of N.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Then	</a:t>
            </a:r>
            <a:r>
              <a:rPr lang="en-IN" dirty="0" err="1" smtClean="0"/>
              <a:t>val</a:t>
            </a:r>
            <a:r>
              <a:rPr lang="en-IN" dirty="0" smtClean="0"/>
              <a:t>(f)=</a:t>
            </a:r>
            <a:r>
              <a:rPr lang="en-IN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∑</a:t>
            </a:r>
            <a:r>
              <a:rPr lang="en-IN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lang="el-GR" dirty="0" smtClean="0"/>
              <a:t> </a:t>
            </a:r>
            <a:r>
              <a:rPr lang="el-GR" baseline="-25000" dirty="0" smtClean="0"/>
              <a:t>ε </a:t>
            </a:r>
            <a:r>
              <a:rPr lang="en-IN" baseline="-25000" dirty="0" smtClean="0"/>
              <a:t>&lt;</a:t>
            </a:r>
            <a:r>
              <a:rPr lang="el-GR" baseline="-25000" dirty="0" smtClean="0"/>
              <a:t> </a:t>
            </a:r>
            <a:r>
              <a:rPr lang="en-IN" baseline="-25000" dirty="0" smtClean="0"/>
              <a:t>Vs ,</a:t>
            </a:r>
            <a:r>
              <a:rPr lang="en-IN" baseline="-25000" dirty="0" err="1" smtClean="0"/>
              <a:t>Vt</a:t>
            </a:r>
            <a:r>
              <a:rPr lang="en-IN" baseline="-25000" dirty="0" smtClean="0"/>
              <a:t> &gt;</a:t>
            </a:r>
            <a:r>
              <a:rPr lang="en-IN" dirty="0" smtClean="0"/>
              <a:t> f(e)-</a:t>
            </a:r>
            <a:r>
              <a:rPr lang="en-IN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∑</a:t>
            </a:r>
            <a:r>
              <a:rPr lang="en-IN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lang="el-GR" dirty="0" smtClean="0"/>
              <a:t> </a:t>
            </a:r>
            <a:r>
              <a:rPr lang="el-GR" baseline="-25000" dirty="0" smtClean="0"/>
              <a:t>ε </a:t>
            </a:r>
            <a:r>
              <a:rPr lang="en-IN" baseline="-25000" dirty="0" smtClean="0"/>
              <a:t>&lt;</a:t>
            </a:r>
            <a:r>
              <a:rPr lang="el-GR" baseline="-25000" dirty="0" smtClean="0"/>
              <a:t> </a:t>
            </a:r>
            <a:r>
              <a:rPr lang="en-IN" baseline="-25000" dirty="0" err="1" smtClean="0"/>
              <a:t>Vt</a:t>
            </a:r>
            <a:r>
              <a:rPr lang="en-IN" baseline="-25000" dirty="0" smtClean="0"/>
              <a:t> ,Vs &gt;</a:t>
            </a:r>
            <a:r>
              <a:rPr lang="en-IN" dirty="0" smtClean="0"/>
              <a:t> f(e)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PROOF	</a:t>
            </a:r>
            <a:endParaRPr lang="en-I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IN" sz="2800" dirty="0" smtClean="0"/>
              <a:t>By definition, </a:t>
            </a:r>
            <a:r>
              <a:rPr lang="en-IN" sz="2800" dirty="0" err="1" smtClean="0"/>
              <a:t>val</a:t>
            </a:r>
            <a:r>
              <a:rPr lang="en-IN" sz="2800" dirty="0" smtClean="0"/>
              <a:t>(f)=</a:t>
            </a:r>
            <a:r>
              <a:rPr lang="en-IN" sz="28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∑</a:t>
            </a:r>
            <a:r>
              <a:rPr lang="en-IN" sz="2800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lang="el-GR" sz="2800" dirty="0" smtClean="0"/>
              <a:t> </a:t>
            </a:r>
            <a:r>
              <a:rPr lang="el-GR" sz="2800" baseline="-25000" dirty="0" smtClean="0"/>
              <a:t>ε </a:t>
            </a:r>
            <a:r>
              <a:rPr lang="en-IN" sz="2800" baseline="-25000" dirty="0" smtClean="0"/>
              <a:t>Out(s)</a:t>
            </a:r>
            <a:r>
              <a:rPr lang="en-IN" sz="2800" dirty="0" smtClean="0"/>
              <a:t> f(e)-</a:t>
            </a:r>
            <a:r>
              <a:rPr lang="en-IN" sz="28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∑</a:t>
            </a:r>
            <a:r>
              <a:rPr lang="en-IN" sz="2800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lang="el-GR" sz="2800" dirty="0" smtClean="0"/>
              <a:t> </a:t>
            </a:r>
            <a:r>
              <a:rPr lang="el-GR" sz="2800" baseline="-25000" dirty="0" smtClean="0"/>
              <a:t>ε </a:t>
            </a:r>
            <a:r>
              <a:rPr lang="en-IN" sz="2800" baseline="-25000" dirty="0" smtClean="0"/>
              <a:t>In(s)</a:t>
            </a:r>
            <a:r>
              <a:rPr lang="en-IN" sz="2800" dirty="0" smtClean="0"/>
              <a:t> f(e), and by the conservation of flow,</a:t>
            </a:r>
            <a:r>
              <a:rPr lang="en-IN" sz="28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∑</a:t>
            </a:r>
            <a:r>
              <a:rPr lang="en-IN" sz="2800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lang="el-GR" sz="2800" dirty="0" smtClean="0"/>
              <a:t> </a:t>
            </a:r>
            <a:r>
              <a:rPr lang="el-GR" sz="2800" baseline="-25000" dirty="0" smtClean="0"/>
              <a:t>ε </a:t>
            </a:r>
            <a:r>
              <a:rPr lang="en-IN" sz="2800" baseline="-25000" dirty="0" smtClean="0"/>
              <a:t>Out(v)</a:t>
            </a:r>
            <a:r>
              <a:rPr lang="en-IN" sz="2800" dirty="0" smtClean="0"/>
              <a:t> f(e)-</a:t>
            </a:r>
            <a:r>
              <a:rPr lang="en-IN" sz="28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∑</a:t>
            </a:r>
            <a:r>
              <a:rPr lang="en-IN" sz="2800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lang="el-GR" sz="2800" dirty="0" smtClean="0"/>
              <a:t> </a:t>
            </a:r>
            <a:r>
              <a:rPr lang="el-GR" sz="2800" baseline="-25000" dirty="0" smtClean="0"/>
              <a:t>ε </a:t>
            </a:r>
            <a:r>
              <a:rPr lang="en-IN" sz="2800" baseline="-25000" dirty="0" smtClean="0"/>
              <a:t>In(v)</a:t>
            </a:r>
            <a:r>
              <a:rPr lang="en-IN" sz="2800" dirty="0" smtClean="0"/>
              <a:t> f(e) = 0 for every v </a:t>
            </a:r>
            <a:r>
              <a:rPr lang="el-GR" sz="2800" dirty="0" smtClean="0"/>
              <a:t>ε  </a:t>
            </a:r>
            <a:r>
              <a:rPr lang="en-IN" sz="2800" dirty="0" smtClean="0"/>
              <a:t>V</a:t>
            </a:r>
            <a:r>
              <a:rPr lang="en-IN" sz="2800" baseline="-25000" dirty="0" smtClean="0"/>
              <a:t>s</a:t>
            </a:r>
            <a:r>
              <a:rPr lang="en-IN" sz="2800" dirty="0" smtClean="0"/>
              <a:t> other than s. Thus,</a:t>
            </a:r>
            <a:endParaRPr lang="en-IN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IN" sz="2800" dirty="0" smtClean="0"/>
              <a:t>Val(f)=</a:t>
            </a:r>
            <a:r>
              <a:rPr lang="el-GR" sz="2800" baseline="-25000" dirty="0" smtClean="0"/>
              <a:t> </a:t>
            </a:r>
            <a:r>
              <a:rPr lang="en-IN" sz="28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∑</a:t>
            </a:r>
            <a:r>
              <a:rPr lang="en-IN" sz="2800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v </a:t>
            </a:r>
            <a:r>
              <a:rPr lang="el-GR" sz="2800" baseline="-25000" dirty="0" smtClean="0"/>
              <a:t>ε</a:t>
            </a:r>
            <a:r>
              <a:rPr lang="en-IN" sz="2800" baseline="-25000" dirty="0" smtClean="0"/>
              <a:t> Vs</a:t>
            </a:r>
            <a:r>
              <a:rPr lang="en-IN" sz="2800" dirty="0" smtClean="0"/>
              <a:t> (</a:t>
            </a:r>
            <a:r>
              <a:rPr lang="en-IN" sz="28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∑</a:t>
            </a:r>
            <a:r>
              <a:rPr lang="en-IN" sz="2800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lang="el-GR" sz="2800" dirty="0" smtClean="0"/>
              <a:t> </a:t>
            </a:r>
            <a:r>
              <a:rPr lang="el-GR" sz="2800" baseline="-25000" dirty="0" smtClean="0"/>
              <a:t>ε </a:t>
            </a:r>
            <a:r>
              <a:rPr lang="en-IN" sz="2800" baseline="-25000" dirty="0" smtClean="0"/>
              <a:t>Out(v)</a:t>
            </a:r>
            <a:r>
              <a:rPr lang="en-IN" sz="2800" dirty="0" smtClean="0"/>
              <a:t> f(e)-</a:t>
            </a:r>
            <a:r>
              <a:rPr lang="en-IN" sz="28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∑</a:t>
            </a:r>
            <a:r>
              <a:rPr lang="en-IN" sz="2800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lang="el-GR" sz="2800" dirty="0" smtClean="0"/>
              <a:t> </a:t>
            </a:r>
            <a:r>
              <a:rPr lang="el-GR" sz="2800" baseline="-25000" dirty="0" smtClean="0"/>
              <a:t>ε </a:t>
            </a:r>
            <a:r>
              <a:rPr lang="en-IN" sz="2800" baseline="-25000" dirty="0" smtClean="0"/>
              <a:t>In(v)</a:t>
            </a:r>
            <a:r>
              <a:rPr lang="en-IN" sz="2800" dirty="0" smtClean="0"/>
              <a:t> </a:t>
            </a:r>
            <a:r>
              <a:rPr lang="en-IN" sz="2800" dirty="0" smtClean="0">
                <a:cs typeface="Aldhabi" pitchFamily="2" charset="-78"/>
              </a:rPr>
              <a:t>f(e)</a:t>
            </a:r>
            <a:r>
              <a:rPr lang="en-IN" sz="2800" dirty="0" smtClean="0"/>
              <a:t>)</a:t>
            </a:r>
            <a:endParaRPr lang="en-IN" sz="2800" dirty="0" smtClean="0"/>
          </a:p>
          <a:p>
            <a:pPr marL="971550" lvl="1" indent="-514350">
              <a:buNone/>
            </a:pPr>
            <a:r>
              <a:rPr lang="en-IN" sz="2800" dirty="0" smtClean="0"/>
              <a:t>	        =</a:t>
            </a:r>
            <a:r>
              <a:rPr lang="en-IN" sz="28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∑</a:t>
            </a:r>
            <a:r>
              <a:rPr lang="en-IN" sz="2800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v </a:t>
            </a:r>
            <a:r>
              <a:rPr lang="el-GR" sz="2800" baseline="-25000" dirty="0" smtClean="0"/>
              <a:t>ε</a:t>
            </a:r>
            <a:r>
              <a:rPr lang="en-IN" sz="2800" baseline="-25000" dirty="0" smtClean="0"/>
              <a:t> Vs</a:t>
            </a:r>
            <a:r>
              <a:rPr lang="en-IN" sz="2800" dirty="0" smtClean="0"/>
              <a:t> </a:t>
            </a:r>
            <a:r>
              <a:rPr lang="en-IN" sz="28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∑</a:t>
            </a:r>
            <a:r>
              <a:rPr lang="en-IN" sz="2800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lang="el-GR" sz="2800" dirty="0" smtClean="0"/>
              <a:t> </a:t>
            </a:r>
            <a:r>
              <a:rPr lang="el-GR" sz="2800" baseline="-25000" dirty="0" smtClean="0"/>
              <a:t>ε </a:t>
            </a:r>
            <a:r>
              <a:rPr lang="en-IN" sz="2800" baseline="-25000" dirty="0" smtClean="0"/>
              <a:t>Out(v)</a:t>
            </a:r>
            <a:r>
              <a:rPr lang="en-IN" sz="2800" dirty="0" smtClean="0"/>
              <a:t> f(e) - </a:t>
            </a:r>
            <a:r>
              <a:rPr lang="en-IN" sz="28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∑</a:t>
            </a:r>
            <a:r>
              <a:rPr lang="en-IN" sz="2800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v </a:t>
            </a:r>
            <a:r>
              <a:rPr lang="el-GR" sz="2800" baseline="-25000" dirty="0" smtClean="0"/>
              <a:t>ε</a:t>
            </a:r>
            <a:r>
              <a:rPr lang="en-IN" sz="2800" baseline="-25000" dirty="0" smtClean="0"/>
              <a:t> Vs</a:t>
            </a:r>
            <a:r>
              <a:rPr lang="en-IN" sz="2800" dirty="0" smtClean="0"/>
              <a:t> </a:t>
            </a:r>
            <a:r>
              <a:rPr lang="en-IN" sz="28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∑</a:t>
            </a:r>
            <a:r>
              <a:rPr lang="en-IN" sz="2800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lang="el-GR" sz="2800" dirty="0" smtClean="0"/>
              <a:t> </a:t>
            </a:r>
            <a:r>
              <a:rPr lang="el-GR" sz="2800" baseline="-25000" dirty="0" smtClean="0"/>
              <a:t>ε </a:t>
            </a:r>
            <a:r>
              <a:rPr lang="en-IN" sz="2800" baseline="-25000" dirty="0" smtClean="0"/>
              <a:t>In(v)</a:t>
            </a:r>
            <a:r>
              <a:rPr lang="en-IN" sz="2800" dirty="0" smtClean="0"/>
              <a:t> f(e)</a:t>
            </a:r>
            <a:endParaRPr lang="en-IN" sz="2800" dirty="0" smtClean="0"/>
          </a:p>
          <a:p>
            <a:pPr marL="971550" lvl="1" indent="-514350">
              <a:buNone/>
            </a:pPr>
            <a:r>
              <a:rPr lang="en-IN" sz="2800" dirty="0" smtClean="0"/>
              <a:t>		</a:t>
            </a:r>
            <a:r>
              <a:rPr lang="en-IN" sz="28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∑</a:t>
            </a:r>
            <a:r>
              <a:rPr lang="en-IN" sz="2800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v </a:t>
            </a:r>
            <a:r>
              <a:rPr lang="el-GR" sz="2800" baseline="-25000" dirty="0" smtClean="0"/>
              <a:t>ε</a:t>
            </a:r>
            <a:r>
              <a:rPr lang="en-IN" sz="2800" baseline="-25000" dirty="0" smtClean="0"/>
              <a:t> Vs</a:t>
            </a:r>
            <a:r>
              <a:rPr lang="en-IN" sz="2800" dirty="0" smtClean="0"/>
              <a:t> </a:t>
            </a:r>
            <a:r>
              <a:rPr lang="en-IN" sz="28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∑</a:t>
            </a:r>
            <a:r>
              <a:rPr lang="en-IN" sz="2800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lang="el-GR" sz="2800" dirty="0" smtClean="0"/>
              <a:t> </a:t>
            </a:r>
            <a:r>
              <a:rPr lang="el-GR" sz="2800" baseline="-25000" dirty="0" smtClean="0"/>
              <a:t>ε </a:t>
            </a:r>
            <a:r>
              <a:rPr lang="en-IN" sz="2800" baseline="-25000" dirty="0" smtClean="0"/>
              <a:t>Out(v)</a:t>
            </a:r>
            <a:r>
              <a:rPr lang="en-IN" sz="2800" dirty="0" smtClean="0"/>
              <a:t> f(e)=</a:t>
            </a:r>
            <a:r>
              <a:rPr lang="en-IN" sz="28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∑</a:t>
            </a:r>
            <a:r>
              <a:rPr lang="en-IN" sz="2800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lang="el-GR" sz="2800" dirty="0" smtClean="0"/>
              <a:t> </a:t>
            </a:r>
            <a:r>
              <a:rPr lang="el-GR" sz="2800" baseline="-25000" dirty="0" smtClean="0"/>
              <a:t>ε </a:t>
            </a:r>
            <a:r>
              <a:rPr lang="en-IN" sz="2800" baseline="-25000" dirty="0" smtClean="0"/>
              <a:t>&lt;</a:t>
            </a:r>
            <a:r>
              <a:rPr lang="el-GR" sz="2800" baseline="-25000" dirty="0" smtClean="0"/>
              <a:t> </a:t>
            </a:r>
            <a:r>
              <a:rPr lang="en-IN" sz="2800" baseline="-25000" dirty="0" smtClean="0"/>
              <a:t>Vs ,Vs&gt;</a:t>
            </a:r>
            <a:r>
              <a:rPr lang="en-IN" sz="2800" dirty="0" smtClean="0"/>
              <a:t> f(e)-</a:t>
            </a:r>
            <a:r>
              <a:rPr lang="en-IN" sz="28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∑</a:t>
            </a:r>
            <a:r>
              <a:rPr lang="en-IN" sz="2800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lang="el-GR" sz="2800" dirty="0" smtClean="0"/>
              <a:t> </a:t>
            </a:r>
            <a:r>
              <a:rPr lang="el-GR" sz="2800" baseline="-25000" dirty="0" smtClean="0"/>
              <a:t>ε </a:t>
            </a:r>
            <a:r>
              <a:rPr lang="en-IN" sz="2800" baseline="-25000" dirty="0" smtClean="0"/>
              <a:t>&lt;</a:t>
            </a:r>
            <a:r>
              <a:rPr lang="el-GR" sz="2800" baseline="-25000" dirty="0" smtClean="0"/>
              <a:t> </a:t>
            </a:r>
            <a:r>
              <a:rPr lang="en-IN" sz="2800" baseline="-25000" dirty="0" smtClean="0"/>
              <a:t>Vs ,</a:t>
            </a:r>
            <a:r>
              <a:rPr lang="en-IN" sz="2800" baseline="-25000" dirty="0" err="1" smtClean="0"/>
              <a:t>Vt</a:t>
            </a:r>
            <a:r>
              <a:rPr lang="en-IN" sz="2800" baseline="-25000" dirty="0" smtClean="0"/>
              <a:t> &gt;</a:t>
            </a:r>
            <a:r>
              <a:rPr lang="en-IN" sz="2800" dirty="0" smtClean="0"/>
              <a:t> f(e) (by lemma)</a:t>
            </a:r>
            <a:endParaRPr lang="en-IN" sz="2800" dirty="0" smtClean="0"/>
          </a:p>
          <a:p>
            <a:pPr marL="971550" lvl="1" indent="-514350">
              <a:buNone/>
            </a:pPr>
            <a:r>
              <a:rPr lang="en-IN" sz="2800" dirty="0" smtClean="0"/>
              <a:t>		</a:t>
            </a:r>
            <a:r>
              <a:rPr lang="en-IN" sz="28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∑</a:t>
            </a:r>
            <a:r>
              <a:rPr lang="en-IN" sz="2800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v </a:t>
            </a:r>
            <a:r>
              <a:rPr lang="el-GR" sz="2800" baseline="-25000" dirty="0" smtClean="0"/>
              <a:t>ε</a:t>
            </a:r>
            <a:r>
              <a:rPr lang="en-IN" sz="2800" baseline="-25000" dirty="0" smtClean="0"/>
              <a:t> Vs</a:t>
            </a:r>
            <a:r>
              <a:rPr lang="en-IN" sz="2800" dirty="0" smtClean="0"/>
              <a:t> </a:t>
            </a:r>
            <a:r>
              <a:rPr lang="en-IN" sz="28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∑</a:t>
            </a:r>
            <a:r>
              <a:rPr lang="en-IN" sz="2800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lang="el-GR" sz="2800" dirty="0" smtClean="0"/>
              <a:t> </a:t>
            </a:r>
            <a:r>
              <a:rPr lang="el-GR" sz="2800" baseline="-25000" dirty="0" smtClean="0"/>
              <a:t>ε </a:t>
            </a:r>
            <a:r>
              <a:rPr lang="en-IN" sz="2800" baseline="-25000" dirty="0" smtClean="0"/>
              <a:t>In(v)</a:t>
            </a:r>
            <a:r>
              <a:rPr lang="en-IN" sz="2800" dirty="0" smtClean="0"/>
              <a:t> f(e)=</a:t>
            </a:r>
            <a:r>
              <a:rPr lang="en-IN" sz="28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∑</a:t>
            </a:r>
            <a:r>
              <a:rPr lang="en-IN" sz="2800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lang="el-GR" sz="2800" dirty="0" smtClean="0"/>
              <a:t> </a:t>
            </a:r>
            <a:r>
              <a:rPr lang="el-GR" sz="2800" baseline="-25000" dirty="0" smtClean="0"/>
              <a:t>ε </a:t>
            </a:r>
            <a:r>
              <a:rPr lang="en-IN" sz="2800" baseline="-25000" dirty="0" smtClean="0"/>
              <a:t>&lt;</a:t>
            </a:r>
            <a:r>
              <a:rPr lang="el-GR" sz="2800" baseline="-25000" dirty="0" smtClean="0"/>
              <a:t> </a:t>
            </a:r>
            <a:r>
              <a:rPr lang="en-IN" sz="2800" baseline="-25000" dirty="0" smtClean="0"/>
              <a:t>Vs ,Vs&gt;</a:t>
            </a:r>
            <a:r>
              <a:rPr lang="en-IN" sz="2800" dirty="0" smtClean="0"/>
              <a:t> f(e)-</a:t>
            </a:r>
            <a:r>
              <a:rPr lang="en-IN" sz="28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∑</a:t>
            </a:r>
            <a:r>
              <a:rPr lang="en-IN" sz="2800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lang="el-GR" sz="2800" dirty="0" smtClean="0"/>
              <a:t> </a:t>
            </a:r>
            <a:r>
              <a:rPr lang="el-GR" sz="2800" baseline="-25000" dirty="0" smtClean="0"/>
              <a:t>ε </a:t>
            </a:r>
            <a:r>
              <a:rPr lang="en-IN" sz="2800" baseline="-25000" dirty="0" smtClean="0"/>
              <a:t>&lt;</a:t>
            </a:r>
            <a:r>
              <a:rPr lang="el-GR" sz="2800" baseline="-25000" dirty="0" smtClean="0"/>
              <a:t> </a:t>
            </a:r>
            <a:r>
              <a:rPr lang="en-IN" sz="2800" baseline="-25000" dirty="0" err="1" smtClean="0"/>
              <a:t>Vt</a:t>
            </a:r>
            <a:r>
              <a:rPr lang="en-IN" sz="2800" baseline="-25000" dirty="0" smtClean="0"/>
              <a:t> ,Vs &gt;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>
            <a:normAutofit/>
          </a:bodyPr>
          <a:lstStyle/>
          <a:p>
            <a:r>
              <a:rPr lang="en-IN" dirty="0" smtClean="0"/>
              <a:t>Proposition 3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1" y="1058091"/>
            <a:ext cx="11351622" cy="5118872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Let f be any flow in an s-t network N, and let &lt;</a:t>
            </a:r>
            <a:r>
              <a:rPr lang="el-GR" dirty="0" smtClean="0"/>
              <a:t> </a:t>
            </a:r>
            <a:r>
              <a:rPr lang="en-IN" dirty="0" smtClean="0"/>
              <a:t>V</a:t>
            </a:r>
            <a:r>
              <a:rPr lang="en-IN" baseline="-25000" dirty="0" smtClean="0"/>
              <a:t>s</a:t>
            </a:r>
            <a:r>
              <a:rPr lang="en-IN" dirty="0" smtClean="0"/>
              <a:t> , </a:t>
            </a:r>
            <a:r>
              <a:rPr lang="en-IN" dirty="0" err="1" smtClean="0"/>
              <a:t>V</a:t>
            </a:r>
            <a:r>
              <a:rPr lang="en-IN" baseline="-25000" dirty="0" err="1" smtClean="0"/>
              <a:t>t</a:t>
            </a:r>
            <a:r>
              <a:rPr lang="en-IN" dirty="0" smtClean="0"/>
              <a:t> &gt; be any s-t cut. Then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val</a:t>
            </a:r>
            <a:r>
              <a:rPr lang="en-IN" dirty="0" smtClean="0"/>
              <a:t>(f)&lt;=cap &lt;</a:t>
            </a:r>
            <a:r>
              <a:rPr lang="el-GR" dirty="0" smtClean="0"/>
              <a:t> </a:t>
            </a:r>
            <a:r>
              <a:rPr lang="en-IN" dirty="0" smtClean="0"/>
              <a:t>V</a:t>
            </a:r>
            <a:r>
              <a:rPr lang="en-IN" baseline="-25000" dirty="0" smtClean="0"/>
              <a:t>s</a:t>
            </a:r>
            <a:r>
              <a:rPr lang="en-IN" dirty="0" smtClean="0"/>
              <a:t> , </a:t>
            </a:r>
            <a:r>
              <a:rPr lang="en-IN" dirty="0" err="1" smtClean="0"/>
              <a:t>V</a:t>
            </a:r>
            <a:r>
              <a:rPr lang="en-IN" baseline="-25000" dirty="0" err="1" smtClean="0"/>
              <a:t>t</a:t>
            </a:r>
            <a:r>
              <a:rPr lang="en-IN" dirty="0" smtClean="0"/>
              <a:t> &gt;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PROOF: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We know that </a:t>
            </a:r>
            <a:endParaRPr lang="en-IN" dirty="0" smtClean="0"/>
          </a:p>
          <a:p>
            <a:pPr marL="514350" indent="-514350">
              <a:buNone/>
            </a:pPr>
            <a:r>
              <a:rPr lang="en-IN" dirty="0" smtClean="0"/>
              <a:t>		</a:t>
            </a:r>
            <a:r>
              <a:rPr lang="en-IN" dirty="0" err="1" smtClean="0"/>
              <a:t>val</a:t>
            </a:r>
            <a:r>
              <a:rPr lang="en-IN" dirty="0" smtClean="0"/>
              <a:t>(f)=</a:t>
            </a:r>
            <a:r>
              <a:rPr lang="en-IN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∑</a:t>
            </a:r>
            <a:r>
              <a:rPr lang="en-IN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lang="el-GR" dirty="0" smtClean="0"/>
              <a:t> </a:t>
            </a:r>
            <a:r>
              <a:rPr lang="el-GR" baseline="-25000" dirty="0" smtClean="0"/>
              <a:t>ε </a:t>
            </a:r>
            <a:r>
              <a:rPr lang="en-IN" baseline="-25000" dirty="0" smtClean="0"/>
              <a:t>&lt;</a:t>
            </a:r>
            <a:r>
              <a:rPr lang="el-GR" baseline="-25000" dirty="0" smtClean="0"/>
              <a:t> </a:t>
            </a:r>
            <a:r>
              <a:rPr lang="en-IN" baseline="-25000" dirty="0" smtClean="0"/>
              <a:t>Vs ,</a:t>
            </a:r>
            <a:r>
              <a:rPr lang="en-IN" baseline="-25000" dirty="0" err="1" smtClean="0"/>
              <a:t>Vt</a:t>
            </a:r>
            <a:r>
              <a:rPr lang="en-IN" baseline="-25000" dirty="0" smtClean="0"/>
              <a:t> &gt;</a:t>
            </a:r>
            <a:r>
              <a:rPr lang="en-IN" dirty="0" smtClean="0"/>
              <a:t> f(e)-</a:t>
            </a:r>
            <a:r>
              <a:rPr lang="en-IN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∑</a:t>
            </a:r>
            <a:r>
              <a:rPr lang="en-IN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lang="el-GR" dirty="0" smtClean="0"/>
              <a:t> </a:t>
            </a:r>
            <a:r>
              <a:rPr lang="el-GR" baseline="-25000" dirty="0" smtClean="0"/>
              <a:t>ε </a:t>
            </a:r>
            <a:r>
              <a:rPr lang="en-IN" baseline="-25000" dirty="0" smtClean="0"/>
              <a:t>&lt;</a:t>
            </a:r>
            <a:r>
              <a:rPr lang="el-GR" baseline="-25000" dirty="0" smtClean="0"/>
              <a:t> </a:t>
            </a:r>
            <a:r>
              <a:rPr lang="en-IN" baseline="-25000" dirty="0" err="1" smtClean="0"/>
              <a:t>Vt</a:t>
            </a:r>
            <a:r>
              <a:rPr lang="en-IN" baseline="-25000" dirty="0" smtClean="0"/>
              <a:t> ,Vs &gt;</a:t>
            </a:r>
            <a:r>
              <a:rPr lang="en-IN" dirty="0" smtClean="0"/>
              <a:t> f(e)</a:t>
            </a:r>
            <a:endParaRPr lang="en-IN" dirty="0" smtClean="0"/>
          </a:p>
          <a:p>
            <a:pPr marL="514350" indent="-514350">
              <a:buNone/>
            </a:pPr>
            <a:r>
              <a:rPr lang="en-IN" dirty="0" smtClean="0"/>
              <a:t>		         &lt;= </a:t>
            </a:r>
            <a:r>
              <a:rPr lang="en-IN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∑</a:t>
            </a:r>
            <a:r>
              <a:rPr lang="en-IN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lang="el-GR" dirty="0" smtClean="0"/>
              <a:t> </a:t>
            </a:r>
            <a:r>
              <a:rPr lang="el-GR" baseline="-25000" dirty="0" smtClean="0"/>
              <a:t>ε </a:t>
            </a:r>
            <a:r>
              <a:rPr lang="en-IN" baseline="-25000" dirty="0" smtClean="0"/>
              <a:t>&lt;</a:t>
            </a:r>
            <a:r>
              <a:rPr lang="el-GR" baseline="-25000" dirty="0" smtClean="0"/>
              <a:t> </a:t>
            </a:r>
            <a:r>
              <a:rPr lang="en-IN" baseline="-25000" dirty="0" smtClean="0"/>
              <a:t>Vs ,</a:t>
            </a:r>
            <a:r>
              <a:rPr lang="en-IN" baseline="-25000" dirty="0" err="1" smtClean="0"/>
              <a:t>Vt</a:t>
            </a:r>
            <a:r>
              <a:rPr lang="en-IN" baseline="-25000" dirty="0" smtClean="0"/>
              <a:t> &gt;</a:t>
            </a:r>
            <a:r>
              <a:rPr lang="en-IN" dirty="0" smtClean="0"/>
              <a:t> cap(e)-</a:t>
            </a:r>
            <a:r>
              <a:rPr lang="en-IN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∑</a:t>
            </a:r>
            <a:r>
              <a:rPr lang="en-IN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lang="el-GR" dirty="0" smtClean="0"/>
              <a:t> </a:t>
            </a:r>
            <a:r>
              <a:rPr lang="el-GR" baseline="-25000" dirty="0" smtClean="0"/>
              <a:t>ε </a:t>
            </a:r>
            <a:r>
              <a:rPr lang="en-IN" baseline="-25000" dirty="0" smtClean="0"/>
              <a:t>&lt;</a:t>
            </a:r>
            <a:r>
              <a:rPr lang="el-GR" baseline="-25000" dirty="0" smtClean="0"/>
              <a:t> </a:t>
            </a:r>
            <a:r>
              <a:rPr lang="en-IN" baseline="-25000" dirty="0" err="1" smtClean="0"/>
              <a:t>Vt</a:t>
            </a:r>
            <a:r>
              <a:rPr lang="en-IN" baseline="-25000" dirty="0" smtClean="0"/>
              <a:t> ,Vs &gt;</a:t>
            </a:r>
            <a:r>
              <a:rPr lang="en-IN" dirty="0" smtClean="0"/>
              <a:t> f(e)</a:t>
            </a:r>
            <a:endParaRPr lang="en-IN" dirty="0" smtClean="0"/>
          </a:p>
          <a:p>
            <a:pPr marL="514350" indent="-514350">
              <a:buNone/>
            </a:pPr>
            <a:r>
              <a:rPr lang="en-IN" dirty="0" smtClean="0"/>
              <a:t>		         = cap &lt;</a:t>
            </a:r>
            <a:r>
              <a:rPr lang="el-GR" dirty="0" smtClean="0"/>
              <a:t> </a:t>
            </a:r>
            <a:r>
              <a:rPr lang="en-IN" dirty="0" smtClean="0"/>
              <a:t>V</a:t>
            </a:r>
            <a:r>
              <a:rPr lang="en-IN" baseline="-25000" dirty="0" smtClean="0"/>
              <a:t>s</a:t>
            </a:r>
            <a:r>
              <a:rPr lang="en-IN" dirty="0" smtClean="0"/>
              <a:t> , </a:t>
            </a:r>
            <a:r>
              <a:rPr lang="en-IN" dirty="0" err="1" smtClean="0"/>
              <a:t>V</a:t>
            </a:r>
            <a:r>
              <a:rPr lang="en-IN" baseline="-25000" dirty="0" err="1" smtClean="0"/>
              <a:t>t</a:t>
            </a:r>
            <a:r>
              <a:rPr lang="en-IN" dirty="0" smtClean="0"/>
              <a:t> &gt;-</a:t>
            </a:r>
            <a:r>
              <a:rPr lang="en-IN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∑</a:t>
            </a:r>
            <a:r>
              <a:rPr lang="en-IN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lang="el-GR" dirty="0" smtClean="0"/>
              <a:t> </a:t>
            </a:r>
            <a:r>
              <a:rPr lang="el-GR" baseline="-25000" dirty="0" smtClean="0"/>
              <a:t>ε </a:t>
            </a:r>
            <a:r>
              <a:rPr lang="en-IN" baseline="-25000" dirty="0" smtClean="0"/>
              <a:t>&lt;</a:t>
            </a:r>
            <a:r>
              <a:rPr lang="el-GR" baseline="-25000" dirty="0" smtClean="0"/>
              <a:t> </a:t>
            </a:r>
            <a:r>
              <a:rPr lang="en-IN" baseline="-25000" dirty="0" err="1" smtClean="0"/>
              <a:t>Vt</a:t>
            </a:r>
            <a:r>
              <a:rPr lang="en-IN" baseline="-25000" dirty="0" smtClean="0"/>
              <a:t> ,Vs &gt;</a:t>
            </a:r>
            <a:r>
              <a:rPr lang="en-IN" dirty="0" smtClean="0"/>
              <a:t> f(e)</a:t>
            </a:r>
            <a:endParaRPr lang="en-IN" dirty="0" smtClean="0"/>
          </a:p>
          <a:p>
            <a:pPr marL="514350" indent="-514350">
              <a:buNone/>
            </a:pPr>
            <a:r>
              <a:rPr lang="en-IN" dirty="0" smtClean="0"/>
              <a:t>		         &lt;=cap &lt;</a:t>
            </a:r>
            <a:r>
              <a:rPr lang="el-GR" dirty="0" smtClean="0"/>
              <a:t> </a:t>
            </a:r>
            <a:r>
              <a:rPr lang="en-IN" dirty="0" smtClean="0"/>
              <a:t>V</a:t>
            </a:r>
            <a:r>
              <a:rPr lang="en-IN" baseline="-25000" dirty="0" smtClean="0"/>
              <a:t>s</a:t>
            </a:r>
            <a:r>
              <a:rPr lang="en-IN" dirty="0" smtClean="0"/>
              <a:t> , </a:t>
            </a:r>
            <a:r>
              <a:rPr lang="en-IN" dirty="0" err="1" smtClean="0"/>
              <a:t>V</a:t>
            </a:r>
            <a:r>
              <a:rPr lang="en-IN" baseline="-25000" dirty="0" err="1" smtClean="0"/>
              <a:t>t</a:t>
            </a:r>
            <a:r>
              <a:rPr lang="en-IN" dirty="0" smtClean="0"/>
              <a:t> &gt;.	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3" y="365125"/>
            <a:ext cx="10515600" cy="2646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COROLLARY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2929"/>
            <a:ext cx="10515600" cy="546097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Let f be a flow in an s-t network N and K an s-t cut, and suppose that </a:t>
            </a:r>
            <a:r>
              <a:rPr lang="en-US" dirty="0" err="1" smtClean="0"/>
              <a:t>val</a:t>
            </a:r>
            <a:r>
              <a:rPr lang="en-US" dirty="0" smtClean="0"/>
              <a:t>(f) = cap(K). Then flow f is a maximum flow in network N, and cut K is a minimum cut.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Proof:</a:t>
            </a:r>
            <a:endParaRPr lang="en-US" dirty="0" smtClean="0"/>
          </a:p>
          <a:p>
            <a:pPr lvl="2"/>
            <a:r>
              <a:rPr lang="en-US" sz="2800" dirty="0" smtClean="0"/>
              <a:t>Let f</a:t>
            </a:r>
            <a:r>
              <a:rPr lang="en-US" sz="2800" baseline="30000" dirty="0" smtClean="0"/>
              <a:t>^</a:t>
            </a:r>
            <a:r>
              <a:rPr lang="en-US" sz="2800" dirty="0" smtClean="0"/>
              <a:t> be any feasible flow in network N.</a:t>
            </a:r>
            <a:endParaRPr lang="en-US" sz="2800" dirty="0" smtClean="0"/>
          </a:p>
          <a:p>
            <a:pPr lvl="2"/>
            <a:r>
              <a:rPr lang="en-US" sz="2800" dirty="0" smtClean="0"/>
              <a:t>The maximality of flow f is implied by the previous proposition and the premise, as follows.</a:t>
            </a:r>
            <a:endParaRPr lang="en-US" sz="2800" dirty="0" smtClean="0"/>
          </a:p>
          <a:p>
            <a:pPr lvl="2"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val</a:t>
            </a:r>
            <a:r>
              <a:rPr lang="en-US" sz="2800" dirty="0" smtClean="0"/>
              <a:t>(f</a:t>
            </a:r>
            <a:r>
              <a:rPr lang="en-US" sz="2800" baseline="30000" dirty="0" smtClean="0"/>
              <a:t>^</a:t>
            </a:r>
            <a:r>
              <a:rPr lang="en-US" sz="2800" dirty="0" smtClean="0"/>
              <a:t>)&lt;=cap(K) = </a:t>
            </a:r>
            <a:r>
              <a:rPr lang="en-US" sz="2800" dirty="0" err="1" smtClean="0"/>
              <a:t>val</a:t>
            </a:r>
            <a:r>
              <a:rPr lang="en-US" sz="2800" dirty="0" smtClean="0"/>
              <a:t>(f).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CONTENTS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5763"/>
            <a:ext cx="10515600" cy="5301200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INTRODUCTION</a:t>
            </a:r>
            <a:endParaRPr lang="en-IN" dirty="0" smtClean="0"/>
          </a:p>
          <a:p>
            <a:r>
              <a:rPr lang="en-IN" dirty="0" smtClean="0"/>
              <a:t>HISTORY</a:t>
            </a:r>
            <a:endParaRPr lang="en-IN" dirty="0" smtClean="0"/>
          </a:p>
          <a:p>
            <a:r>
              <a:rPr lang="en-IN" dirty="0" smtClean="0"/>
              <a:t>PREREQUISITES</a:t>
            </a:r>
            <a:endParaRPr lang="en-IN" dirty="0" smtClean="0"/>
          </a:p>
          <a:p>
            <a:r>
              <a:rPr lang="en-IN" dirty="0" smtClean="0"/>
              <a:t>RELATIONS BETWEEN FLOWS AND CUTS</a:t>
            </a:r>
            <a:endParaRPr lang="en-IN" dirty="0" smtClean="0"/>
          </a:p>
          <a:p>
            <a:r>
              <a:rPr lang="en-IN" dirty="0" smtClean="0"/>
              <a:t>MAXIMUM-FLOW PROBLEM AND MINIMUM CUT PROBLEM</a:t>
            </a:r>
            <a:endParaRPr lang="en-IN" dirty="0" smtClean="0"/>
          </a:p>
          <a:p>
            <a:r>
              <a:rPr lang="en-IN" dirty="0" smtClean="0"/>
              <a:t>MAX-FLOW MIN-CUT THEOREM</a:t>
            </a:r>
            <a:endParaRPr lang="en-IN" dirty="0" smtClean="0"/>
          </a:p>
          <a:p>
            <a:r>
              <a:rPr lang="en-IN" dirty="0" smtClean="0"/>
              <a:t>FORD-FULKERSON ALGORITHM</a:t>
            </a:r>
            <a:endParaRPr lang="en-IN" dirty="0" smtClean="0"/>
          </a:p>
          <a:p>
            <a:r>
              <a:rPr lang="en-IN" dirty="0" smtClean="0"/>
              <a:t>EDMONDS-KARP ALGORITHM</a:t>
            </a:r>
            <a:endParaRPr lang="en-IN" dirty="0" smtClean="0"/>
          </a:p>
          <a:p>
            <a:r>
              <a:rPr lang="en-IN" dirty="0" smtClean="0"/>
              <a:t>APPLICATIONS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430"/>
          </a:xfrm>
        </p:spPr>
        <p:txBody>
          <a:bodyPr/>
          <a:lstStyle/>
          <a:p>
            <a:r>
              <a:rPr lang="en-US" dirty="0" smtClean="0"/>
              <a:t>COROLLARY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2808"/>
            <a:ext cx="10515600" cy="506415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IN" dirty="0" smtClean="0"/>
              <a:t>&lt;</a:t>
            </a:r>
            <a:r>
              <a:rPr lang="el-GR" dirty="0" smtClean="0"/>
              <a:t> </a:t>
            </a:r>
            <a:r>
              <a:rPr lang="en-IN" dirty="0" smtClean="0"/>
              <a:t>V</a:t>
            </a:r>
            <a:r>
              <a:rPr lang="en-IN" baseline="-25000" dirty="0" smtClean="0"/>
              <a:t>s</a:t>
            </a:r>
            <a:r>
              <a:rPr lang="en-IN" dirty="0" smtClean="0"/>
              <a:t> , </a:t>
            </a:r>
            <a:r>
              <a:rPr lang="en-IN" dirty="0" err="1" smtClean="0"/>
              <a:t>V</a:t>
            </a:r>
            <a:r>
              <a:rPr lang="en-IN" baseline="-25000" dirty="0" err="1" smtClean="0"/>
              <a:t>t</a:t>
            </a:r>
            <a:r>
              <a:rPr lang="en-IN" dirty="0" smtClean="0"/>
              <a:t> &gt; be an s-t cut in a network N ,and suppose that f is a flow such that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	f(e)= cap(e) 		if e </a:t>
            </a:r>
            <a:r>
              <a:rPr lang="el-GR" dirty="0" smtClean="0"/>
              <a:t>ε </a:t>
            </a:r>
            <a:r>
              <a:rPr lang="en-IN" dirty="0" smtClean="0"/>
              <a:t>&lt;</a:t>
            </a:r>
            <a:r>
              <a:rPr lang="el-GR" dirty="0" smtClean="0"/>
              <a:t> </a:t>
            </a:r>
            <a:r>
              <a:rPr lang="en-IN" dirty="0" smtClean="0"/>
              <a:t>V</a:t>
            </a:r>
            <a:r>
              <a:rPr lang="en-IN" baseline="-25000" dirty="0" smtClean="0"/>
              <a:t>s</a:t>
            </a:r>
            <a:r>
              <a:rPr lang="en-IN" dirty="0" smtClean="0"/>
              <a:t> , </a:t>
            </a:r>
            <a:r>
              <a:rPr lang="en-IN" dirty="0" err="1" smtClean="0"/>
              <a:t>V</a:t>
            </a:r>
            <a:r>
              <a:rPr lang="en-IN" baseline="-25000" dirty="0" err="1" smtClean="0"/>
              <a:t>t</a:t>
            </a:r>
            <a:r>
              <a:rPr lang="en-IN" dirty="0" smtClean="0"/>
              <a:t> &gt;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	      = 0 		if e </a:t>
            </a:r>
            <a:r>
              <a:rPr lang="el-GR" dirty="0" smtClean="0"/>
              <a:t>ε </a:t>
            </a:r>
            <a:r>
              <a:rPr lang="en-IN" dirty="0" smtClean="0"/>
              <a:t>&lt;</a:t>
            </a:r>
            <a:r>
              <a:rPr lang="el-GR" dirty="0" smtClean="0"/>
              <a:t> </a:t>
            </a:r>
            <a:r>
              <a:rPr lang="en-IN" dirty="0" err="1" smtClean="0"/>
              <a:t>V</a:t>
            </a:r>
            <a:r>
              <a:rPr lang="en-IN" baseline="-25000" dirty="0" err="1" smtClean="0"/>
              <a:t>t</a:t>
            </a:r>
            <a:r>
              <a:rPr lang="en-IN" dirty="0" smtClean="0"/>
              <a:t> , V</a:t>
            </a:r>
            <a:r>
              <a:rPr lang="en-IN" baseline="-25000" dirty="0" smtClean="0"/>
              <a:t>s</a:t>
            </a:r>
            <a:r>
              <a:rPr lang="en-IN" dirty="0" smtClean="0"/>
              <a:t> &gt;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Then f is a maximum flow in N, and &lt;</a:t>
            </a:r>
            <a:r>
              <a:rPr lang="el-GR" dirty="0" smtClean="0"/>
              <a:t> </a:t>
            </a:r>
            <a:r>
              <a:rPr lang="en-IN" dirty="0" smtClean="0"/>
              <a:t>V</a:t>
            </a:r>
            <a:r>
              <a:rPr lang="en-IN" baseline="-25000" dirty="0" smtClean="0"/>
              <a:t>s</a:t>
            </a:r>
            <a:r>
              <a:rPr lang="en-IN" dirty="0" smtClean="0"/>
              <a:t> , </a:t>
            </a:r>
            <a:r>
              <a:rPr lang="en-IN" dirty="0" err="1" smtClean="0"/>
              <a:t>V</a:t>
            </a:r>
            <a:r>
              <a:rPr lang="en-IN" baseline="-25000" dirty="0" err="1" smtClean="0"/>
              <a:t>t</a:t>
            </a:r>
            <a:r>
              <a:rPr lang="en-IN" dirty="0" smtClean="0"/>
              <a:t> &gt; is a minimum cut.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Proof:</a:t>
            </a:r>
            <a:endParaRPr lang="en-IN" dirty="0" smtClean="0"/>
          </a:p>
          <a:p>
            <a:r>
              <a:rPr lang="en-IN" dirty="0" smtClean="0"/>
              <a:t>By the previous proposition we get </a:t>
            </a:r>
            <a:r>
              <a:rPr lang="en-IN" dirty="0" err="1" smtClean="0"/>
              <a:t>val</a:t>
            </a:r>
            <a:r>
              <a:rPr lang="en-IN" dirty="0" smtClean="0"/>
              <a:t>(f) = cap &lt;</a:t>
            </a:r>
            <a:r>
              <a:rPr lang="el-GR" dirty="0" smtClean="0"/>
              <a:t> </a:t>
            </a:r>
            <a:r>
              <a:rPr lang="en-IN" dirty="0" smtClean="0"/>
              <a:t>V</a:t>
            </a:r>
            <a:r>
              <a:rPr lang="en-IN" baseline="-25000" dirty="0" smtClean="0"/>
              <a:t>s</a:t>
            </a:r>
            <a:r>
              <a:rPr lang="en-IN" dirty="0" smtClean="0"/>
              <a:t> , </a:t>
            </a:r>
            <a:r>
              <a:rPr lang="en-IN" dirty="0" err="1" smtClean="0"/>
              <a:t>V</a:t>
            </a:r>
            <a:r>
              <a:rPr lang="en-IN" baseline="-25000" dirty="0" err="1" smtClean="0"/>
              <a:t>t</a:t>
            </a:r>
            <a:r>
              <a:rPr lang="en-IN" dirty="0" smtClean="0"/>
              <a:t> &gt;.</a:t>
            </a:r>
            <a:endParaRPr lang="en-IN" dirty="0" smtClean="0"/>
          </a:p>
          <a:p>
            <a:r>
              <a:rPr lang="en-IN" dirty="0" smtClean="0"/>
              <a:t>And by the corollary if </a:t>
            </a:r>
            <a:r>
              <a:rPr lang="en-IN" dirty="0" err="1" smtClean="0"/>
              <a:t>val</a:t>
            </a:r>
            <a:r>
              <a:rPr lang="en-IN" dirty="0" smtClean="0"/>
              <a:t>(f)=cap &lt;</a:t>
            </a:r>
            <a:r>
              <a:rPr lang="el-GR" dirty="0" smtClean="0"/>
              <a:t> </a:t>
            </a:r>
            <a:r>
              <a:rPr lang="en-IN" dirty="0" smtClean="0"/>
              <a:t>V</a:t>
            </a:r>
            <a:r>
              <a:rPr lang="en-IN" baseline="-25000" dirty="0" smtClean="0"/>
              <a:t>s</a:t>
            </a:r>
            <a:r>
              <a:rPr lang="en-IN" dirty="0" smtClean="0"/>
              <a:t> , </a:t>
            </a:r>
            <a:r>
              <a:rPr lang="en-IN" dirty="0" err="1" smtClean="0"/>
              <a:t>V</a:t>
            </a:r>
            <a:r>
              <a:rPr lang="en-IN" baseline="-25000" dirty="0" err="1" smtClean="0"/>
              <a:t>t</a:t>
            </a:r>
            <a:r>
              <a:rPr lang="en-IN" dirty="0" smtClean="0"/>
              <a:t> &gt; ,then f is a maximum flow in N, and &lt;</a:t>
            </a:r>
            <a:r>
              <a:rPr lang="el-GR" dirty="0" smtClean="0"/>
              <a:t> </a:t>
            </a:r>
            <a:r>
              <a:rPr lang="en-IN" dirty="0" smtClean="0"/>
              <a:t>V</a:t>
            </a:r>
            <a:r>
              <a:rPr lang="en-IN" baseline="-25000" dirty="0" smtClean="0"/>
              <a:t>s</a:t>
            </a:r>
            <a:r>
              <a:rPr lang="en-IN" dirty="0" smtClean="0"/>
              <a:t> , </a:t>
            </a:r>
            <a:r>
              <a:rPr lang="en-IN" dirty="0" err="1" smtClean="0"/>
              <a:t>V</a:t>
            </a:r>
            <a:r>
              <a:rPr lang="en-IN" baseline="-25000" dirty="0" err="1" smtClean="0"/>
              <a:t>t</a:t>
            </a:r>
            <a:r>
              <a:rPr lang="en-IN" dirty="0" smtClean="0"/>
              <a:t> &gt; is a minimum cut.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189"/>
            <a:ext cx="10515600" cy="875845"/>
          </a:xfrm>
        </p:spPr>
        <p:txBody>
          <a:bodyPr/>
          <a:lstStyle/>
          <a:p>
            <a:r>
              <a:rPr lang="en-IN" dirty="0" smtClean="0"/>
              <a:t>f – AUGMENTING PATH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8091"/>
            <a:ext cx="10515600" cy="5118872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Let f be a flow in an s-t network N. An f-augmenting path Q is an s-t quasi-path in N such that the flow on each </a:t>
            </a:r>
            <a:r>
              <a:rPr lang="en-IN" dirty="0" err="1" smtClean="0"/>
              <a:t>forwa</a:t>
            </a:r>
            <a:r>
              <a:rPr lang="el-GR" dirty="0" smtClean="0">
                <a:latin typeface="Calibri" panose="020F0502020204030204"/>
              </a:rPr>
              <a:t>Δ</a:t>
            </a:r>
            <a:r>
              <a:rPr lang="en-IN" dirty="0" smtClean="0"/>
              <a:t>rd arc can be increased, and the flow on each backward arc can be decreased.</a:t>
            </a:r>
            <a:endParaRPr lang="en-IN" dirty="0" smtClean="0"/>
          </a:p>
          <a:p>
            <a:r>
              <a:rPr lang="en-IN" dirty="0" smtClean="0"/>
              <a:t>Thus for each arc e on an f-augmenting path Q,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	f(e) &lt; cap(e) , if e is an forward arc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	f(e) &gt; 0 , if e is an backward arc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7017"/>
            <a:ext cx="10515600" cy="5484631"/>
          </a:xfrm>
        </p:spPr>
        <p:txBody>
          <a:bodyPr/>
          <a:lstStyle/>
          <a:p>
            <a:r>
              <a:rPr lang="en-IN" dirty="0" smtClean="0"/>
              <a:t>For each arc e on a given f-augmenting path, let </a:t>
            </a:r>
            <a:r>
              <a:rPr lang="el-GR" dirty="0" smtClean="0"/>
              <a:t>Δ</a:t>
            </a:r>
            <a:r>
              <a:rPr lang="en-IN" baseline="-25000" dirty="0" smtClean="0"/>
              <a:t>e</a:t>
            </a:r>
            <a:r>
              <a:rPr lang="en-IN" dirty="0" smtClean="0"/>
              <a:t> be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	 </a:t>
            </a:r>
            <a:r>
              <a:rPr lang="el-GR" dirty="0" smtClean="0"/>
              <a:t>Δ</a:t>
            </a:r>
            <a:r>
              <a:rPr lang="en-IN" baseline="-25000" dirty="0" smtClean="0"/>
              <a:t>e </a:t>
            </a:r>
            <a:r>
              <a:rPr lang="en-IN" dirty="0" smtClean="0"/>
              <a:t> = cap(e) – f(e), if e is a forward arc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	       = f(e) , if e is a backward arc</a:t>
            </a:r>
            <a:endParaRPr lang="en-IN" dirty="0" smtClean="0"/>
          </a:p>
          <a:p>
            <a:r>
              <a:rPr lang="en-IN" dirty="0" smtClean="0"/>
              <a:t>Where </a:t>
            </a:r>
            <a:r>
              <a:rPr lang="el-GR" dirty="0" smtClean="0"/>
              <a:t>Δ</a:t>
            </a:r>
            <a:r>
              <a:rPr lang="en-IN" baseline="-25000" dirty="0" smtClean="0"/>
              <a:t>e</a:t>
            </a:r>
            <a:r>
              <a:rPr lang="en-IN" dirty="0" smtClean="0"/>
              <a:t> is called the slack on arc e.</a:t>
            </a:r>
            <a:endParaRPr lang="en-IN" dirty="0" smtClean="0"/>
          </a:p>
          <a:p>
            <a:r>
              <a:rPr lang="en-IN" dirty="0" smtClean="0"/>
              <a:t>It’s the largest possible increase in the flow in an forward arc.</a:t>
            </a:r>
            <a:endParaRPr lang="en-IN" dirty="0" smtClean="0"/>
          </a:p>
          <a:p>
            <a:r>
              <a:rPr lang="en-IN" dirty="0" smtClean="0"/>
              <a:t>It’s the largest possible decrease in the flow in an backward arc.</a:t>
            </a:r>
            <a:endParaRPr lang="en-IN" dirty="0" smtClean="0"/>
          </a:p>
          <a:p>
            <a:r>
              <a:rPr lang="el-GR" dirty="0" smtClean="0"/>
              <a:t>Δ</a:t>
            </a:r>
            <a:r>
              <a:rPr lang="en-IN" baseline="-25000" dirty="0" smtClean="0"/>
              <a:t>e  </a:t>
            </a:r>
            <a:r>
              <a:rPr lang="en-IN" dirty="0" smtClean="0"/>
              <a:t>disregards conservation of flow.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1337"/>
            <a:ext cx="10515600" cy="5275626"/>
          </a:xfrm>
        </p:spPr>
        <p:txBody>
          <a:bodyPr/>
          <a:lstStyle/>
          <a:p>
            <a:r>
              <a:rPr lang="en-IN" dirty="0" smtClean="0"/>
              <a:t>By conservation of flow the change in the flow on the arcs of an augmenting flow path must be of equal </a:t>
            </a:r>
            <a:r>
              <a:rPr lang="en-IN" dirty="0" err="1" smtClean="0"/>
              <a:t>mangnitude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 smtClean="0"/>
              <a:t>So the maximum allowable change in the flow on an arc in the quasi-path Q is </a:t>
            </a:r>
            <a:r>
              <a:rPr lang="el-GR" dirty="0" smtClean="0"/>
              <a:t>Δ</a:t>
            </a:r>
            <a:r>
              <a:rPr lang="en-IN" baseline="-25000" dirty="0" smtClean="0"/>
              <a:t>Q</a:t>
            </a:r>
            <a:r>
              <a:rPr lang="en-IN" dirty="0" smtClean="0"/>
              <a:t>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	</a:t>
            </a:r>
            <a:r>
              <a:rPr lang="el-GR" dirty="0" smtClean="0"/>
              <a:t> Δ</a:t>
            </a:r>
            <a:r>
              <a:rPr lang="en-IN" baseline="-25000" dirty="0" smtClean="0"/>
              <a:t>Q  </a:t>
            </a:r>
            <a:r>
              <a:rPr lang="en-IN" dirty="0" smtClean="0"/>
              <a:t> = min</a:t>
            </a:r>
            <a:r>
              <a:rPr lang="en-IN" baseline="-25000" dirty="0" smtClean="0"/>
              <a:t>e </a:t>
            </a:r>
            <a:r>
              <a:rPr lang="el-GR" baseline="-25000" dirty="0" smtClean="0"/>
              <a:t>ε</a:t>
            </a:r>
            <a:r>
              <a:rPr lang="en-IN" baseline="-25000" dirty="0" smtClean="0">
                <a:latin typeface="Calibri" panose="020F0502020204030204"/>
              </a:rPr>
              <a:t> Q</a:t>
            </a:r>
            <a:r>
              <a:rPr lang="en-IN" dirty="0" smtClean="0">
                <a:latin typeface="Calibri" panose="020F0502020204030204"/>
              </a:rPr>
              <a:t> {</a:t>
            </a:r>
            <a:r>
              <a:rPr lang="el-GR" dirty="0" smtClean="0"/>
              <a:t>Δ</a:t>
            </a:r>
            <a:r>
              <a:rPr lang="en-IN" baseline="-25000" dirty="0" smtClean="0"/>
              <a:t>e </a:t>
            </a:r>
            <a:r>
              <a:rPr lang="en-IN" dirty="0" smtClean="0"/>
              <a:t>s}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Augmentation</a:t>
            </a:r>
            <a:endParaRPr lang="en-I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f be a flow in a network N ,and let Q be 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an f-augmenting path with minimum </a:t>
            </a:r>
            <a:r>
              <a:rPr lang="en-IN" dirty="0"/>
              <a:t>Δ</a:t>
            </a:r>
            <a:r>
              <a:rPr lang="en-IN" baseline="-25000" dirty="0">
                <a:ea typeface="Arial Unicode MS" pitchFamily="34" charset="-128"/>
                <a:cs typeface="Arial Unicode MS" pitchFamily="34" charset="-128"/>
              </a:rPr>
              <a:t>Q </a:t>
            </a:r>
            <a:r>
              <a:rPr lang="en-IN" dirty="0">
                <a:ea typeface="Arial Unicode MS" pitchFamily="34" charset="-128"/>
                <a:cs typeface="Arial Unicode MS" pitchFamily="34" charset="-128"/>
              </a:rPr>
              <a:t>on it’s arcs. Then the augmented flow f given by</a:t>
            </a:r>
            <a:endParaRPr lang="en-IN" dirty="0">
              <a:ea typeface="Arial Unicode MS" pitchFamily="34" charset="-128"/>
              <a:cs typeface="Arial Unicode MS" pitchFamily="34" charset="-128"/>
            </a:endParaRPr>
          </a:p>
          <a:p>
            <a:pPr>
              <a:buFontTx/>
              <a:buNone/>
            </a:pPr>
            <a:r>
              <a:rPr lang="en-US" dirty="0">
                <a:ea typeface="Arial Unicode MS" pitchFamily="34" charset="-128"/>
                <a:cs typeface="Arial Unicode MS" pitchFamily="34" charset="-128"/>
              </a:rPr>
              <a:t>	f(e)=     f(e)+ </a:t>
            </a:r>
            <a:r>
              <a:rPr lang="en-IN" dirty="0"/>
              <a:t>Δ</a:t>
            </a:r>
            <a:r>
              <a:rPr lang="en-IN" baseline="-25000" dirty="0">
                <a:ea typeface="Arial Unicode MS" pitchFamily="34" charset="-128"/>
                <a:cs typeface="Arial Unicode MS" pitchFamily="34" charset="-128"/>
              </a:rPr>
              <a:t>Q </a:t>
            </a:r>
            <a:r>
              <a:rPr lang="en-IN" dirty="0">
                <a:ea typeface="Arial Unicode MS" pitchFamily="34" charset="-128"/>
                <a:cs typeface="Arial Unicode MS" pitchFamily="34" charset="-128"/>
              </a:rPr>
              <a:t>//if e is an forward arc </a:t>
            </a:r>
            <a:r>
              <a:rPr lang="en-IN" dirty="0" err="1">
                <a:ea typeface="Arial Unicode MS" pitchFamily="34" charset="-128"/>
                <a:cs typeface="Arial Unicode MS" pitchFamily="34" charset="-128"/>
              </a:rPr>
              <a:t>ofQ</a:t>
            </a:r>
            <a:endParaRPr lang="en-IN" baseline="-25000" dirty="0">
              <a:ea typeface="Arial Unicode MS" pitchFamily="34" charset="-128"/>
              <a:cs typeface="Arial Unicode MS" pitchFamily="34" charset="-128"/>
            </a:endParaRPr>
          </a:p>
          <a:p>
            <a:pPr>
              <a:buFontTx/>
              <a:buNone/>
            </a:pPr>
            <a:r>
              <a:rPr lang="en-US" baseline="-25000" dirty="0">
                <a:ea typeface="Arial Unicode MS" pitchFamily="34" charset="-128"/>
                <a:cs typeface="Arial Unicode MS" pitchFamily="34" charset="-128"/>
              </a:rPr>
              <a:t>		      </a:t>
            </a:r>
            <a:r>
              <a:rPr lang="en-US" baseline="-250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f(e)- </a:t>
            </a:r>
            <a:r>
              <a:rPr lang="en-IN" dirty="0"/>
              <a:t>Δ</a:t>
            </a:r>
            <a:r>
              <a:rPr lang="en-IN" baseline="-25000" dirty="0">
                <a:ea typeface="Arial Unicode MS" pitchFamily="34" charset="-128"/>
                <a:cs typeface="Arial Unicode MS" pitchFamily="34" charset="-128"/>
              </a:rPr>
              <a:t>Q</a:t>
            </a:r>
            <a:r>
              <a:rPr lang="en-IN" dirty="0">
                <a:ea typeface="Arial Unicode MS" pitchFamily="34" charset="-128"/>
                <a:cs typeface="Arial Unicode MS" pitchFamily="34" charset="-128"/>
              </a:rPr>
              <a:t>//if e </a:t>
            </a:r>
            <a:r>
              <a:rPr lang="en-IN" dirty="0" err="1">
                <a:ea typeface="Arial Unicode MS" pitchFamily="34" charset="-128"/>
                <a:cs typeface="Arial Unicode MS" pitchFamily="34" charset="-128"/>
              </a:rPr>
              <a:t>isan</a:t>
            </a:r>
            <a:r>
              <a:rPr lang="en-IN" dirty="0">
                <a:ea typeface="Arial Unicode MS" pitchFamily="34" charset="-128"/>
                <a:cs typeface="Arial Unicode MS" pitchFamily="34" charset="-128"/>
              </a:rPr>
              <a:t> backward arc </a:t>
            </a:r>
            <a:r>
              <a:rPr lang="en-IN" dirty="0" err="1">
                <a:ea typeface="Arial Unicode MS" pitchFamily="34" charset="-128"/>
                <a:cs typeface="Arial Unicode MS" pitchFamily="34" charset="-128"/>
              </a:rPr>
              <a:t>ofQ</a:t>
            </a:r>
            <a:endParaRPr lang="en-IN" baseline="-25000" dirty="0">
              <a:ea typeface="Arial Unicode MS" pitchFamily="34" charset="-128"/>
              <a:cs typeface="Arial Unicode MS" pitchFamily="34" charset="-128"/>
            </a:endParaRPr>
          </a:p>
          <a:p>
            <a:pPr>
              <a:buFontTx/>
              <a:buNone/>
            </a:pPr>
            <a:r>
              <a:rPr lang="en-US" baseline="-25000" dirty="0"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en-US" baseline="-250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    f(e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)</a:t>
            </a:r>
            <a:endParaRPr lang="en-IN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2309"/>
            <a:ext cx="10515600" cy="581465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Proof:</a:t>
            </a:r>
            <a:endParaRPr lang="en-US" dirty="0" smtClean="0"/>
          </a:p>
          <a:p>
            <a:r>
              <a:rPr lang="en-US" dirty="0" smtClean="0"/>
              <a:t>Clearly ,0≤ f^(e) ≤ cap(e) by the definition of </a:t>
            </a:r>
            <a:r>
              <a:rPr lang="el-GR" dirty="0" smtClean="0"/>
              <a:t>Δ</a:t>
            </a:r>
            <a:r>
              <a:rPr lang="en-IN" baseline="-25000" dirty="0" smtClean="0"/>
              <a:t>Q</a:t>
            </a:r>
            <a:r>
              <a:rPr lang="en-IN" dirty="0" smtClean="0"/>
              <a:t> .</a:t>
            </a:r>
            <a:endParaRPr lang="en-IN" dirty="0" smtClean="0"/>
          </a:p>
          <a:p>
            <a:r>
              <a:rPr lang="en-IN" dirty="0" smtClean="0"/>
              <a:t>The only vertices through which the net flow </a:t>
            </a:r>
            <a:r>
              <a:rPr lang="en-US" dirty="0" smtClean="0"/>
              <a:t> changes are the vertices on the augmenting path Q.</a:t>
            </a:r>
            <a:endParaRPr lang="en-US" dirty="0" smtClean="0"/>
          </a:p>
          <a:p>
            <a:r>
              <a:rPr lang="en-US" dirty="0" smtClean="0"/>
              <a:t>For a given vertex v on augmenting path Q, the two arcs of Q that are incident on v are configured.(ex)</a:t>
            </a:r>
            <a:endParaRPr lang="en-US" dirty="0" smtClean="0"/>
          </a:p>
          <a:p>
            <a:r>
              <a:rPr lang="en-US" dirty="0" smtClean="0"/>
              <a:t>The net flow into or out of vertex v does not change( conservation of flow property).</a:t>
            </a:r>
            <a:endParaRPr lang="en-US" dirty="0" smtClean="0"/>
          </a:p>
          <a:p>
            <a:r>
              <a:rPr lang="en-US" dirty="0" smtClean="0"/>
              <a:t>The flow has increased by </a:t>
            </a:r>
            <a:r>
              <a:rPr lang="el-GR" dirty="0" smtClean="0"/>
              <a:t>Δ</a:t>
            </a:r>
            <a:r>
              <a:rPr lang="en-IN" baseline="-25000" dirty="0" smtClean="0"/>
              <a:t>Q</a:t>
            </a:r>
            <a:r>
              <a:rPr lang="en-IN" dirty="0" smtClean="0"/>
              <a:t> .</a:t>
            </a:r>
            <a:endParaRPr lang="en-IN" dirty="0" smtClean="0"/>
          </a:p>
          <a:p>
            <a:r>
              <a:rPr lang="en-IN" dirty="0" smtClean="0"/>
              <a:t>The only arc incident on source s whose flow has changed is the first arc e</a:t>
            </a:r>
            <a:r>
              <a:rPr lang="en-IN" baseline="-25000" dirty="0" smtClean="0"/>
              <a:t>1</a:t>
            </a:r>
            <a:r>
              <a:rPr lang="en-IN" dirty="0" smtClean="0"/>
              <a:t> of augmenting path Q.</a:t>
            </a:r>
            <a:endParaRPr lang="en-IN" dirty="0" smtClean="0"/>
          </a:p>
          <a:p>
            <a:pPr algn="ctr">
              <a:buNone/>
            </a:pPr>
            <a:r>
              <a:rPr lang="en-US" dirty="0" smtClean="0"/>
              <a:t>f^(e</a:t>
            </a:r>
            <a:r>
              <a:rPr lang="en-US" baseline="-25000" dirty="0" smtClean="0"/>
              <a:t>1</a:t>
            </a:r>
            <a:r>
              <a:rPr lang="en-US" dirty="0" smtClean="0"/>
              <a:t>) = f(e</a:t>
            </a:r>
            <a:r>
              <a:rPr lang="en-US" baseline="-25000" dirty="0" smtClean="0"/>
              <a:t>1</a:t>
            </a:r>
            <a:r>
              <a:rPr lang="en-US" dirty="0" smtClean="0"/>
              <a:t>) + </a:t>
            </a:r>
            <a:r>
              <a:rPr lang="el-GR" dirty="0" smtClean="0"/>
              <a:t>Δ</a:t>
            </a:r>
            <a:r>
              <a:rPr lang="en-IN" baseline="-25000" dirty="0" smtClean="0"/>
              <a:t>Q</a:t>
            </a:r>
            <a:r>
              <a:rPr lang="en-IN" dirty="0" smtClean="0"/>
              <a:t>  (e1 is a forward arc)</a:t>
            </a:r>
            <a:endParaRPr lang="en-IN" dirty="0" smtClean="0"/>
          </a:p>
          <a:p>
            <a:pPr algn="ctr">
              <a:buNone/>
            </a:pPr>
            <a:r>
              <a:rPr lang="en-US" dirty="0" smtClean="0"/>
              <a:t>f^(e</a:t>
            </a:r>
            <a:r>
              <a:rPr lang="en-US" baseline="-25000" dirty="0" smtClean="0"/>
              <a:t>1</a:t>
            </a:r>
            <a:r>
              <a:rPr lang="en-US" dirty="0" smtClean="0"/>
              <a:t>) = f(e</a:t>
            </a:r>
            <a:r>
              <a:rPr lang="en-US" baseline="-25000" dirty="0" smtClean="0"/>
              <a:t>1</a:t>
            </a:r>
            <a:r>
              <a:rPr lang="en-US" dirty="0" smtClean="0"/>
              <a:t>) - </a:t>
            </a:r>
            <a:r>
              <a:rPr lang="el-GR" dirty="0" smtClean="0"/>
              <a:t>Δ</a:t>
            </a:r>
            <a:r>
              <a:rPr lang="en-IN" baseline="-25000" dirty="0" smtClean="0"/>
              <a:t>Q</a:t>
            </a:r>
            <a:r>
              <a:rPr lang="en-IN" dirty="0" smtClean="0"/>
              <a:t>  (e1 is a backward arc)</a:t>
            </a:r>
            <a:endParaRPr lang="en-IN" dirty="0" smtClean="0"/>
          </a:p>
          <a:p>
            <a:r>
              <a:rPr lang="en-IN" dirty="0" smtClean="0"/>
              <a:t>In either case,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			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US" dirty="0" smtClean="0"/>
              <a:t>f^)</a:t>
            </a:r>
            <a:endParaRPr lang="en-IN" dirty="0" smtClean="0"/>
          </a:p>
          <a:p>
            <a:pPr algn="ctr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80626" y="5408763"/>
            <a:ext cx="47445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600" dirty="0" smtClean="0"/>
              <a:t>= </a:t>
            </a:r>
            <a:r>
              <a:rPr lang="en-IN" sz="26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∑</a:t>
            </a:r>
            <a:r>
              <a:rPr lang="en-IN" sz="2600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lang="el-GR" sz="2600" dirty="0" smtClean="0"/>
              <a:t> </a:t>
            </a:r>
            <a:r>
              <a:rPr lang="el-GR" sz="2600" baseline="-25000" dirty="0" smtClean="0"/>
              <a:t>ε </a:t>
            </a:r>
            <a:r>
              <a:rPr lang="en-IN" sz="2600" baseline="-25000" dirty="0" smtClean="0"/>
              <a:t>Out(s)</a:t>
            </a:r>
            <a:r>
              <a:rPr lang="en-IN" sz="2600" dirty="0" smtClean="0"/>
              <a:t> f</a:t>
            </a:r>
            <a:r>
              <a:rPr lang="en-US" sz="2600" dirty="0" smtClean="0"/>
              <a:t>^ </a:t>
            </a:r>
            <a:r>
              <a:rPr lang="en-IN" sz="2600" dirty="0" smtClean="0"/>
              <a:t>(e)-</a:t>
            </a:r>
            <a:r>
              <a:rPr lang="en-IN" sz="26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∑</a:t>
            </a:r>
            <a:r>
              <a:rPr lang="en-IN" sz="2600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lang="el-GR" sz="2600" dirty="0" smtClean="0"/>
              <a:t> </a:t>
            </a:r>
            <a:r>
              <a:rPr lang="el-GR" sz="2600" baseline="-25000" dirty="0" smtClean="0"/>
              <a:t>ε </a:t>
            </a:r>
            <a:r>
              <a:rPr lang="en-IN" sz="2600" baseline="-25000" dirty="0" smtClean="0"/>
              <a:t>In(s)</a:t>
            </a:r>
            <a:r>
              <a:rPr lang="en-IN" sz="2600" dirty="0" smtClean="0"/>
              <a:t> </a:t>
            </a:r>
            <a:r>
              <a:rPr lang="en-IN" sz="2600" dirty="0" smtClean="0">
                <a:cs typeface="Aldhabi" pitchFamily="2" charset="-78"/>
              </a:rPr>
              <a:t>f</a:t>
            </a:r>
            <a:r>
              <a:rPr lang="en-US" sz="2600" dirty="0" smtClean="0"/>
              <a:t>^ </a:t>
            </a:r>
            <a:r>
              <a:rPr lang="en-IN" sz="2600" dirty="0" smtClean="0">
                <a:cs typeface="Aldhabi" pitchFamily="2" charset="-78"/>
              </a:rPr>
              <a:t>(e)</a:t>
            </a:r>
            <a:endParaRPr lang="en-IN" sz="2600" dirty="0" smtClean="0">
              <a:cs typeface="Aldhabi" pitchFamily="2" charset="-78"/>
            </a:endParaRPr>
          </a:p>
          <a:p>
            <a:pPr>
              <a:buNone/>
            </a:pPr>
            <a:r>
              <a:rPr lang="en-IN" sz="2600" dirty="0" smtClean="0">
                <a:cs typeface="Aldhabi" pitchFamily="2" charset="-78"/>
              </a:rPr>
              <a:t>=</a:t>
            </a:r>
            <a:r>
              <a:rPr lang="el-GR" sz="2600" dirty="0" smtClean="0"/>
              <a:t> Δ</a:t>
            </a:r>
            <a:r>
              <a:rPr lang="en-IN" sz="2600" baseline="-25000" dirty="0" smtClean="0"/>
              <a:t>Q</a:t>
            </a:r>
            <a:r>
              <a:rPr lang="en-IN" sz="2600" dirty="0" smtClean="0"/>
              <a:t> + </a:t>
            </a:r>
            <a:r>
              <a:rPr lang="en-IN" sz="2600" dirty="0" err="1" smtClean="0"/>
              <a:t>val</a:t>
            </a:r>
            <a:r>
              <a:rPr lang="en-IN" sz="2600" dirty="0" smtClean="0"/>
              <a:t>(f)</a:t>
            </a:r>
            <a:endParaRPr lang="en-IN" sz="2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Characterization of Maximum Flow</a:t>
            </a:r>
            <a:endParaRPr lang="en-I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Theorem:</a:t>
            </a:r>
            <a:endParaRPr lang="en-US"/>
          </a:p>
          <a:p>
            <a:pPr>
              <a:buFontTx/>
              <a:buNone/>
            </a:pPr>
            <a:r>
              <a:rPr lang="en-US"/>
              <a:t>	Let F be a flow in a network N. Then f is a maximum flow in network N if and only if there does not exits an f-augmented path.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00891"/>
            <a:ext cx="10972800" cy="55252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Proof: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i="1" dirty="0"/>
              <a:t>Necessity(=&gt;)</a:t>
            </a:r>
            <a:r>
              <a:rPr lang="en-US" dirty="0"/>
              <a:t>Suppose that f is a maximum flow in network N. Then by (previous proposition), there is no f-augmenting path.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i="1" dirty="0"/>
              <a:t>Sufficiency(&lt;=)</a:t>
            </a:r>
            <a:r>
              <a:rPr lang="en-US" dirty="0"/>
              <a:t>Suppose that there does not exist an f-augmenting path in network N.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Consider the collection of all quasi paths that start at vertex s.(point to be added)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Let V</a:t>
            </a:r>
            <a:r>
              <a:rPr lang="en-US" baseline="-25000" dirty="0"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 be the union of vertex-sets of these quasi paths.</a:t>
            </a:r>
            <a:endParaRPr lang="en-IN" baseline="-25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57647"/>
            <a:ext cx="10972800" cy="5368518"/>
          </a:xfrm>
        </p:spPr>
        <p:txBody>
          <a:bodyPr/>
          <a:lstStyle/>
          <a:p>
            <a:r>
              <a:rPr lang="en-US" dirty="0"/>
              <a:t>Since there is no f-augmenting </a:t>
            </a:r>
            <a:r>
              <a:rPr lang="en-US" dirty="0" err="1"/>
              <a:t>path,it</a:t>
            </a:r>
            <a:r>
              <a:rPr lang="en-US" dirty="0"/>
              <a:t> follows sink t </a:t>
            </a:r>
            <a:r>
              <a:rPr lang="en-US" dirty="0" smtClean="0"/>
              <a:t>!</a:t>
            </a:r>
            <a:r>
              <a:rPr lang="el-GR" dirty="0" smtClean="0"/>
              <a:t> ε</a:t>
            </a:r>
            <a:r>
              <a:rPr lang="en-US" dirty="0" smtClean="0"/>
              <a:t>   </a:t>
            </a:r>
            <a:r>
              <a:rPr lang="en-US" dirty="0" err="1"/>
              <a:t>V</a:t>
            </a:r>
            <a:r>
              <a:rPr lang="en-US" baseline="-25000" dirty="0" err="1">
                <a:ea typeface="Arial Unicode MS" pitchFamily="34" charset="-128"/>
                <a:cs typeface="Arial Unicode MS" pitchFamily="34" charset="-128"/>
              </a:rPr>
              <a:t>s.</a:t>
            </a:r>
            <a:r>
              <a:rPr lang="en-US" dirty="0" err="1">
                <a:ea typeface="Arial Unicode MS" pitchFamily="34" charset="-128"/>
                <a:cs typeface="Arial Unicode MS" pitchFamily="34" charset="-128"/>
              </a:rPr>
              <a:t>Let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ea typeface="Arial Unicode MS" pitchFamily="34" charset="-128"/>
                <a:cs typeface="Arial Unicode MS" pitchFamily="34" charset="-128"/>
              </a:rPr>
              <a:t>V</a:t>
            </a:r>
            <a:r>
              <a:rPr lang="en-US" baseline="-25000" dirty="0" err="1">
                <a:ea typeface="Arial Unicode MS" pitchFamily="34" charset="-128"/>
                <a:cs typeface="Arial Unicode MS" pitchFamily="34" charset="-128"/>
              </a:rPr>
              <a:t>t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 =V</a:t>
            </a:r>
            <a:r>
              <a:rPr lang="en-US" baseline="-25000" dirty="0"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-V</a:t>
            </a:r>
            <a:r>
              <a:rPr lang="en-US" baseline="-25000" dirty="0"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,</a:t>
            </a:r>
            <a:endParaRPr lang="en-US" dirty="0"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ea typeface="Arial Unicode MS" pitchFamily="34" charset="-128"/>
                <a:cs typeface="Arial Unicode MS" pitchFamily="34" charset="-128"/>
              </a:rPr>
              <a:t>Then &lt;</a:t>
            </a:r>
            <a:r>
              <a:rPr lang="en-US" dirty="0" err="1">
                <a:ea typeface="Arial Unicode MS" pitchFamily="34" charset="-128"/>
                <a:cs typeface="Arial Unicode MS" pitchFamily="34" charset="-128"/>
              </a:rPr>
              <a:t>V</a:t>
            </a:r>
            <a:r>
              <a:rPr lang="en-US" baseline="-25000" dirty="0" err="1"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n-US" dirty="0" err="1">
                <a:ea typeface="Arial Unicode MS" pitchFamily="34" charset="-128"/>
                <a:cs typeface="Arial Unicode MS" pitchFamily="34" charset="-128"/>
              </a:rPr>
              <a:t>,V</a:t>
            </a:r>
            <a:r>
              <a:rPr lang="en-US" baseline="-25000" dirty="0" err="1">
                <a:ea typeface="Arial Unicode MS" pitchFamily="34" charset="-128"/>
                <a:cs typeface="Arial Unicode MS" pitchFamily="34" charset="-128"/>
              </a:rPr>
              <a:t>t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&gt; is an s-t cut of network N.</a:t>
            </a:r>
            <a:endParaRPr lang="en-US" dirty="0"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ea typeface="Arial Unicode MS" pitchFamily="34" charset="-128"/>
                <a:cs typeface="Arial Unicode MS" pitchFamily="34" charset="-128"/>
              </a:rPr>
              <a:t>Thus </a:t>
            </a:r>
            <a:endParaRPr lang="en-US" dirty="0">
              <a:ea typeface="Arial Unicode MS" pitchFamily="34" charset="-128"/>
              <a:cs typeface="Arial Unicode MS" pitchFamily="34" charset="-128"/>
            </a:endParaRPr>
          </a:p>
          <a:p>
            <a:pPr>
              <a:buFontTx/>
              <a:buNone/>
            </a:pPr>
            <a:r>
              <a:rPr lang="en-US" dirty="0">
                <a:ea typeface="Arial Unicode MS" pitchFamily="34" charset="-128"/>
                <a:cs typeface="Arial Unicode MS" pitchFamily="34" charset="-128"/>
              </a:rPr>
              <a:t>		f(e)= cap(e)  e </a:t>
            </a:r>
            <a:r>
              <a:rPr lang="el-GR" dirty="0" smtClean="0"/>
              <a:t>ε</a:t>
            </a:r>
            <a:r>
              <a:rPr lang="en-US" dirty="0" smtClean="0"/>
              <a:t> 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&lt;</a:t>
            </a:r>
            <a:r>
              <a:rPr lang="en-US" dirty="0" err="1">
                <a:ea typeface="Arial Unicode MS" pitchFamily="34" charset="-128"/>
                <a:cs typeface="Arial Unicode MS" pitchFamily="34" charset="-128"/>
              </a:rPr>
              <a:t>V</a:t>
            </a:r>
            <a:r>
              <a:rPr lang="en-US" baseline="-25000" dirty="0" err="1"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n-US" dirty="0" err="1">
                <a:ea typeface="Arial Unicode MS" pitchFamily="34" charset="-128"/>
                <a:cs typeface="Arial Unicode MS" pitchFamily="34" charset="-128"/>
              </a:rPr>
              <a:t>,V</a:t>
            </a:r>
            <a:r>
              <a:rPr lang="en-US" baseline="-25000" dirty="0" err="1">
                <a:ea typeface="Arial Unicode MS" pitchFamily="34" charset="-128"/>
                <a:cs typeface="Arial Unicode MS" pitchFamily="34" charset="-128"/>
              </a:rPr>
              <a:t>t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&gt; </a:t>
            </a:r>
            <a:endParaRPr lang="en-US" dirty="0">
              <a:ea typeface="Arial Unicode MS" pitchFamily="34" charset="-128"/>
              <a:cs typeface="Arial Unicode MS" pitchFamily="34" charset="-128"/>
            </a:endParaRPr>
          </a:p>
          <a:p>
            <a:pPr>
              <a:buFontTx/>
              <a:buNone/>
            </a:pPr>
            <a:r>
              <a:rPr lang="en-US" dirty="0">
                <a:ea typeface="Arial Unicode MS" pitchFamily="34" charset="-128"/>
                <a:cs typeface="Arial Unicode MS" pitchFamily="34" charset="-128"/>
              </a:rPr>
              <a:t>			 0          e </a:t>
            </a:r>
            <a:r>
              <a:rPr lang="el-GR" dirty="0" smtClean="0"/>
              <a:t>ε</a:t>
            </a:r>
            <a:r>
              <a:rPr lang="en-US" dirty="0" smtClean="0"/>
              <a:t> 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&lt;</a:t>
            </a:r>
            <a:r>
              <a:rPr lang="en-US" dirty="0" err="1">
                <a:ea typeface="Arial Unicode MS" pitchFamily="34" charset="-128"/>
                <a:cs typeface="Arial Unicode MS" pitchFamily="34" charset="-128"/>
              </a:rPr>
              <a:t>V</a:t>
            </a:r>
            <a:r>
              <a:rPr lang="en-US" baseline="-25000" dirty="0" err="1">
                <a:ea typeface="Arial Unicode MS" pitchFamily="34" charset="-128"/>
                <a:cs typeface="Arial Unicode MS" pitchFamily="34" charset="-128"/>
              </a:rPr>
              <a:t>t</a:t>
            </a:r>
            <a:r>
              <a:rPr lang="en-US" dirty="0" err="1">
                <a:ea typeface="Arial Unicode MS" pitchFamily="34" charset="-128"/>
                <a:cs typeface="Arial Unicode MS" pitchFamily="34" charset="-128"/>
              </a:rPr>
              <a:t>,V</a:t>
            </a:r>
            <a:r>
              <a:rPr lang="en-US" baseline="-25000" dirty="0" err="1"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&gt;</a:t>
            </a:r>
            <a:endParaRPr lang="en-US" dirty="0">
              <a:ea typeface="Arial Unicode MS" pitchFamily="34" charset="-128"/>
              <a:cs typeface="Arial Unicode MS" pitchFamily="34" charset="-128"/>
            </a:endParaRPr>
          </a:p>
          <a:p>
            <a:pPr>
              <a:buFontTx/>
              <a:buNone/>
            </a:pPr>
            <a:r>
              <a:rPr lang="en-US" dirty="0">
                <a:ea typeface="Arial Unicode MS" pitchFamily="34" charset="-128"/>
                <a:cs typeface="Arial Unicode MS" pitchFamily="34" charset="-128"/>
              </a:rPr>
              <a:t>	Hence f is a maximum flow ,by corollary 13.1.8(check this) </a:t>
            </a:r>
            <a:endParaRPr lang="en-US" dirty="0">
              <a:ea typeface="Arial Unicode MS" pitchFamily="34" charset="-128"/>
              <a:cs typeface="Arial Unicode MS" pitchFamily="34" charset="-128"/>
            </a:endParaRPr>
          </a:p>
          <a:p>
            <a:pPr>
              <a:buFontTx/>
              <a:buNone/>
            </a:pPr>
            <a:endParaRPr lang="en-US" baseline="-25000" dirty="0">
              <a:ea typeface="Arial Unicode MS" pitchFamily="34" charset="-128"/>
              <a:cs typeface="Arial Unicode MS" pitchFamily="34" charset="-128"/>
            </a:endParaRPr>
          </a:p>
          <a:p>
            <a:pPr>
              <a:buFontTx/>
              <a:buNone/>
            </a:pPr>
            <a:r>
              <a:rPr lang="en-US" baseline="-25000" dirty="0">
                <a:ea typeface="Arial Unicode MS" pitchFamily="34" charset="-128"/>
                <a:cs typeface="Arial Unicode MS" pitchFamily="34" charset="-128"/>
              </a:rPr>
              <a:t>		</a:t>
            </a:r>
            <a:endParaRPr lang="en-US" baseline="-25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Max-Flow Min-Cut Theorem: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Theorem: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For a given network, the value of maximum flow is equal to the capacity of the minimum cut.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</a:t>
            </a:r>
            <a:endParaRPr lang="en-IN" dirty="0"/>
          </a:p>
        </p:txBody>
      </p:sp>
      <p:pic>
        <p:nvPicPr>
          <p:cNvPr id="1026" name="Picture 2" descr="Image result for L. R. Ford Jr.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997" y="744583"/>
            <a:ext cx="3657600" cy="283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. R. Fulker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4062549"/>
            <a:ext cx="1981200" cy="260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1668" y="2046514"/>
            <a:ext cx="650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The </a:t>
            </a:r>
            <a:r>
              <a:rPr lang="en-IN" b="1" dirty="0"/>
              <a:t>max-flow min-cut theorem</a:t>
            </a:r>
            <a:r>
              <a:rPr lang="en-IN" dirty="0"/>
              <a:t> was proven </a:t>
            </a:r>
            <a:r>
              <a:rPr lang="en-IN" dirty="0" smtClean="0"/>
              <a:t>by </a:t>
            </a:r>
            <a:r>
              <a:rPr lang="en-IN" dirty="0"/>
              <a:t>L.R. Ford, Jr. and D.R. </a:t>
            </a:r>
            <a:r>
              <a:rPr lang="en-IN" dirty="0" smtClean="0"/>
              <a:t>Fulkerson in 1956 </a:t>
            </a:r>
            <a:endParaRPr lang="en-IN" dirty="0" smtClean="0"/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Ford and Fulkerson</a:t>
            </a:r>
            <a:r>
              <a:rPr lang="en-IN" dirty="0"/>
              <a:t> </a:t>
            </a:r>
            <a:r>
              <a:rPr lang="en-IN" dirty="0" smtClean="0"/>
              <a:t>mentioned</a:t>
            </a:r>
            <a:r>
              <a:rPr lang="en-IN" dirty="0"/>
              <a:t> </a:t>
            </a:r>
            <a:r>
              <a:rPr lang="en-IN" dirty="0" smtClean="0"/>
              <a:t>that</a:t>
            </a:r>
            <a:r>
              <a:rPr lang="en-IN" dirty="0"/>
              <a:t> </a:t>
            </a:r>
            <a:r>
              <a:rPr lang="en-IN" dirty="0" smtClean="0"/>
              <a:t>the maximum flow problem was formulated by T. E. Harris as</a:t>
            </a:r>
            <a:r>
              <a:rPr lang="en-IN" dirty="0"/>
              <a:t> </a:t>
            </a:r>
            <a:r>
              <a:rPr lang="en-IN" dirty="0" smtClean="0"/>
              <a:t>follows:</a:t>
            </a:r>
            <a:endParaRPr lang="en-IN" dirty="0" smtClean="0"/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Consider a rail network</a:t>
            </a:r>
            <a:r>
              <a:rPr lang="en-IN" dirty="0"/>
              <a:t> </a:t>
            </a:r>
            <a:r>
              <a:rPr lang="en-IN" dirty="0" smtClean="0"/>
              <a:t>connecting</a:t>
            </a:r>
            <a:r>
              <a:rPr lang="en-IN" dirty="0"/>
              <a:t> </a:t>
            </a:r>
            <a:r>
              <a:rPr lang="en-IN" dirty="0" smtClean="0"/>
              <a:t>two cities by </a:t>
            </a:r>
            <a:r>
              <a:rPr lang="en-IN" dirty="0"/>
              <a:t>way of a </a:t>
            </a:r>
            <a:r>
              <a:rPr lang="en-IN" dirty="0" smtClean="0"/>
              <a:t>number </a:t>
            </a:r>
            <a:r>
              <a:rPr lang="en-IN" dirty="0"/>
              <a:t>of </a:t>
            </a:r>
            <a:r>
              <a:rPr lang="en-IN" dirty="0" smtClean="0"/>
              <a:t>intermediate cities, where each link of the network has a number assigned to </a:t>
            </a:r>
            <a:r>
              <a:rPr lang="en-IN" dirty="0"/>
              <a:t>it </a:t>
            </a:r>
            <a:r>
              <a:rPr lang="en-IN" dirty="0" smtClean="0"/>
              <a:t>representing</a:t>
            </a:r>
            <a:r>
              <a:rPr lang="en-IN" dirty="0"/>
              <a:t> </a:t>
            </a:r>
            <a:r>
              <a:rPr lang="en-IN" dirty="0" smtClean="0"/>
              <a:t>its</a:t>
            </a:r>
            <a:r>
              <a:rPr lang="en-IN" dirty="0"/>
              <a:t> </a:t>
            </a:r>
            <a:r>
              <a:rPr lang="en-IN" dirty="0" smtClean="0"/>
              <a:t>capacity</a:t>
            </a:r>
            <a:r>
              <a:rPr lang="en-IN" dirty="0"/>
              <a:t>. </a:t>
            </a:r>
            <a:r>
              <a:rPr lang="en-IN" dirty="0" smtClean="0"/>
              <a:t>Assuming a</a:t>
            </a:r>
            <a:r>
              <a:rPr lang="en-IN" dirty="0"/>
              <a:t> </a:t>
            </a:r>
            <a:r>
              <a:rPr lang="en-IN" dirty="0" smtClean="0"/>
              <a:t>steady state condition, find a maximal flow from one given </a:t>
            </a:r>
            <a:r>
              <a:rPr lang="en-IN" dirty="0"/>
              <a:t>city to </a:t>
            </a:r>
            <a:r>
              <a:rPr lang="en-IN" dirty="0" smtClean="0"/>
              <a:t>the other</a:t>
            </a:r>
            <a:endParaRPr lang="en-IN" dirty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7109"/>
            <a:ext cx="10515600" cy="1325563"/>
          </a:xfrm>
        </p:spPr>
        <p:txBody>
          <a:bodyPr/>
          <a:lstStyle/>
          <a:p>
            <a:r>
              <a:rPr lang="en-US" dirty="0" smtClean="0"/>
              <a:t>Ford-Fulkerson </a:t>
            </a:r>
            <a:r>
              <a:rPr lang="en-US" dirty="0"/>
              <a:t>Algorithm</a:t>
            </a:r>
            <a:endParaRPr lang="en-I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Input: an s-t network N</a:t>
            </a:r>
            <a:endParaRPr lang="en-US" dirty="0"/>
          </a:p>
          <a:p>
            <a:r>
              <a:rPr lang="en-US" dirty="0"/>
              <a:t>Output: a maximum flow f* in network N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[Initialization]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For each arc e in network N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	f*(e)=0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[Flow Augmentation]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baseline="-25000" dirty="0">
                <a:ea typeface="Arial Unicode MS" pitchFamily="34" charset="-128"/>
                <a:cs typeface="Arial Unicode MS" pitchFamily="34" charset="-128"/>
              </a:rPr>
              <a:t>	</a:t>
            </a:r>
            <a:endParaRPr lang="en-IN" baseline="-25000" dirty="0">
              <a:ea typeface="Arial Unicode MS" pitchFamily="34" charset="-128"/>
              <a:cs typeface="Arial Unicode MS" pitchFamily="34" charset="-128"/>
            </a:endParaRP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				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40081"/>
            <a:ext cx="10972800" cy="54860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While there exist an f* </a:t>
            </a:r>
            <a:r>
              <a:rPr lang="en-US" sz="2800" dirty="0" err="1"/>
              <a:t>augmeenting</a:t>
            </a:r>
            <a:r>
              <a:rPr lang="en-US" sz="2800" dirty="0"/>
              <a:t> path in network N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	Find an f* augmenting path Q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	</a:t>
            </a:r>
            <a:r>
              <a:rPr lang="en-US" sz="2800" dirty="0" smtClean="0"/>
              <a:t>	for each arc e of augmenting path in network N</a:t>
            </a: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en-US" sz="2800" dirty="0"/>
              <a:t>	</a:t>
            </a:r>
            <a:r>
              <a:rPr lang="en-US" sz="2800" dirty="0" smtClean="0"/>
              <a:t>	If </a:t>
            </a:r>
            <a:r>
              <a:rPr lang="en-US" sz="2800" dirty="0"/>
              <a:t>e is a forward arc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			</a:t>
            </a:r>
            <a:r>
              <a:rPr lang="en-US" sz="2800" dirty="0" smtClean="0"/>
              <a:t>	f</a:t>
            </a:r>
            <a:r>
              <a:rPr lang="en-US" sz="2800" dirty="0"/>
              <a:t>*(e)=f*(e)+</a:t>
            </a:r>
            <a:r>
              <a:rPr lang="en-US" sz="280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/>
              <a:t>Δ</a:t>
            </a:r>
            <a:r>
              <a:rPr lang="en-IN" sz="2800" baseline="-25000" dirty="0">
                <a:ea typeface="Arial Unicode MS" pitchFamily="34" charset="-128"/>
                <a:cs typeface="Arial Unicode MS" pitchFamily="34" charset="-128"/>
              </a:rPr>
              <a:t>Q</a:t>
            </a:r>
            <a:endParaRPr lang="en-IN" sz="2800" baseline="-25000" dirty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		</a:t>
            </a:r>
            <a:r>
              <a:rPr lang="en-US" sz="2800" dirty="0" smtClean="0"/>
              <a:t>	Else </a:t>
            </a:r>
            <a:r>
              <a:rPr lang="en-US" sz="2800" dirty="0"/>
              <a:t>[e is a backward arc]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			</a:t>
            </a:r>
            <a:r>
              <a:rPr lang="en-US" sz="2800" dirty="0" smtClean="0"/>
              <a:t>	f</a:t>
            </a:r>
            <a:r>
              <a:rPr lang="en-US" sz="2800" dirty="0"/>
              <a:t>*(e)=f*(e)-</a:t>
            </a:r>
            <a:r>
              <a:rPr lang="en-US" sz="280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/>
              <a:t>Δ</a:t>
            </a:r>
            <a:r>
              <a:rPr lang="en-IN" sz="2800" baseline="-25000" dirty="0">
                <a:ea typeface="Arial Unicode MS" pitchFamily="34" charset="-128"/>
                <a:cs typeface="Arial Unicode MS" pitchFamily="34" charset="-128"/>
              </a:rPr>
              <a:t>Q</a:t>
            </a:r>
            <a:endParaRPr lang="en-IN" sz="2800" baseline="-25000" dirty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 baseline="-25000" dirty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Return flow f</a:t>
            </a:r>
            <a:r>
              <a:rPr lang="en-US" sz="2800" dirty="0" smtClean="0"/>
              <a:t>*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Edmonds – Karp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Edmonds – Karp algorithm finds the f-augmenting path as a shortest path  from s to t in  graph G using breadth-first search.</a:t>
            </a:r>
            <a:endParaRPr lang="en-US" dirty="0" smtClean="0"/>
          </a:p>
          <a:p>
            <a:r>
              <a:rPr lang="en-US" dirty="0" smtClean="0"/>
              <a:t>The time complexity of this algorithm is O(V*E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The time complexity of Ford-Fulkerson algorithm is O(</a:t>
            </a:r>
            <a:r>
              <a:rPr lang="en-US" dirty="0" err="1" smtClean="0"/>
              <a:t>E|f</a:t>
            </a:r>
            <a:r>
              <a:rPr lang="en-US" dirty="0" smtClean="0"/>
              <a:t>*|)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f*-maximum flow in the network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E-edge set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matching in a bipartite graph</a:t>
            </a:r>
            <a:endParaRPr lang="en-US" dirty="0" smtClean="0"/>
          </a:p>
          <a:p>
            <a:r>
              <a:rPr lang="en-US" dirty="0" smtClean="0"/>
              <a:t>Image Segmentation problem</a:t>
            </a:r>
            <a:endParaRPr lang="en-US" dirty="0" smtClean="0"/>
          </a:p>
          <a:p>
            <a:r>
              <a:rPr lang="en-US" dirty="0" smtClean="0"/>
              <a:t>Traffic regulation</a:t>
            </a:r>
            <a:endParaRPr lang="en-US" dirty="0" smtClean="0"/>
          </a:p>
          <a:p>
            <a:r>
              <a:rPr lang="en-US" dirty="0" smtClean="0"/>
              <a:t>Airline Scheduling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09451"/>
            <a:ext cx="10515600" cy="566751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Problem: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Find the maximum flow from A to 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  <p:sp>
        <p:nvSpPr>
          <p:cNvPr id="8194" name="AutoShape 2" descr="http://staff.ustc.edu.cn/%7Ecsli/graduate/algorithms/book6/581_a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63263" y="1632857"/>
            <a:ext cx="7029450" cy="4267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 rot="16200000" flipH="1">
            <a:off x="7067006" y="3749040"/>
            <a:ext cx="4245428" cy="65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571750" y="1334294"/>
            <a:ext cx="70485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556374" y="1328012"/>
            <a:ext cx="7000875" cy="393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767149" y="2283959"/>
            <a:ext cx="65532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638425" y="2077244"/>
            <a:ext cx="69151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795587" y="2101056"/>
            <a:ext cx="66008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835" y="1976845"/>
            <a:ext cx="2666212" cy="323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Jack R. Edmond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51" y="1896292"/>
            <a:ext cx="3026227" cy="334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2400" y="5867400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Jack R Edmonds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823200" y="5715000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Richard M Karp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AutoNum type="arabicPeriod"/>
            </a:pPr>
            <a:r>
              <a:rPr lang="en-US" dirty="0" smtClean="0"/>
              <a:t>Jonathan Gross and Jay </a:t>
            </a:r>
            <a:r>
              <a:rPr lang="en-US" dirty="0" err="1" smtClean="0"/>
              <a:t>Yellen</a:t>
            </a:r>
            <a:r>
              <a:rPr lang="en-US" dirty="0" smtClean="0"/>
              <a:t>, “Graph Theory and its Applications”, CRC Press, 2006.</a:t>
            </a: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 smtClean="0"/>
              <a:t>Bondy</a:t>
            </a:r>
            <a:r>
              <a:rPr lang="en-US" dirty="0" smtClean="0"/>
              <a:t> J A, </a:t>
            </a:r>
            <a:r>
              <a:rPr lang="en-US" dirty="0" err="1" smtClean="0"/>
              <a:t>Murty</a:t>
            </a:r>
            <a:r>
              <a:rPr lang="en-US" dirty="0" smtClean="0"/>
              <a:t> U S R, “Graph Theory”, Springer, 2013.</a:t>
            </a: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Thomas H </a:t>
            </a:r>
            <a:r>
              <a:rPr lang="en-US" dirty="0" err="1" smtClean="0"/>
              <a:t>Cormen</a:t>
            </a:r>
            <a:r>
              <a:rPr lang="en-US" dirty="0" smtClean="0"/>
              <a:t>, Charles E  </a:t>
            </a:r>
            <a:r>
              <a:rPr lang="en-US" dirty="0" err="1" smtClean="0"/>
              <a:t>Leiserson</a:t>
            </a:r>
            <a:r>
              <a:rPr lang="en-US" dirty="0" smtClean="0"/>
              <a:t>  and  Ronald L </a:t>
            </a:r>
            <a:r>
              <a:rPr lang="en-US" dirty="0" err="1" smtClean="0"/>
              <a:t>Rivest</a:t>
            </a:r>
            <a:r>
              <a:rPr lang="en-US" dirty="0" smtClean="0"/>
              <a:t>, “Introduction to Algorithms”, MIT Press, 2010. </a:t>
            </a:r>
            <a:endParaRPr lang="en-US" dirty="0" smtClean="0"/>
          </a:p>
          <a:p>
            <a:pPr marL="514350" lvl="0" indent="-51435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6549"/>
            <a:ext cx="10515600" cy="2481942"/>
          </a:xfrm>
        </p:spPr>
        <p:txBody>
          <a:bodyPr/>
          <a:lstStyle/>
          <a:p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  <p:pic>
        <p:nvPicPr>
          <p:cNvPr id="56323" name="Picture 3" descr="C:\Users\dell\Desktop\any-questions.00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769327" y="705394"/>
            <a:ext cx="7184570" cy="58488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  <p:pic>
        <p:nvPicPr>
          <p:cNvPr id="55298" name="Picture 2" descr="C:\Users\dell\Desktop\index.jpg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731520" y="627017"/>
            <a:ext cx="10267406" cy="55255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 smtClean="0"/>
              <a:t>PREREQUISITES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source-Single sink network</a:t>
            </a:r>
            <a:endParaRPr lang="en-US" dirty="0" smtClean="0"/>
          </a:p>
          <a:p>
            <a:r>
              <a:rPr lang="en-US" dirty="0" smtClean="0"/>
              <a:t>Capacitated network</a:t>
            </a:r>
            <a:endParaRPr lang="en-US" dirty="0" smtClean="0"/>
          </a:p>
          <a:p>
            <a:r>
              <a:rPr lang="en-US" dirty="0" smtClean="0"/>
              <a:t>Outset</a:t>
            </a:r>
            <a:endParaRPr lang="en-US" dirty="0" smtClean="0"/>
          </a:p>
          <a:p>
            <a:r>
              <a:rPr lang="en-US" dirty="0" smtClean="0"/>
              <a:t>Inset</a:t>
            </a:r>
            <a:endParaRPr lang="en-US" dirty="0" smtClean="0"/>
          </a:p>
          <a:p>
            <a:r>
              <a:rPr lang="en-US" dirty="0" smtClean="0"/>
              <a:t>Flow (feasible)</a:t>
            </a:r>
            <a:endParaRPr lang="en-US" dirty="0" smtClean="0"/>
          </a:p>
          <a:p>
            <a:r>
              <a:rPr lang="en-US" dirty="0" smtClean="0"/>
              <a:t>Value of flow</a:t>
            </a:r>
            <a:endParaRPr lang="en-US" dirty="0" smtClean="0"/>
          </a:p>
          <a:p>
            <a:r>
              <a:rPr lang="en-US" dirty="0" smtClean="0"/>
              <a:t>Maximum flow</a:t>
            </a:r>
            <a:endParaRPr lang="en-US" dirty="0" smtClean="0"/>
          </a:p>
          <a:p>
            <a:r>
              <a:rPr lang="en-US" dirty="0" smtClean="0"/>
              <a:t>Cuts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4729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PREREQUISITES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2411"/>
            <a:ext cx="10515600" cy="4844552"/>
          </a:xfrm>
        </p:spPr>
        <p:txBody>
          <a:bodyPr/>
          <a:lstStyle/>
          <a:p>
            <a:r>
              <a:rPr lang="en-IN" dirty="0" smtClean="0"/>
              <a:t>A single source-single sink network is a connected digraph that has a distinguished vertex called source s , with nonzero </a:t>
            </a:r>
            <a:r>
              <a:rPr lang="en-IN" dirty="0" err="1" smtClean="0"/>
              <a:t>outdegree</a:t>
            </a:r>
            <a:r>
              <a:rPr lang="en-IN" dirty="0" smtClean="0"/>
              <a:t> and a distinguished vertex called the sink t, with nonzero </a:t>
            </a:r>
            <a:r>
              <a:rPr lang="en-IN" dirty="0" err="1" smtClean="0"/>
              <a:t>indegree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 smtClean="0"/>
              <a:t>It is often referred to as an s-t network.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  <a:endParaRPr lang="en-IN" dirty="0" smtClean="0"/>
          </a:p>
          <a:p>
            <a:r>
              <a:rPr lang="en-IN" dirty="0" smtClean="0"/>
              <a:t>A capacitated network is a connected digraph such that each arc e is assigned a non negative weight cap(e), called the capacity of arc e.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8034"/>
            <a:ext cx="10515600" cy="5648929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b="1" dirty="0" smtClean="0"/>
              <a:t>out-set </a:t>
            </a:r>
            <a:r>
              <a:rPr lang="en-IN" dirty="0" smtClean="0"/>
              <a:t>of v, denoted as Out(v), is the set of all arcs that are directed from vertex v.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Out(v) = {e </a:t>
            </a:r>
            <a:r>
              <a:rPr lang="el-GR" dirty="0" smtClean="0"/>
              <a:t>ε</a:t>
            </a:r>
            <a:r>
              <a:rPr lang="en-IN" dirty="0" smtClean="0"/>
              <a:t> E</a:t>
            </a:r>
            <a:r>
              <a:rPr lang="en-IN" dirty="0" smtClean="0">
                <a:cs typeface="Times New Roman" panose="02020603050405020304" pitchFamily="18" charset="0"/>
              </a:rPr>
              <a:t>n | tail(e) = v}</a:t>
            </a:r>
            <a:endParaRPr lang="en-IN" dirty="0" smtClean="0">
              <a:cs typeface="Times New Roman" panose="02020603050405020304" pitchFamily="18" charset="0"/>
            </a:endParaRPr>
          </a:p>
          <a:p>
            <a:r>
              <a:rPr lang="en-IN" dirty="0" smtClean="0"/>
              <a:t>The </a:t>
            </a:r>
            <a:r>
              <a:rPr lang="en-IN" b="1" dirty="0" smtClean="0"/>
              <a:t>in-set</a:t>
            </a:r>
            <a:r>
              <a:rPr lang="en-IN" dirty="0" smtClean="0"/>
              <a:t> of v, denoted as In(v), is the set of all arcs that are directed to vertex v.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In(v) = {e </a:t>
            </a:r>
            <a:r>
              <a:rPr lang="el-GR" dirty="0" smtClean="0"/>
              <a:t>ε</a:t>
            </a:r>
            <a:r>
              <a:rPr lang="en-IN" dirty="0" smtClean="0"/>
              <a:t> E</a:t>
            </a:r>
            <a:r>
              <a:rPr lang="en-IN" dirty="0" smtClean="0">
                <a:cs typeface="Times New Roman" panose="02020603050405020304" pitchFamily="18" charset="0"/>
              </a:rPr>
              <a:t>n | head(e) = v}</a:t>
            </a:r>
            <a:endParaRPr lang="en-IN" dirty="0" smtClean="0">
              <a:cs typeface="Times New Roman" panose="02020603050405020304" pitchFamily="18" charset="0"/>
            </a:endParaRPr>
          </a:p>
          <a:p>
            <a:r>
              <a:rPr lang="en-IN" dirty="0" smtClean="0"/>
              <a:t> For any two vertex subsets X and Y of a digraph N, let &lt;</a:t>
            </a:r>
            <a:r>
              <a:rPr lang="en-IN" dirty="0"/>
              <a:t>X</a:t>
            </a:r>
            <a:r>
              <a:rPr lang="en-IN" dirty="0" smtClean="0"/>
              <a:t>,Y&gt; denote the set of all arcs in N that are directed from a vertex in X to a vertex in Y.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&lt;X,Y&gt; = {e </a:t>
            </a:r>
            <a:r>
              <a:rPr lang="el-GR" dirty="0" smtClean="0"/>
              <a:t>ε</a:t>
            </a:r>
            <a:r>
              <a:rPr lang="en-IN" dirty="0" smtClean="0"/>
              <a:t> E</a:t>
            </a:r>
            <a:r>
              <a:rPr lang="en-IN" dirty="0" smtClean="0">
                <a:cs typeface="Times New Roman" panose="02020603050405020304" pitchFamily="18" charset="0"/>
              </a:rPr>
              <a:t>n | tail(e)</a:t>
            </a:r>
            <a:r>
              <a:rPr lang="el-GR" dirty="0" smtClean="0"/>
              <a:t> ε</a:t>
            </a:r>
            <a:r>
              <a:rPr lang="en-IN" dirty="0" smtClean="0"/>
              <a:t> X</a:t>
            </a:r>
            <a:r>
              <a:rPr lang="en-IN" dirty="0" smtClean="0">
                <a:cs typeface="Times New Roman" panose="02020603050405020304" pitchFamily="18" charset="0"/>
              </a:rPr>
              <a:t>  and head(e)</a:t>
            </a:r>
            <a:r>
              <a:rPr lang="el-GR" dirty="0" smtClean="0"/>
              <a:t> ε</a:t>
            </a:r>
            <a:r>
              <a:rPr lang="en-IN" dirty="0" smtClean="0"/>
              <a:t>Y}</a:t>
            </a:r>
            <a:endParaRPr lang="en-IN" dirty="0" smtClean="0"/>
          </a:p>
          <a:p>
            <a:pPr marL="0" indent="0">
              <a:buNone/>
            </a:pPr>
            <a:endParaRPr lang="en-IN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6651"/>
            <a:ext cx="10515600" cy="5210312"/>
          </a:xfrm>
        </p:spPr>
        <p:txBody>
          <a:bodyPr/>
          <a:lstStyle/>
          <a:p>
            <a:endParaRPr lang="en-IN" sz="3600" dirty="0" smtClean="0"/>
          </a:p>
          <a:p>
            <a:r>
              <a:rPr lang="en-IN" sz="3600" dirty="0" smtClean="0"/>
              <a:t>Let N be a capacitated s-t network. A feasible flow f in N is a function f:E</a:t>
            </a:r>
            <a:r>
              <a:rPr lang="en-IN" sz="3600" baseline="-25000" dirty="0" smtClean="0"/>
              <a:t>N</a:t>
            </a:r>
            <a:r>
              <a:rPr lang="en-IN" sz="3600" dirty="0" smtClean="0">
                <a:sym typeface="Wingdings" panose="05000000000000000000" pitchFamily="2" charset="2"/>
              </a:rPr>
              <a:t>R+ that assigns a non negative real number f(e) to each arc e such that</a:t>
            </a:r>
            <a:endParaRPr lang="en-IN" sz="3600" dirty="0" smtClean="0">
              <a:sym typeface="Wingdings" panose="05000000000000000000" pitchFamily="2" charset="2"/>
            </a:endParaRPr>
          </a:p>
          <a:p>
            <a:pPr>
              <a:buNone/>
            </a:pPr>
            <a:endParaRPr lang="en-IN" sz="3600" dirty="0" smtClean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IN" sz="3200" dirty="0" smtClean="0">
                <a:sym typeface="Wingdings" panose="05000000000000000000" pitchFamily="2" charset="2"/>
              </a:rPr>
              <a:t>f(e)&lt;=cap(e), for every arc e in network N.</a:t>
            </a:r>
            <a:endParaRPr lang="en-IN" sz="3200" dirty="0" smtClean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IN" sz="32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∑</a:t>
            </a:r>
            <a:r>
              <a:rPr lang="en-IN" sz="3200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l-GR" sz="3200" dirty="0" smtClean="0"/>
              <a:t> </a:t>
            </a:r>
            <a:r>
              <a:rPr lang="el-GR" sz="3200" baseline="-25000" dirty="0" smtClean="0"/>
              <a:t>ε </a:t>
            </a:r>
            <a:r>
              <a:rPr lang="en-IN" sz="3200" baseline="-25000" dirty="0" smtClean="0"/>
              <a:t>In(v)</a:t>
            </a:r>
            <a:r>
              <a:rPr lang="en-IN" sz="3200" dirty="0" smtClean="0"/>
              <a:t> f(e) = </a:t>
            </a:r>
            <a:r>
              <a:rPr lang="en-IN" sz="32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∑</a:t>
            </a:r>
            <a:r>
              <a:rPr lang="en-IN" sz="3200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l-GR" sz="3200" dirty="0" smtClean="0"/>
              <a:t> </a:t>
            </a:r>
            <a:r>
              <a:rPr lang="el-GR" sz="3200" baseline="-25000" dirty="0" smtClean="0"/>
              <a:t>ε </a:t>
            </a:r>
            <a:r>
              <a:rPr lang="en-IN" sz="3200" baseline="-25000" dirty="0" smtClean="0"/>
              <a:t>Out(v) </a:t>
            </a:r>
            <a:r>
              <a:rPr lang="en-IN" sz="3200" dirty="0" smtClean="0"/>
              <a:t>f(e) ,for every vertex v in network N , other than source s and sink t. This property is called the conservation-of-flow condition.</a:t>
            </a:r>
            <a:r>
              <a:rPr lang="en-IN" sz="3200" dirty="0" smtClean="0">
                <a:sym typeface="Wingdings" panose="05000000000000000000" pitchFamily="2" charset="2"/>
              </a:rPr>
              <a:t>	</a:t>
            </a:r>
            <a:r>
              <a:rPr lang="en-IN" sz="3200" dirty="0">
                <a:sym typeface="Wingdings" panose="05000000000000000000" pitchFamily="2" charset="2"/>
              </a:rPr>
              <a:t>	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826" y="931652"/>
            <a:ext cx="10515600" cy="5262563"/>
          </a:xfrm>
        </p:spPr>
        <p:txBody>
          <a:bodyPr/>
          <a:lstStyle/>
          <a:p>
            <a:r>
              <a:rPr lang="en-IN" dirty="0" smtClean="0"/>
              <a:t>The </a:t>
            </a:r>
            <a:r>
              <a:rPr lang="en-IN" b="1" dirty="0" smtClean="0"/>
              <a:t>value of flow </a:t>
            </a:r>
            <a:r>
              <a:rPr lang="en-IN" dirty="0" smtClean="0"/>
              <a:t>f in a capacitated network, denoted </a:t>
            </a:r>
            <a:r>
              <a:rPr lang="en-IN" dirty="0" err="1" smtClean="0"/>
              <a:t>val</a:t>
            </a:r>
            <a:r>
              <a:rPr lang="en-IN" dirty="0" smtClean="0"/>
              <a:t>(f), is the net flow leaving the source s, i.e.,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val</a:t>
            </a:r>
            <a:r>
              <a:rPr lang="en-IN" dirty="0" smtClean="0"/>
              <a:t>(f) = </a:t>
            </a:r>
            <a:r>
              <a:rPr lang="en-IN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∑</a:t>
            </a:r>
            <a:r>
              <a:rPr lang="en-IN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lang="el-GR" dirty="0" smtClean="0"/>
              <a:t> </a:t>
            </a:r>
            <a:r>
              <a:rPr lang="el-GR" baseline="-25000" dirty="0" smtClean="0"/>
              <a:t>ε </a:t>
            </a:r>
            <a:r>
              <a:rPr lang="en-IN" baseline="-25000" dirty="0" smtClean="0"/>
              <a:t>Out(s)</a:t>
            </a:r>
            <a:r>
              <a:rPr lang="en-IN" dirty="0" smtClean="0"/>
              <a:t> f(e) -</a:t>
            </a:r>
            <a:r>
              <a:rPr lang="en-IN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∑</a:t>
            </a:r>
            <a:r>
              <a:rPr lang="en-IN" baseline="-25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lang="el-GR" dirty="0" smtClean="0"/>
              <a:t> </a:t>
            </a:r>
            <a:r>
              <a:rPr lang="el-GR" baseline="-25000" dirty="0" smtClean="0"/>
              <a:t>ε </a:t>
            </a:r>
            <a:r>
              <a:rPr lang="en-IN" baseline="-25000" dirty="0" smtClean="0"/>
              <a:t>In(s)</a:t>
            </a:r>
            <a:r>
              <a:rPr lang="en-IN" dirty="0" smtClean="0"/>
              <a:t> f(e)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A </a:t>
            </a:r>
            <a:r>
              <a:rPr lang="en-IN" b="1" dirty="0" smtClean="0"/>
              <a:t>maximum flow </a:t>
            </a:r>
            <a:r>
              <a:rPr lang="en-IN" dirty="0" smtClean="0"/>
              <a:t>f</a:t>
            </a:r>
            <a:r>
              <a:rPr lang="en-IN" baseline="30000" dirty="0" smtClean="0"/>
              <a:t>*</a:t>
            </a:r>
            <a:r>
              <a:rPr lang="en-IN" b="1" dirty="0" smtClean="0"/>
              <a:t> </a:t>
            </a:r>
            <a:r>
              <a:rPr lang="en-IN" dirty="0" smtClean="0"/>
              <a:t>in a capacitated network N is a flow in N having the maximum value, i.e., </a:t>
            </a:r>
            <a:r>
              <a:rPr lang="en-IN" dirty="0" err="1" smtClean="0"/>
              <a:t>val</a:t>
            </a:r>
            <a:r>
              <a:rPr lang="en-IN" dirty="0" smtClean="0"/>
              <a:t>(f)&lt;=</a:t>
            </a:r>
            <a:r>
              <a:rPr lang="en-IN" dirty="0" err="1" smtClean="0"/>
              <a:t>val</a:t>
            </a:r>
            <a:r>
              <a:rPr lang="en-IN" dirty="0" smtClean="0"/>
              <a:t>(f</a:t>
            </a:r>
            <a:r>
              <a:rPr lang="en-IN" baseline="30000" dirty="0" smtClean="0"/>
              <a:t>*</a:t>
            </a:r>
            <a:r>
              <a:rPr lang="en-IN" dirty="0" smtClean="0"/>
              <a:t>), for every flow f in N.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A8A6-C4BF-4E34-AD01-DA65E858D6C7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9155</Words>
  <Application>WPS Presentation</Application>
  <PresentationFormat>Custom</PresentationFormat>
  <Paragraphs>342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Arial</vt:lpstr>
      <vt:lpstr>SimSun</vt:lpstr>
      <vt:lpstr>Wingdings</vt:lpstr>
      <vt:lpstr>Times New Roman</vt:lpstr>
      <vt:lpstr>Calibri Light</vt:lpstr>
      <vt:lpstr>Calibri</vt:lpstr>
      <vt:lpstr>Microsoft YaHei</vt:lpstr>
      <vt:lpstr>Arial Unicode MS</vt:lpstr>
      <vt:lpstr>Aldhabi</vt:lpstr>
      <vt:lpstr>Calibri</vt:lpstr>
      <vt:lpstr>Arial Unicode MS</vt:lpstr>
      <vt:lpstr>Office Theme</vt:lpstr>
      <vt:lpstr>MAX FLOW-MIN CUT THEOREM</vt:lpstr>
      <vt:lpstr>CONTENTS</vt:lpstr>
      <vt:lpstr>History</vt:lpstr>
      <vt:lpstr>PowerPoint 演示文稿</vt:lpstr>
      <vt:lpstr>PREREQUISITES</vt:lpstr>
      <vt:lpstr>PREREQUISITES</vt:lpstr>
      <vt:lpstr>PowerPoint 演示文稿</vt:lpstr>
      <vt:lpstr>FLOW</vt:lpstr>
      <vt:lpstr>PowerPoint 演示文稿</vt:lpstr>
      <vt:lpstr>PowerPoint 演示文稿</vt:lpstr>
      <vt:lpstr>PowerPoint 演示文稿</vt:lpstr>
      <vt:lpstr>CUT</vt:lpstr>
      <vt:lpstr>PowerPoint 演示文稿</vt:lpstr>
      <vt:lpstr>PowerPoint 演示文稿</vt:lpstr>
      <vt:lpstr>Proposition 1</vt:lpstr>
      <vt:lpstr> Lemma </vt:lpstr>
      <vt:lpstr>Proposition 2</vt:lpstr>
      <vt:lpstr>Proposition 3 </vt:lpstr>
      <vt:lpstr>COROLLARY - 1</vt:lpstr>
      <vt:lpstr>COROLLARY - 2</vt:lpstr>
      <vt:lpstr>f – AUGMENTING PATH</vt:lpstr>
      <vt:lpstr>PowerPoint 演示文稿</vt:lpstr>
      <vt:lpstr>PowerPoint 演示文稿</vt:lpstr>
      <vt:lpstr>Flow Augmentation</vt:lpstr>
      <vt:lpstr>PowerPoint 演示文稿</vt:lpstr>
      <vt:lpstr>Characterization of Maximum Flow</vt:lpstr>
      <vt:lpstr>PowerPoint 演示文稿</vt:lpstr>
      <vt:lpstr>PowerPoint 演示文稿</vt:lpstr>
      <vt:lpstr>Max-Flow Min-Cut Theorem:</vt:lpstr>
      <vt:lpstr>Ford-Fulkerson Algorithm</vt:lpstr>
      <vt:lpstr>PowerPoint 演示文稿</vt:lpstr>
      <vt:lpstr>Edmonds – Karp Algorithm</vt:lpstr>
      <vt:lpstr>			Applications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References:</vt:lpstr>
      <vt:lpstr>		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FLOW-MIN CUT THEOREM</dc:title>
  <dc:creator>15pt09</dc:creator>
  <cp:lastModifiedBy>Veena</cp:lastModifiedBy>
  <cp:revision>67</cp:revision>
  <dcterms:created xsi:type="dcterms:W3CDTF">2016-10-01T08:20:00Z</dcterms:created>
  <dcterms:modified xsi:type="dcterms:W3CDTF">2021-01-02T18:36:40Z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</Properties>
</file>