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5" r:id="rId20"/>
    <p:sldId id="276" r:id="rId21"/>
    <p:sldId id="277" r:id="rId22"/>
    <p:sldId id="303" r:id="rId23"/>
    <p:sldId id="300" r:id="rId24"/>
    <p:sldId id="301" r:id="rId25"/>
    <p:sldId id="278" r:id="rId26"/>
    <p:sldId id="272" r:id="rId27"/>
    <p:sldId id="283" r:id="rId28"/>
    <p:sldId id="284" r:id="rId29"/>
    <p:sldId id="285" r:id="rId30"/>
    <p:sldId id="286" r:id="rId31"/>
    <p:sldId id="287" r:id="rId32"/>
    <p:sldId id="288" r:id="rId33"/>
    <p:sldId id="289" r:id="rId34"/>
    <p:sldId id="273" r:id="rId35"/>
    <p:sldId id="279" r:id="rId36"/>
    <p:sldId id="298" r:id="rId37"/>
    <p:sldId id="281" r:id="rId38"/>
    <p:sldId id="282" r:id="rId39"/>
    <p:sldId id="297" r:id="rId40"/>
    <p:sldId id="291" r:id="rId41"/>
    <p:sldId id="292" r:id="rId42"/>
    <p:sldId id="293" r:id="rId43"/>
    <p:sldId id="294" r:id="rId44"/>
    <p:sldId id="304" r:id="rId45"/>
    <p:sldId id="295" r:id="rId46"/>
    <p:sldId id="296" r:id="rId47"/>
    <p:sldId id="29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7" autoAdjust="0"/>
    <p:restoredTop sz="94660"/>
  </p:normalViewPr>
  <p:slideViewPr>
    <p:cSldViewPr snapToGrid="0">
      <p:cViewPr>
        <p:scale>
          <a:sx n="70" d="100"/>
          <a:sy n="70" d="100"/>
        </p:scale>
        <p:origin x="-570"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notesMaster" Target="notesMasters/notesMaster1.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E7C95-4C14-43C9-9C2B-184F246E4AA7}"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E6EF85-8549-421E-9542-2FA70910B87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68A184E-702B-430E-B2D2-4AE2D5BD2DD3}"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B2752E4-6282-4A48-9764-8027BD5A8349}"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A184E-702B-430E-B2D2-4AE2D5BD2D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52E4-6282-4A48-9764-8027BD5A834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A184E-702B-430E-B2D2-4AE2D5BD2D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52E4-6282-4A48-9764-8027BD5A834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A184E-702B-430E-B2D2-4AE2D5BD2D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52E4-6282-4A48-9764-8027BD5A834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468A184E-702B-430E-B2D2-4AE2D5BD2D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52E4-6282-4A48-9764-8027BD5A8349}"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8A184E-702B-430E-B2D2-4AE2D5BD2DD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752E4-6282-4A48-9764-8027BD5A834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68A184E-702B-430E-B2D2-4AE2D5BD2DD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2752E4-6282-4A48-9764-8027BD5A834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8A184E-702B-430E-B2D2-4AE2D5BD2DD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2752E4-6282-4A48-9764-8027BD5A834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A184E-702B-430E-B2D2-4AE2D5BD2DD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2752E4-6282-4A48-9764-8027BD5A834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8A184E-702B-430E-B2D2-4AE2D5BD2DD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752E4-6282-4A48-9764-8027BD5A834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468A184E-702B-430E-B2D2-4AE2D5BD2DD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BB2752E4-6282-4A48-9764-8027BD5A8349}" type="slidenum">
              <a:rPr lang="en-US" smtClean="0"/>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68A184E-702B-430E-B2D2-4AE2D5BD2DD3}" type="datetimeFigureOut">
              <a:rPr lang="en-US" smtClean="0"/>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B2752E4-6282-4A48-9764-8027BD5A8349}" type="slidenum">
              <a:rPr lang="en-US" smtClean="0"/>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IN" altLang="en-US"/>
              <a:t>C programming</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Function with no arguments but return value</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err="1" smtClean="0"/>
              <a:t>scanf</a:t>
            </a:r>
            <a:r>
              <a:rPr lang="en-US" dirty="0" smtClean="0"/>
              <a:t>("%</a:t>
            </a:r>
            <a:r>
              <a:rPr lang="en-US" dirty="0" err="1" smtClean="0"/>
              <a:t>d",&amp;n</a:t>
            </a:r>
            <a:r>
              <a:rPr lang="en-US" dirty="0" smtClean="0"/>
              <a:t>); </a:t>
            </a:r>
            <a:endParaRPr lang="en-US" dirty="0" smtClean="0"/>
          </a:p>
          <a:p>
            <a:pPr>
              <a:buNone/>
            </a:pPr>
            <a:r>
              <a:rPr lang="en-US" dirty="0" smtClean="0"/>
              <a:t>		return n;</a:t>
            </a:r>
            <a:endParaRPr lang="en-US" dirty="0" smtClean="0"/>
          </a:p>
          <a:p>
            <a:pPr>
              <a:buNone/>
            </a:pPr>
            <a:r>
              <a:rPr lang="en-US" dirty="0" smtClean="0"/>
              <a:t> }</a:t>
            </a:r>
            <a:endParaRPr lang="en-US"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Function with arguments and no return value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#include &lt;</a:t>
            </a:r>
            <a:r>
              <a:rPr lang="en-US" dirty="0" err="1" smtClean="0"/>
              <a:t>stdio.h</a:t>
            </a:r>
            <a:r>
              <a:rPr lang="en-US" dirty="0" smtClean="0"/>
              <a:t>&gt; </a:t>
            </a:r>
            <a:endParaRPr lang="en-US" dirty="0" smtClean="0"/>
          </a:p>
          <a:p>
            <a:pPr>
              <a:buNone/>
            </a:pPr>
            <a:r>
              <a:rPr lang="en-US" dirty="0" smtClean="0"/>
              <a:t>void </a:t>
            </a:r>
            <a:r>
              <a:rPr lang="en-US" dirty="0" err="1" smtClean="0"/>
              <a:t>check_display</a:t>
            </a:r>
            <a:r>
              <a:rPr lang="en-US" dirty="0" smtClean="0"/>
              <a:t>(</a:t>
            </a:r>
            <a:r>
              <a:rPr lang="en-US" dirty="0" err="1" smtClean="0"/>
              <a:t>int</a:t>
            </a:r>
            <a:r>
              <a:rPr lang="en-US" dirty="0" smtClean="0"/>
              <a:t> n);</a:t>
            </a:r>
            <a:endParaRPr lang="en-US" dirty="0" smtClean="0"/>
          </a:p>
          <a:p>
            <a:pPr>
              <a:buNone/>
            </a:pPr>
            <a:r>
              <a:rPr lang="en-US" dirty="0" smtClean="0"/>
              <a:t> </a:t>
            </a:r>
            <a:r>
              <a:rPr lang="en-US" dirty="0" err="1" smtClean="0"/>
              <a:t>int</a:t>
            </a:r>
            <a:r>
              <a:rPr lang="en-US" dirty="0" smtClean="0"/>
              <a:t> main()</a:t>
            </a:r>
            <a:endParaRPr lang="en-US" dirty="0" smtClean="0"/>
          </a:p>
          <a:p>
            <a:pPr>
              <a:buNone/>
            </a:pPr>
            <a:r>
              <a:rPr lang="en-US" dirty="0" smtClean="0"/>
              <a:t>{		 </a:t>
            </a:r>
            <a:r>
              <a:rPr lang="en-US" dirty="0" err="1" smtClean="0"/>
              <a:t>int</a:t>
            </a:r>
            <a:r>
              <a:rPr lang="en-US" dirty="0" smtClean="0"/>
              <a:t> num;</a:t>
            </a:r>
            <a:endParaRPr lang="en-US" dirty="0" smtClean="0"/>
          </a:p>
          <a:p>
            <a:pPr>
              <a:buNone/>
            </a:pPr>
            <a:r>
              <a:rPr lang="en-US" dirty="0" smtClean="0"/>
              <a:t>		 </a:t>
            </a:r>
            <a:r>
              <a:rPr lang="en-US" dirty="0" err="1" smtClean="0"/>
              <a:t>printf</a:t>
            </a:r>
            <a:r>
              <a:rPr lang="en-US" dirty="0" smtClean="0"/>
              <a:t>("Enter positive enter to check:\n");</a:t>
            </a:r>
            <a:endParaRPr lang="en-US" dirty="0" smtClean="0"/>
          </a:p>
          <a:p>
            <a:pPr>
              <a:buNone/>
            </a:pPr>
            <a:r>
              <a:rPr lang="en-US" dirty="0" smtClean="0"/>
              <a:t>		 </a:t>
            </a:r>
            <a:r>
              <a:rPr lang="en-US" dirty="0" err="1" smtClean="0"/>
              <a:t>scanf</a:t>
            </a:r>
            <a:r>
              <a:rPr lang="en-US" dirty="0" smtClean="0"/>
              <a:t>("%</a:t>
            </a:r>
            <a:r>
              <a:rPr lang="en-US" dirty="0" err="1" smtClean="0"/>
              <a:t>d",&amp;num</a:t>
            </a:r>
            <a:r>
              <a:rPr lang="en-US" dirty="0" smtClean="0"/>
              <a:t>);</a:t>
            </a:r>
            <a:endParaRPr lang="en-US" dirty="0" smtClean="0"/>
          </a:p>
          <a:p>
            <a:pPr>
              <a:buNone/>
            </a:pPr>
            <a:r>
              <a:rPr lang="en-US" dirty="0" smtClean="0"/>
              <a:t>		 </a:t>
            </a:r>
            <a:r>
              <a:rPr lang="en-US" dirty="0" err="1" smtClean="0"/>
              <a:t>check_display</a:t>
            </a:r>
            <a:r>
              <a:rPr lang="en-US" dirty="0" smtClean="0"/>
              <a:t>(num);</a:t>
            </a:r>
            <a:endParaRPr lang="en-US" dirty="0" smtClean="0"/>
          </a:p>
          <a:p>
            <a:pPr>
              <a:buNone/>
            </a:pPr>
            <a:r>
              <a:rPr lang="en-US" dirty="0" smtClean="0"/>
              <a:t>		 /* Argument num is passed to function. */</a:t>
            </a:r>
            <a:endParaRPr lang="en-US" dirty="0" smtClean="0"/>
          </a:p>
          <a:p>
            <a:pPr>
              <a:buNone/>
            </a:pPr>
            <a:r>
              <a:rPr lang="en-US" dirty="0" smtClean="0"/>
              <a:t>		 return 0; </a:t>
            </a:r>
            <a:endParaRPr lang="en-US" dirty="0" smtClean="0"/>
          </a:p>
          <a:p>
            <a:pPr>
              <a:buNone/>
            </a:pP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Function with arguments and no return value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void </a:t>
            </a:r>
            <a:r>
              <a:rPr lang="en-US" dirty="0" err="1" smtClean="0"/>
              <a:t>check_display</a:t>
            </a:r>
            <a:r>
              <a:rPr lang="en-US" dirty="0" smtClean="0"/>
              <a:t>(</a:t>
            </a:r>
            <a:r>
              <a:rPr lang="en-US" dirty="0" err="1" smtClean="0"/>
              <a:t>int</a:t>
            </a:r>
            <a:r>
              <a:rPr lang="en-US" dirty="0" smtClean="0"/>
              <a:t> n)</a:t>
            </a:r>
            <a:endParaRPr lang="en-US" dirty="0" smtClean="0"/>
          </a:p>
          <a:p>
            <a:pPr>
              <a:buNone/>
            </a:pPr>
            <a:r>
              <a:rPr lang="en-US" dirty="0" smtClean="0"/>
              <a:t>{		 /* There is no return value to calling function.</a:t>
            </a:r>
            <a:endParaRPr lang="en-US" dirty="0" smtClean="0"/>
          </a:p>
          <a:p>
            <a:pPr>
              <a:buNone/>
            </a:pPr>
            <a:r>
              <a:rPr lang="en-US" dirty="0" smtClean="0"/>
              <a:t>		 Hence, return type of function is void. */</a:t>
            </a:r>
            <a:endParaRPr lang="en-US" dirty="0" smtClean="0"/>
          </a:p>
          <a:p>
            <a:pPr>
              <a:buNone/>
            </a:pPr>
            <a:r>
              <a:rPr lang="en-US" dirty="0" smtClean="0"/>
              <a:t>		 </a:t>
            </a:r>
            <a:r>
              <a:rPr lang="en-US" dirty="0" err="1" smtClean="0"/>
              <a:t>int</a:t>
            </a:r>
            <a:r>
              <a:rPr lang="en-US" dirty="0" smtClean="0"/>
              <a:t> </a:t>
            </a:r>
            <a:r>
              <a:rPr lang="en-US" dirty="0" err="1" smtClean="0"/>
              <a:t>i</a:t>
            </a:r>
            <a:r>
              <a:rPr lang="en-US" dirty="0" smtClean="0"/>
              <a:t>, flag = 0;</a:t>
            </a:r>
            <a:endParaRPr lang="en-US" dirty="0" smtClean="0"/>
          </a:p>
          <a:p>
            <a:pPr>
              <a:buNone/>
            </a:pPr>
            <a:r>
              <a:rPr lang="en-US" dirty="0" smtClean="0"/>
              <a:t>		 for(</a:t>
            </a:r>
            <a:r>
              <a:rPr lang="en-US" dirty="0" err="1" smtClean="0"/>
              <a:t>i</a:t>
            </a:r>
            <a:r>
              <a:rPr lang="en-US" dirty="0" smtClean="0"/>
              <a:t>=2; </a:t>
            </a:r>
            <a:r>
              <a:rPr lang="en-US" dirty="0" err="1" smtClean="0"/>
              <a:t>i</a:t>
            </a:r>
            <a:r>
              <a:rPr lang="en-US" dirty="0" smtClean="0"/>
              <a:t>&lt;=n/2; ++</a:t>
            </a:r>
            <a:r>
              <a:rPr lang="en-US" dirty="0" err="1" smtClean="0"/>
              <a:t>i</a:t>
            </a:r>
            <a:r>
              <a:rPr lang="en-US" dirty="0" smtClean="0"/>
              <a:t>)</a:t>
            </a:r>
            <a:endParaRPr lang="en-US" dirty="0" smtClean="0"/>
          </a:p>
          <a:p>
            <a:pPr>
              <a:buNone/>
            </a:pPr>
            <a:r>
              <a:rPr lang="en-US" dirty="0" smtClean="0"/>
              <a:t>		 {</a:t>
            </a:r>
            <a:endParaRPr lang="en-US" dirty="0" smtClean="0"/>
          </a:p>
          <a:p>
            <a:pPr>
              <a:buNone/>
            </a:pPr>
            <a:r>
              <a:rPr lang="en-US" dirty="0" smtClean="0"/>
              <a:t>			 if(</a:t>
            </a:r>
            <a:r>
              <a:rPr lang="en-US" dirty="0" err="1" smtClean="0"/>
              <a:t>n%i</a:t>
            </a:r>
            <a:r>
              <a:rPr lang="en-US" dirty="0" smtClean="0"/>
              <a:t>==0)</a:t>
            </a:r>
            <a:endParaRPr lang="en-US" dirty="0" smtClean="0"/>
          </a:p>
          <a:p>
            <a:pPr>
              <a:buNone/>
            </a:pPr>
            <a:r>
              <a:rPr lang="en-US" dirty="0" smtClean="0"/>
              <a:t>			 {	 flag = 1;</a:t>
            </a:r>
            <a:endParaRPr lang="en-US" dirty="0" smtClean="0"/>
          </a:p>
          <a:p>
            <a:pPr>
              <a:buNone/>
            </a:pPr>
            <a:r>
              <a:rPr lang="en-US" dirty="0" smtClean="0"/>
              <a:t>				 break;</a:t>
            </a:r>
            <a:endParaRPr lang="en-US" dirty="0" smtClean="0"/>
          </a:p>
          <a:p>
            <a:pPr>
              <a:buNone/>
            </a:pPr>
            <a:r>
              <a:rPr lang="en-US" dirty="0" smtClean="0"/>
              <a:t>			 } </a:t>
            </a:r>
            <a:endParaRPr lang="en-US" dirty="0" smtClean="0"/>
          </a:p>
          <a:p>
            <a:pPr>
              <a:buNone/>
            </a:pPr>
            <a:r>
              <a:rPr lang="en-US" dirty="0" smtClean="0"/>
              <a:t>		 }</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Function with arguments and no return value</a:t>
            </a:r>
            <a:endParaRPr lang="en-US" dirty="0"/>
          </a:p>
        </p:txBody>
      </p:sp>
      <p:sp>
        <p:nvSpPr>
          <p:cNvPr id="3" name="Content Placeholder 2"/>
          <p:cNvSpPr>
            <a:spLocks noGrp="1"/>
          </p:cNvSpPr>
          <p:nvPr>
            <p:ph idx="1"/>
          </p:nvPr>
        </p:nvSpPr>
        <p:spPr/>
        <p:txBody>
          <a:bodyPr/>
          <a:lstStyle/>
          <a:p>
            <a:pPr>
              <a:buNone/>
            </a:pPr>
            <a:r>
              <a:rPr lang="en-US" dirty="0" smtClean="0"/>
              <a:t>		 if(flag == 1) </a:t>
            </a:r>
            <a:endParaRPr lang="en-US" dirty="0" smtClean="0"/>
          </a:p>
          <a:p>
            <a:pPr>
              <a:buNone/>
            </a:pPr>
            <a:r>
              <a:rPr lang="en-US" dirty="0" smtClean="0"/>
              <a:t>			</a:t>
            </a:r>
            <a:r>
              <a:rPr lang="en-US" dirty="0" err="1" smtClean="0"/>
              <a:t>printf</a:t>
            </a:r>
            <a:r>
              <a:rPr lang="en-US" dirty="0" smtClean="0"/>
              <a:t>("%d is not </a:t>
            </a:r>
            <a:r>
              <a:rPr lang="en-US" dirty="0" err="1" smtClean="0"/>
              <a:t>prime",n</a:t>
            </a:r>
            <a:r>
              <a:rPr lang="en-US" dirty="0" smtClean="0"/>
              <a:t>); </a:t>
            </a:r>
            <a:endParaRPr lang="en-US" dirty="0" smtClean="0"/>
          </a:p>
          <a:p>
            <a:pPr>
              <a:buNone/>
            </a:pPr>
            <a:r>
              <a:rPr lang="en-US" dirty="0" smtClean="0"/>
              <a:t>		 else </a:t>
            </a:r>
            <a:endParaRPr lang="en-US" dirty="0" smtClean="0"/>
          </a:p>
          <a:p>
            <a:pPr>
              <a:buNone/>
            </a:pPr>
            <a:r>
              <a:rPr lang="en-US" dirty="0" smtClean="0"/>
              <a:t>			</a:t>
            </a:r>
            <a:r>
              <a:rPr lang="en-US" dirty="0" err="1" smtClean="0"/>
              <a:t>printf</a:t>
            </a:r>
            <a:r>
              <a:rPr lang="en-US" dirty="0" smtClean="0"/>
              <a:t>("%d is prime", n); </a:t>
            </a:r>
            <a:endParaRPr lang="en-US" dirty="0" smtClean="0"/>
          </a:p>
          <a:p>
            <a:pPr>
              <a:buNone/>
            </a:pPr>
            <a:r>
              <a:rPr lang="en-US" dirty="0" smtClean="0"/>
              <a:t>}</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Function with argument and a return value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#include &lt;</a:t>
            </a:r>
            <a:r>
              <a:rPr lang="en-US" dirty="0" err="1" smtClean="0"/>
              <a:t>stdio.h</a:t>
            </a:r>
            <a:r>
              <a:rPr lang="en-US" dirty="0" smtClean="0"/>
              <a:t>&gt; </a:t>
            </a:r>
            <a:endParaRPr lang="en-US" dirty="0" smtClean="0"/>
          </a:p>
          <a:p>
            <a:pPr>
              <a:buNone/>
            </a:pPr>
            <a:r>
              <a:rPr lang="en-US" dirty="0" err="1" smtClean="0"/>
              <a:t>int</a:t>
            </a:r>
            <a:r>
              <a:rPr lang="en-US" dirty="0" smtClean="0"/>
              <a:t> check(</a:t>
            </a:r>
            <a:r>
              <a:rPr lang="en-US" dirty="0" err="1" smtClean="0"/>
              <a:t>int</a:t>
            </a:r>
            <a:r>
              <a:rPr lang="en-US" dirty="0" smtClean="0"/>
              <a:t> n); </a:t>
            </a:r>
            <a:endParaRPr lang="en-US" dirty="0" smtClean="0"/>
          </a:p>
          <a:p>
            <a:pPr>
              <a:buNone/>
            </a:pPr>
            <a:r>
              <a:rPr lang="en-US" dirty="0" err="1" smtClean="0"/>
              <a:t>int</a:t>
            </a:r>
            <a:r>
              <a:rPr lang="en-US" dirty="0" smtClean="0"/>
              <a:t> main()</a:t>
            </a:r>
            <a:endParaRPr lang="en-US" dirty="0" smtClean="0"/>
          </a:p>
          <a:p>
            <a:pPr>
              <a:buNone/>
            </a:pPr>
            <a:r>
              <a:rPr lang="en-US" dirty="0" smtClean="0"/>
              <a:t>{ 		</a:t>
            </a:r>
            <a:r>
              <a:rPr lang="en-US" dirty="0" err="1" smtClean="0"/>
              <a:t>int</a:t>
            </a:r>
            <a:r>
              <a:rPr lang="en-US" dirty="0" smtClean="0"/>
              <a:t> </a:t>
            </a:r>
            <a:r>
              <a:rPr lang="en-US" dirty="0" err="1" smtClean="0"/>
              <a:t>num,num_check</a:t>
            </a:r>
            <a:r>
              <a:rPr lang="en-US" dirty="0" smtClean="0"/>
              <a:t>=0; </a:t>
            </a:r>
            <a:endParaRPr lang="en-US" dirty="0" smtClean="0"/>
          </a:p>
          <a:p>
            <a:pPr>
              <a:buNone/>
            </a:pPr>
            <a:r>
              <a:rPr lang="en-US" dirty="0"/>
              <a:t>	</a:t>
            </a:r>
            <a:r>
              <a:rPr lang="en-US" dirty="0" smtClean="0"/>
              <a:t>	</a:t>
            </a:r>
            <a:r>
              <a:rPr lang="en-US" dirty="0" err="1" smtClean="0"/>
              <a:t>printf</a:t>
            </a:r>
            <a:r>
              <a:rPr lang="en-US" dirty="0" smtClean="0"/>
              <a:t>("Enter positive enter to check:\n"); </a:t>
            </a:r>
            <a:endParaRPr lang="en-US" dirty="0" smtClean="0"/>
          </a:p>
          <a:p>
            <a:pPr>
              <a:buNone/>
            </a:pPr>
            <a:r>
              <a:rPr lang="en-US" dirty="0"/>
              <a:t>	</a:t>
            </a:r>
            <a:r>
              <a:rPr lang="en-US" dirty="0" smtClean="0"/>
              <a:t>	</a:t>
            </a:r>
            <a:r>
              <a:rPr lang="en-US" dirty="0" err="1" smtClean="0"/>
              <a:t>scanf</a:t>
            </a:r>
            <a:r>
              <a:rPr lang="en-US" dirty="0" smtClean="0"/>
              <a:t>("%d",&amp;</a:t>
            </a:r>
            <a:r>
              <a:rPr lang="en-US" dirty="0" err="1" smtClean="0"/>
              <a:t>num</a:t>
            </a:r>
            <a:r>
              <a:rPr lang="en-US" dirty="0" smtClean="0"/>
              <a:t>); </a:t>
            </a:r>
            <a:endParaRPr lang="en-US" dirty="0" smtClean="0"/>
          </a:p>
          <a:p>
            <a:pPr>
              <a:buNone/>
            </a:pPr>
            <a:r>
              <a:rPr lang="en-US" dirty="0"/>
              <a:t>	</a:t>
            </a:r>
            <a:r>
              <a:rPr lang="en-US" dirty="0" smtClean="0"/>
              <a:t>	</a:t>
            </a:r>
            <a:r>
              <a:rPr lang="en-US" dirty="0" err="1" smtClean="0"/>
              <a:t>num_check</a:t>
            </a:r>
            <a:r>
              <a:rPr lang="en-US" dirty="0" smtClean="0"/>
              <a:t>=check(</a:t>
            </a:r>
            <a:r>
              <a:rPr lang="en-US" dirty="0" err="1" smtClean="0"/>
              <a:t>num</a:t>
            </a:r>
            <a:r>
              <a:rPr lang="en-US" dirty="0" smtClean="0"/>
              <a:t>); </a:t>
            </a:r>
            <a:endParaRPr lang="en-US" dirty="0" smtClean="0"/>
          </a:p>
          <a:p>
            <a:pPr>
              <a:buNone/>
            </a:pPr>
            <a:r>
              <a:rPr lang="en-US" dirty="0"/>
              <a:t>	</a:t>
            </a:r>
            <a:r>
              <a:rPr lang="en-US" dirty="0" smtClean="0"/>
              <a:t>	/* Argument num is passed to check() function. */</a:t>
            </a:r>
            <a:endParaRPr lang="en-US" dirty="0" smtClean="0"/>
          </a:p>
          <a:p>
            <a:pPr marL="0" indent="0">
              <a:buNone/>
            </a:pPr>
            <a:r>
              <a:rPr lang="en-US" dirty="0"/>
              <a:t>	if(</a:t>
            </a:r>
            <a:r>
              <a:rPr lang="en-US" dirty="0" err="1"/>
              <a:t>num_check</a:t>
            </a:r>
            <a:r>
              <a:rPr lang="en-US" dirty="0"/>
              <a:t>==1) </a:t>
            </a:r>
            <a:endParaRPr lang="en-US" dirty="0"/>
          </a:p>
          <a:p>
            <a:pPr marL="0" indent="0">
              <a:buNone/>
            </a:pPr>
            <a:r>
              <a:rPr lang="en-US" dirty="0"/>
              <a:t>		</a:t>
            </a:r>
            <a:r>
              <a:rPr lang="en-US" dirty="0" err="1"/>
              <a:t>printf</a:t>
            </a:r>
            <a:r>
              <a:rPr lang="en-US" dirty="0"/>
              <a:t>("%d is not prime",</a:t>
            </a:r>
            <a:r>
              <a:rPr lang="en-US" dirty="0" err="1"/>
              <a:t>num</a:t>
            </a:r>
            <a:r>
              <a:rPr lang="en-US" dirty="0" smtClean="0"/>
              <a:t>);</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Function with argument and a return value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dirty="0" smtClean="0"/>
              <a:t>else </a:t>
            </a:r>
            <a:endParaRPr lang="en-US" dirty="0" smtClean="0"/>
          </a:p>
          <a:p>
            <a:pPr marL="0" indent="0">
              <a:buNone/>
            </a:pPr>
            <a:r>
              <a:rPr lang="en-US" dirty="0"/>
              <a:t>	</a:t>
            </a:r>
            <a:r>
              <a:rPr lang="en-US" dirty="0" smtClean="0"/>
              <a:t>	</a:t>
            </a:r>
            <a:r>
              <a:rPr lang="en-US" dirty="0" err="1" smtClean="0"/>
              <a:t>printf</a:t>
            </a:r>
            <a:r>
              <a:rPr lang="en-US" dirty="0" smtClean="0"/>
              <a:t>("%d is prime",</a:t>
            </a:r>
            <a:r>
              <a:rPr lang="en-US" dirty="0" err="1" smtClean="0"/>
              <a:t>num</a:t>
            </a:r>
            <a:r>
              <a:rPr lang="en-US" dirty="0" smtClean="0"/>
              <a:t>); </a:t>
            </a:r>
            <a:endParaRPr lang="en-US" dirty="0" smtClean="0"/>
          </a:p>
          <a:p>
            <a:pPr marL="0" indent="0">
              <a:buNone/>
            </a:pPr>
            <a:r>
              <a:rPr lang="en-US" dirty="0"/>
              <a:t>	</a:t>
            </a:r>
            <a:r>
              <a:rPr lang="en-US" dirty="0" smtClean="0"/>
              <a:t>return 0; </a:t>
            </a:r>
            <a:endParaRPr lang="en-US" dirty="0" smtClean="0"/>
          </a:p>
          <a:p>
            <a:pPr marL="0" indent="0">
              <a:buNone/>
            </a:pPr>
            <a:r>
              <a:rPr lang="en-US" dirty="0" smtClean="0"/>
              <a:t>}</a:t>
            </a:r>
            <a:endParaRPr lang="en-US" dirty="0" smtClean="0"/>
          </a:p>
          <a:p>
            <a:pPr marL="0" indent="0">
              <a:buNone/>
            </a:pPr>
            <a:r>
              <a:rPr lang="en-US" dirty="0" err="1" smtClean="0"/>
              <a:t>int</a:t>
            </a:r>
            <a:r>
              <a:rPr lang="en-US" dirty="0" smtClean="0"/>
              <a:t> check(</a:t>
            </a:r>
            <a:r>
              <a:rPr lang="en-US" dirty="0" err="1" smtClean="0"/>
              <a:t>int</a:t>
            </a:r>
            <a:r>
              <a:rPr lang="en-US" dirty="0" smtClean="0"/>
              <a:t> n)</a:t>
            </a:r>
            <a:endParaRPr lang="en-US" dirty="0" smtClean="0"/>
          </a:p>
          <a:p>
            <a:pPr marL="0" indent="0">
              <a:buNone/>
            </a:pPr>
            <a:r>
              <a:rPr lang="en-US" dirty="0" smtClean="0"/>
              <a:t>{	 /* Integer value is returned from function check() */ </a:t>
            </a:r>
            <a:endParaRPr lang="en-US" dirty="0" smtClean="0"/>
          </a:p>
          <a:p>
            <a:pPr marL="0" indent="0">
              <a:buNone/>
            </a:pPr>
            <a:r>
              <a:rPr lang="en-US" dirty="0"/>
              <a:t>	</a:t>
            </a:r>
            <a:r>
              <a:rPr lang="en-US" dirty="0" err="1" smtClean="0"/>
              <a:t>int</a:t>
            </a:r>
            <a:r>
              <a:rPr lang="en-US" dirty="0" smtClean="0"/>
              <a:t> </a:t>
            </a:r>
            <a:r>
              <a:rPr lang="en-US" dirty="0" err="1" smtClean="0"/>
              <a:t>i</a:t>
            </a:r>
            <a:r>
              <a:rPr lang="en-US" dirty="0" smtClean="0"/>
              <a:t>; </a:t>
            </a:r>
            <a:endParaRPr lang="en-US" dirty="0" smtClean="0"/>
          </a:p>
          <a:p>
            <a:pPr marL="0" indent="0">
              <a:buNone/>
            </a:pPr>
            <a:r>
              <a:rPr lang="en-US" dirty="0"/>
              <a:t>	</a:t>
            </a:r>
            <a:r>
              <a:rPr lang="en-US" dirty="0" smtClean="0"/>
              <a:t>for(</a:t>
            </a:r>
            <a:r>
              <a:rPr lang="en-US" dirty="0" err="1" smtClean="0"/>
              <a:t>i</a:t>
            </a:r>
            <a:r>
              <a:rPr lang="en-US" dirty="0" smtClean="0"/>
              <a:t>=2;i&lt;=n/2;++</a:t>
            </a:r>
            <a:r>
              <a:rPr lang="en-US" dirty="0" err="1" smtClean="0"/>
              <a:t>i</a:t>
            </a:r>
            <a:r>
              <a:rPr lang="en-US" dirty="0" smtClean="0"/>
              <a:t>)</a:t>
            </a:r>
            <a:endParaRPr lang="en-US" dirty="0" smtClean="0"/>
          </a:p>
          <a:p>
            <a:pPr marL="0" indent="0">
              <a:buNone/>
            </a:pPr>
            <a:r>
              <a:rPr lang="en-US" dirty="0"/>
              <a:t>	</a:t>
            </a:r>
            <a:r>
              <a:rPr lang="en-US" dirty="0" smtClean="0"/>
              <a:t>{	 if(</a:t>
            </a:r>
            <a:r>
              <a:rPr lang="en-US" dirty="0" err="1" smtClean="0"/>
              <a:t>n%i</a:t>
            </a:r>
            <a:r>
              <a:rPr lang="en-US" dirty="0" smtClean="0"/>
              <a:t>==0) </a:t>
            </a:r>
            <a:endParaRPr lang="en-US" dirty="0" smtClean="0"/>
          </a:p>
          <a:p>
            <a:pPr marL="0" indent="0">
              <a:buNone/>
            </a:pPr>
            <a:r>
              <a:rPr lang="en-US" dirty="0"/>
              <a:t>		</a:t>
            </a:r>
            <a:r>
              <a:rPr lang="en-US" dirty="0" smtClean="0"/>
              <a:t>return 1;</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Function with argument and a return value</a:t>
            </a:r>
            <a:endParaRPr lang="en-US" dirty="0"/>
          </a:p>
        </p:txBody>
      </p:sp>
      <p:sp>
        <p:nvSpPr>
          <p:cNvPr id="3" name="Content Placeholder 2"/>
          <p:cNvSpPr>
            <a:spLocks noGrp="1"/>
          </p:cNvSpPr>
          <p:nvPr>
            <p:ph idx="1"/>
          </p:nvPr>
        </p:nvSpPr>
        <p:spPr/>
        <p:txBody>
          <a:bodyPr/>
          <a:lstStyle/>
          <a:p>
            <a:pPr marL="0" indent="0">
              <a:buNone/>
            </a:pPr>
            <a:r>
              <a:rPr lang="en-US" dirty="0"/>
              <a:t>	 } </a:t>
            </a:r>
            <a:endParaRPr lang="en-US" dirty="0"/>
          </a:p>
          <a:p>
            <a:pPr marL="0" indent="0">
              <a:buNone/>
            </a:pPr>
            <a:r>
              <a:rPr lang="en-US" dirty="0"/>
              <a:t>	return 0; </a:t>
            </a:r>
            <a:endParaRPr lang="en-US" dirty="0"/>
          </a:p>
          <a:p>
            <a:pPr marL="0" indent="0">
              <a:buNone/>
            </a:pPr>
            <a:r>
              <a:rPr lang="en-US" dirty="0"/>
              <a:t>}</a:t>
            </a:r>
            <a:endParaRPr lang="en-US" dirty="0"/>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endParaRPr lang="en-US" dirty="0"/>
          </a:p>
        </p:txBody>
      </p:sp>
      <p:sp>
        <p:nvSpPr>
          <p:cNvPr id="3" name="Content Placeholder 2"/>
          <p:cNvSpPr>
            <a:spLocks noGrp="1"/>
          </p:cNvSpPr>
          <p:nvPr>
            <p:ph idx="1"/>
          </p:nvPr>
        </p:nvSpPr>
        <p:spPr/>
        <p:txBody>
          <a:bodyPr/>
          <a:lstStyle/>
          <a:p>
            <a:pPr marL="0" indent="0">
              <a:buNone/>
            </a:pPr>
            <a:r>
              <a:rPr lang="en-US" dirty="0" smtClean="0"/>
              <a:t>write c program to use the function:</a:t>
            </a:r>
            <a:endParaRPr lang="en-US" dirty="0" smtClean="0"/>
          </a:p>
          <a:p>
            <a:pPr marL="514350" indent="-514350">
              <a:buAutoNum type="alphaLcParenR"/>
            </a:pPr>
            <a:r>
              <a:rPr lang="en-US" dirty="0" err="1" smtClean="0"/>
              <a:t>numpalindrome</a:t>
            </a:r>
            <a:r>
              <a:rPr lang="en-US" dirty="0" smtClean="0"/>
              <a:t>(</a:t>
            </a:r>
            <a:r>
              <a:rPr lang="en-US" dirty="0" err="1" smtClean="0"/>
              <a:t>int</a:t>
            </a:r>
            <a:r>
              <a:rPr lang="en-US" dirty="0" smtClean="0"/>
              <a:t>) that receives a number and checks if the number is a palindrome. The </a:t>
            </a:r>
            <a:r>
              <a:rPr lang="en-US" dirty="0" err="1" smtClean="0"/>
              <a:t>numpalindrome</a:t>
            </a:r>
            <a:r>
              <a:rPr lang="en-US" dirty="0" smtClean="0"/>
              <a:t> checks if the reverse of the given number is the same.</a:t>
            </a:r>
            <a:endParaRPr lang="en-US" dirty="0" smtClean="0"/>
          </a:p>
          <a:p>
            <a:pPr marL="514350" indent="-514350">
              <a:buAutoNum type="alphaLcParenR"/>
            </a:pPr>
            <a:r>
              <a:rPr lang="en-US" dirty="0" err="1"/>
              <a:t>i</a:t>
            </a:r>
            <a:r>
              <a:rPr lang="en-US" dirty="0" err="1" smtClean="0"/>
              <a:t>svowel</a:t>
            </a:r>
            <a:r>
              <a:rPr lang="en-US" dirty="0" smtClean="0"/>
              <a:t>(char*) that receives a string and counts the number of vowels in a string.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124"/>
            <a:ext cx="10515600" cy="5764839"/>
          </a:xfrm>
        </p:spPr>
        <p:txBody>
          <a:bodyPr>
            <a:normAutofit fontScale="85000" lnSpcReduction="20000"/>
          </a:bodyPr>
          <a:lstStyle/>
          <a:p>
            <a:pPr marL="0" indent="0">
              <a:buNone/>
            </a:pPr>
            <a:r>
              <a:rPr lang="en-US" dirty="0"/>
              <a:t>#include&lt;</a:t>
            </a:r>
            <a:r>
              <a:rPr lang="en-US" dirty="0" err="1"/>
              <a:t>stdio.h</a:t>
            </a:r>
            <a:r>
              <a:rPr lang="en-US" dirty="0"/>
              <a:t>&gt;</a:t>
            </a:r>
            <a:endParaRPr lang="en-US" dirty="0"/>
          </a:p>
          <a:p>
            <a:pPr marL="0" indent="0">
              <a:buNone/>
            </a:pPr>
            <a:r>
              <a:rPr lang="en-US" dirty="0" smtClean="0"/>
              <a:t>void </a:t>
            </a:r>
            <a:r>
              <a:rPr lang="en-US" dirty="0" err="1"/>
              <a:t>numpalindrome</a:t>
            </a:r>
            <a:r>
              <a:rPr lang="en-US" dirty="0"/>
              <a:t>(</a:t>
            </a:r>
            <a:r>
              <a:rPr lang="en-US" dirty="0" err="1"/>
              <a:t>int</a:t>
            </a:r>
            <a:r>
              <a:rPr lang="en-US" dirty="0"/>
              <a:t>);</a:t>
            </a:r>
            <a:endParaRPr lang="en-US" dirty="0"/>
          </a:p>
          <a:p>
            <a:pPr marL="0" indent="0">
              <a:buNone/>
            </a:pPr>
            <a:r>
              <a:rPr lang="en-US" dirty="0"/>
              <a:t>void </a:t>
            </a:r>
            <a:r>
              <a:rPr lang="en-US" dirty="0" err="1"/>
              <a:t>isvowel</a:t>
            </a:r>
            <a:r>
              <a:rPr lang="en-US" dirty="0"/>
              <a:t>(char *);</a:t>
            </a:r>
            <a:endParaRPr lang="en-US" dirty="0"/>
          </a:p>
          <a:p>
            <a:pPr marL="0" indent="0">
              <a:buNone/>
            </a:pPr>
            <a:r>
              <a:rPr lang="en-US" dirty="0"/>
              <a:t>void main()</a:t>
            </a:r>
            <a:endParaRPr lang="en-US" dirty="0"/>
          </a:p>
          <a:p>
            <a:pPr marL="0" indent="0">
              <a:buNone/>
            </a:pPr>
            <a:r>
              <a:rPr lang="en-US" dirty="0"/>
              <a:t>{</a:t>
            </a:r>
            <a:endParaRPr lang="en-US" dirty="0"/>
          </a:p>
          <a:p>
            <a:pPr marL="0" indent="0">
              <a:buNone/>
            </a:pPr>
            <a:r>
              <a:rPr lang="en-US" dirty="0"/>
              <a:t>        </a:t>
            </a:r>
            <a:r>
              <a:rPr lang="en-US" dirty="0" err="1"/>
              <a:t>int</a:t>
            </a:r>
            <a:r>
              <a:rPr lang="en-US" dirty="0"/>
              <a:t> x;</a:t>
            </a:r>
            <a:endParaRPr lang="en-US" dirty="0"/>
          </a:p>
          <a:p>
            <a:pPr marL="0" indent="0">
              <a:buNone/>
            </a:pPr>
            <a:r>
              <a:rPr lang="en-US" dirty="0"/>
              <a:t>        char </a:t>
            </a:r>
            <a:r>
              <a:rPr lang="en-US" dirty="0" err="1"/>
              <a:t>str</a:t>
            </a:r>
            <a:r>
              <a:rPr lang="en-US" dirty="0"/>
              <a:t>[100];</a:t>
            </a:r>
            <a:endParaRPr lang="en-US" dirty="0"/>
          </a:p>
          <a:p>
            <a:pPr marL="0" indent="0">
              <a:buNone/>
            </a:pPr>
            <a:r>
              <a:rPr lang="en-US" dirty="0"/>
              <a:t>        </a:t>
            </a:r>
            <a:r>
              <a:rPr lang="en-US" dirty="0" err="1"/>
              <a:t>printf</a:t>
            </a:r>
            <a:r>
              <a:rPr lang="en-US" dirty="0"/>
              <a:t>("\n </a:t>
            </a:r>
            <a:r>
              <a:rPr lang="en-US" dirty="0" smtClean="0"/>
              <a:t>Enter </a:t>
            </a:r>
            <a:r>
              <a:rPr lang="en-US" dirty="0"/>
              <a:t>the no. to check for palindrome:");</a:t>
            </a:r>
            <a:endParaRPr lang="en-US" dirty="0"/>
          </a:p>
          <a:p>
            <a:pPr marL="0" indent="0">
              <a:buNone/>
            </a:pPr>
            <a:r>
              <a:rPr lang="en-US" dirty="0"/>
              <a:t>        </a:t>
            </a:r>
            <a:r>
              <a:rPr lang="en-US" dirty="0" err="1"/>
              <a:t>scanf</a:t>
            </a:r>
            <a:r>
              <a:rPr lang="en-US" dirty="0"/>
              <a:t>("%</a:t>
            </a:r>
            <a:r>
              <a:rPr lang="en-US" dirty="0" err="1"/>
              <a:t>d",&amp;x</a:t>
            </a:r>
            <a:r>
              <a:rPr lang="en-US" dirty="0"/>
              <a:t>);</a:t>
            </a:r>
            <a:endParaRPr lang="en-US" dirty="0"/>
          </a:p>
          <a:p>
            <a:pPr marL="0" indent="0">
              <a:buNone/>
            </a:pPr>
            <a:r>
              <a:rPr lang="en-US" dirty="0"/>
              <a:t>        </a:t>
            </a:r>
            <a:r>
              <a:rPr lang="en-US" dirty="0" err="1"/>
              <a:t>numpalindrome</a:t>
            </a:r>
            <a:r>
              <a:rPr lang="en-US" dirty="0"/>
              <a:t>(x);</a:t>
            </a:r>
            <a:endParaRPr lang="en-US" dirty="0"/>
          </a:p>
          <a:p>
            <a:pPr marL="0" indent="0">
              <a:buNone/>
            </a:pPr>
            <a:r>
              <a:rPr lang="en-US" dirty="0"/>
              <a:t>        </a:t>
            </a:r>
            <a:r>
              <a:rPr lang="en-US" dirty="0" err="1"/>
              <a:t>printf</a:t>
            </a:r>
            <a:r>
              <a:rPr lang="en-US" dirty="0"/>
              <a:t>("\n Enter the string:");</a:t>
            </a:r>
            <a:endParaRPr lang="en-US" dirty="0"/>
          </a:p>
          <a:p>
            <a:pPr marL="0" indent="0">
              <a:buNone/>
            </a:pPr>
            <a:r>
              <a:rPr lang="en-US" dirty="0"/>
              <a:t>        </a:t>
            </a:r>
            <a:r>
              <a:rPr lang="en-US" dirty="0" err="1"/>
              <a:t>scanf</a:t>
            </a:r>
            <a:r>
              <a:rPr lang="en-US" dirty="0"/>
              <a:t>("%*c%[^\n]s",</a:t>
            </a:r>
            <a:r>
              <a:rPr lang="en-US" dirty="0" err="1"/>
              <a:t>str</a:t>
            </a:r>
            <a:r>
              <a:rPr lang="en-US" dirty="0"/>
              <a:t>);</a:t>
            </a:r>
            <a:endParaRPr lang="en-US" dirty="0"/>
          </a:p>
          <a:p>
            <a:pPr marL="0" indent="0">
              <a:buNone/>
            </a:pPr>
            <a:r>
              <a:rPr lang="en-US" dirty="0"/>
              <a:t>        </a:t>
            </a:r>
            <a:r>
              <a:rPr lang="en-US" dirty="0" err="1"/>
              <a:t>printf</a:t>
            </a:r>
            <a:r>
              <a:rPr lang="en-US" dirty="0"/>
              <a:t>("\n %s",</a:t>
            </a:r>
            <a:r>
              <a:rPr lang="en-US" dirty="0" err="1"/>
              <a:t>str</a:t>
            </a:r>
            <a:r>
              <a:rPr lang="en-US" dirty="0"/>
              <a:t>);</a:t>
            </a:r>
            <a:endParaRPr lang="en-US" dirty="0"/>
          </a:p>
          <a:p>
            <a:pPr marL="0" indent="0">
              <a:buNone/>
            </a:pPr>
            <a:r>
              <a:rPr lang="en-US" dirty="0"/>
              <a:t>        </a:t>
            </a:r>
            <a:r>
              <a:rPr lang="en-US" dirty="0" err="1"/>
              <a:t>printf</a:t>
            </a:r>
            <a:r>
              <a:rPr lang="en-US" dirty="0"/>
              <a:t>("\n No. of vowels: ");</a:t>
            </a:r>
            <a:endParaRPr lang="en-US" dirty="0"/>
          </a:p>
          <a:p>
            <a:pPr marL="0" indent="0">
              <a:buNone/>
            </a:pPr>
            <a:r>
              <a:rPr lang="en-US" dirty="0"/>
              <a:t>        </a:t>
            </a:r>
            <a:r>
              <a:rPr lang="en-US" dirty="0" err="1"/>
              <a:t>isvowel</a:t>
            </a:r>
            <a:r>
              <a:rPr lang="en-US" dirty="0"/>
              <a:t>(</a:t>
            </a:r>
            <a:r>
              <a:rPr lang="en-US" dirty="0" err="1"/>
              <a:t>str</a:t>
            </a:r>
            <a:r>
              <a:rPr lang="en-US" dirty="0"/>
              <a:t>);</a:t>
            </a:r>
            <a:endParaRPr lang="en-US" dirty="0"/>
          </a:p>
          <a:p>
            <a:pPr marL="0" indent="0">
              <a:buNone/>
            </a:pPr>
            <a:r>
              <a:rPr lang="en-US" dirty="0"/>
              <a:t>}</a:t>
            </a:r>
            <a:endParaRPr lang="en-US" dirty="0"/>
          </a:p>
          <a:p>
            <a:pPr marL="0" indent="0">
              <a:buNone/>
            </a:pP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124"/>
            <a:ext cx="10515600" cy="5764839"/>
          </a:xfrm>
        </p:spPr>
        <p:txBody>
          <a:bodyPr>
            <a:normAutofit fontScale="92500" lnSpcReduction="20000"/>
          </a:bodyPr>
          <a:lstStyle/>
          <a:p>
            <a:pPr marL="0" indent="0">
              <a:buNone/>
            </a:pPr>
            <a:r>
              <a:rPr lang="en-US" dirty="0"/>
              <a:t> void </a:t>
            </a:r>
            <a:r>
              <a:rPr lang="en-US" dirty="0" err="1"/>
              <a:t>numpalindrome</a:t>
            </a:r>
            <a:r>
              <a:rPr lang="en-US" dirty="0"/>
              <a:t>(</a:t>
            </a:r>
            <a:r>
              <a:rPr lang="en-US" dirty="0" err="1"/>
              <a:t>int</a:t>
            </a:r>
            <a:r>
              <a:rPr lang="en-US" dirty="0"/>
              <a:t> x)</a:t>
            </a:r>
            <a:endParaRPr lang="en-US" dirty="0"/>
          </a:p>
          <a:p>
            <a:pPr marL="0" indent="0">
              <a:buNone/>
            </a:pPr>
            <a:r>
              <a:rPr lang="en-US" dirty="0"/>
              <a:t>{</a:t>
            </a:r>
            <a:endParaRPr lang="en-US" dirty="0"/>
          </a:p>
          <a:p>
            <a:pPr marL="0" indent="0">
              <a:buNone/>
            </a:pPr>
            <a:r>
              <a:rPr lang="en-US" dirty="0"/>
              <a:t>        </a:t>
            </a:r>
            <a:r>
              <a:rPr lang="en-US" dirty="0" err="1"/>
              <a:t>int</a:t>
            </a:r>
            <a:r>
              <a:rPr lang="en-US" dirty="0"/>
              <a:t> </a:t>
            </a:r>
            <a:r>
              <a:rPr lang="en-US" dirty="0" err="1"/>
              <a:t>temp,z</a:t>
            </a:r>
            <a:r>
              <a:rPr lang="en-US" dirty="0"/>
              <a:t>=0,y=0;</a:t>
            </a:r>
            <a:endParaRPr lang="en-US" dirty="0"/>
          </a:p>
          <a:p>
            <a:pPr marL="0" indent="0">
              <a:buNone/>
            </a:pPr>
            <a:r>
              <a:rPr lang="en-US" dirty="0"/>
              <a:t>        temp=x;</a:t>
            </a:r>
            <a:endParaRPr lang="en-US" dirty="0"/>
          </a:p>
          <a:p>
            <a:pPr marL="0" indent="0">
              <a:buNone/>
            </a:pPr>
            <a:r>
              <a:rPr lang="en-US" dirty="0"/>
              <a:t> </a:t>
            </a:r>
            <a:r>
              <a:rPr lang="en-US" dirty="0" smtClean="0"/>
              <a:t>       while(temp</a:t>
            </a:r>
            <a:r>
              <a:rPr lang="en-US" dirty="0"/>
              <a:t>!=0)</a:t>
            </a:r>
            <a:endParaRPr lang="en-US" dirty="0"/>
          </a:p>
          <a:p>
            <a:pPr marL="0" indent="0">
              <a:buNone/>
            </a:pPr>
            <a:r>
              <a:rPr lang="en-US" dirty="0"/>
              <a:t>        {</a:t>
            </a:r>
            <a:endParaRPr lang="en-US" dirty="0"/>
          </a:p>
          <a:p>
            <a:pPr marL="0" indent="0">
              <a:buNone/>
            </a:pPr>
            <a:r>
              <a:rPr lang="en-US" dirty="0"/>
              <a:t>                y=temp%10;</a:t>
            </a:r>
            <a:endParaRPr lang="en-US" dirty="0"/>
          </a:p>
          <a:p>
            <a:pPr marL="0" indent="0">
              <a:buNone/>
            </a:pPr>
            <a:r>
              <a:rPr lang="en-US" dirty="0"/>
              <a:t>                z=z*10+y;</a:t>
            </a:r>
            <a:endParaRPr lang="en-US" dirty="0"/>
          </a:p>
          <a:p>
            <a:pPr marL="0" indent="0">
              <a:buNone/>
            </a:pPr>
            <a:r>
              <a:rPr lang="en-US" dirty="0"/>
              <a:t>                temp/=10</a:t>
            </a:r>
            <a:r>
              <a:rPr lang="en-US" dirty="0" smtClean="0"/>
              <a:t>;</a:t>
            </a:r>
            <a:endParaRPr lang="en-US" dirty="0"/>
          </a:p>
          <a:p>
            <a:pPr marL="0" indent="0">
              <a:buNone/>
            </a:pPr>
            <a:r>
              <a:rPr lang="en-US" dirty="0"/>
              <a:t>        }</a:t>
            </a:r>
            <a:endParaRPr lang="en-US" dirty="0"/>
          </a:p>
          <a:p>
            <a:pPr marL="0" indent="0">
              <a:buNone/>
            </a:pPr>
            <a:r>
              <a:rPr lang="en-US" dirty="0"/>
              <a:t> </a:t>
            </a:r>
            <a:r>
              <a:rPr lang="en-US" dirty="0" smtClean="0"/>
              <a:t>      if(z</a:t>
            </a:r>
            <a:r>
              <a:rPr lang="en-US" dirty="0"/>
              <a:t>==x)</a:t>
            </a:r>
            <a:endParaRPr lang="en-US" dirty="0"/>
          </a:p>
          <a:p>
            <a:pPr marL="0" indent="0">
              <a:buNone/>
            </a:pPr>
            <a:r>
              <a:rPr lang="en-US" dirty="0"/>
              <a:t>                </a:t>
            </a:r>
            <a:r>
              <a:rPr lang="en-US" dirty="0" err="1"/>
              <a:t>printf</a:t>
            </a:r>
            <a:r>
              <a:rPr lang="en-US" dirty="0"/>
              <a:t>("\n Palindrome");</a:t>
            </a:r>
            <a:endParaRPr lang="en-US" dirty="0"/>
          </a:p>
          <a:p>
            <a:pPr marL="0" indent="0">
              <a:buNone/>
            </a:pPr>
            <a:r>
              <a:rPr lang="en-US" dirty="0"/>
              <a:t>        else</a:t>
            </a:r>
            <a:endParaRPr lang="en-US" dirty="0"/>
          </a:p>
          <a:p>
            <a:pPr marL="0" indent="0">
              <a:buNone/>
            </a:pPr>
            <a:r>
              <a:rPr lang="pt-BR" dirty="0"/>
              <a:t>                printf("\n Not a palindrome");</a:t>
            </a:r>
            <a:endParaRPr lang="pt-BR" dirty="0"/>
          </a:p>
          <a:p>
            <a:pPr marL="0" indent="0">
              <a:buNone/>
            </a:pPr>
            <a:r>
              <a:rPr lang="en-US" dirty="0"/>
              <a:t>}</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marL="0" indent="0">
              <a:buNone/>
            </a:pPr>
            <a:r>
              <a:rPr lang="en-US" dirty="0" smtClean="0"/>
              <a:t>Explain modular programming. </a:t>
            </a:r>
            <a:r>
              <a:rPr lang="en-US" dirty="0"/>
              <a:t>E</a:t>
            </a:r>
            <a:r>
              <a:rPr lang="en-US" dirty="0" smtClean="0"/>
              <a:t>xplain user defined function in c.</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761"/>
            <a:ext cx="10515600" cy="5726202"/>
          </a:xfrm>
        </p:spPr>
        <p:txBody>
          <a:bodyPr>
            <a:normAutofit fontScale="92500" lnSpcReduction="10000"/>
          </a:bodyPr>
          <a:lstStyle/>
          <a:p>
            <a:endParaRPr lang="en-US" dirty="0"/>
          </a:p>
          <a:p>
            <a:pPr marL="0" indent="0">
              <a:buNone/>
            </a:pPr>
            <a:r>
              <a:rPr lang="en-US" dirty="0"/>
              <a:t>void </a:t>
            </a:r>
            <a:r>
              <a:rPr lang="en-US" dirty="0" err="1"/>
              <a:t>isvowel</a:t>
            </a:r>
            <a:r>
              <a:rPr lang="en-US" dirty="0"/>
              <a:t>(char *</a:t>
            </a:r>
            <a:r>
              <a:rPr lang="en-US" dirty="0" err="1"/>
              <a:t>str</a:t>
            </a:r>
            <a:r>
              <a:rPr lang="en-US" dirty="0"/>
              <a:t>)</a:t>
            </a:r>
            <a:endParaRPr lang="en-US" dirty="0"/>
          </a:p>
          <a:p>
            <a:pPr marL="0" indent="0">
              <a:buNone/>
            </a:pPr>
            <a:r>
              <a:rPr lang="en-US" dirty="0"/>
              <a:t>{</a:t>
            </a:r>
            <a:endParaRPr lang="en-US" dirty="0"/>
          </a:p>
          <a:p>
            <a:pPr marL="0" indent="0">
              <a:buNone/>
            </a:pPr>
            <a:r>
              <a:rPr lang="en-US" dirty="0"/>
              <a:t>        </a:t>
            </a:r>
            <a:r>
              <a:rPr lang="en-US" dirty="0" err="1"/>
              <a:t>int</a:t>
            </a:r>
            <a:r>
              <a:rPr lang="en-US" dirty="0"/>
              <a:t> </a:t>
            </a:r>
            <a:r>
              <a:rPr lang="en-US" dirty="0" err="1"/>
              <a:t>i,count</a:t>
            </a:r>
            <a:r>
              <a:rPr lang="en-US" dirty="0"/>
              <a:t>=0;</a:t>
            </a:r>
            <a:endParaRPr lang="en-US" dirty="0"/>
          </a:p>
          <a:p>
            <a:pPr marL="0" indent="0">
              <a:buNone/>
            </a:pPr>
            <a:r>
              <a:rPr lang="en-US" dirty="0"/>
              <a:t>        for(</a:t>
            </a:r>
            <a:r>
              <a:rPr lang="en-US" dirty="0" err="1"/>
              <a:t>i</a:t>
            </a:r>
            <a:r>
              <a:rPr lang="en-US" dirty="0"/>
              <a:t>=0;str[</a:t>
            </a:r>
            <a:r>
              <a:rPr lang="en-US" dirty="0" err="1"/>
              <a:t>i</a:t>
            </a:r>
            <a:r>
              <a:rPr lang="en-US" dirty="0"/>
              <a:t>]!='\0';++</a:t>
            </a:r>
            <a:r>
              <a:rPr lang="en-US" dirty="0" err="1"/>
              <a:t>i</a:t>
            </a:r>
            <a:r>
              <a:rPr lang="en-US" dirty="0"/>
              <a:t>)</a:t>
            </a:r>
            <a:endParaRPr lang="en-US" dirty="0"/>
          </a:p>
          <a:p>
            <a:pPr marL="0" indent="0">
              <a:buNone/>
            </a:pPr>
            <a:r>
              <a:rPr lang="en-US" dirty="0"/>
              <a:t>        {</a:t>
            </a:r>
            <a:endParaRPr lang="en-US" dirty="0"/>
          </a:p>
          <a:p>
            <a:pPr marL="0" indent="0">
              <a:buNone/>
            </a:pPr>
            <a:r>
              <a:rPr lang="en-US" dirty="0"/>
              <a:t>                </a:t>
            </a:r>
            <a:r>
              <a:rPr lang="en-US" dirty="0" err="1"/>
              <a:t>str</a:t>
            </a:r>
            <a:r>
              <a:rPr lang="en-US" dirty="0"/>
              <a:t>[</a:t>
            </a:r>
            <a:r>
              <a:rPr lang="en-US" dirty="0" err="1"/>
              <a:t>i</a:t>
            </a:r>
            <a:r>
              <a:rPr lang="en-US" dirty="0"/>
              <a:t>]=</a:t>
            </a:r>
            <a:r>
              <a:rPr lang="en-US" dirty="0" err="1"/>
              <a:t>tolower</a:t>
            </a:r>
            <a:r>
              <a:rPr lang="en-US" dirty="0"/>
              <a:t>(</a:t>
            </a:r>
            <a:r>
              <a:rPr lang="en-US" dirty="0" err="1"/>
              <a:t>str</a:t>
            </a:r>
            <a:r>
              <a:rPr lang="en-US" dirty="0"/>
              <a:t>[</a:t>
            </a:r>
            <a:r>
              <a:rPr lang="en-US" dirty="0" err="1"/>
              <a:t>i</a:t>
            </a:r>
            <a:r>
              <a:rPr lang="en-US" dirty="0"/>
              <a:t>]);</a:t>
            </a:r>
            <a:endParaRPr lang="en-US" dirty="0"/>
          </a:p>
          <a:p>
            <a:pPr marL="0" indent="0">
              <a:buNone/>
            </a:pPr>
            <a:r>
              <a:rPr lang="en-US" dirty="0"/>
              <a:t>                if(</a:t>
            </a:r>
            <a:r>
              <a:rPr lang="en-US" dirty="0" err="1"/>
              <a:t>str</a:t>
            </a:r>
            <a:r>
              <a:rPr lang="en-US" dirty="0"/>
              <a:t>[</a:t>
            </a:r>
            <a:r>
              <a:rPr lang="en-US" dirty="0" err="1"/>
              <a:t>i</a:t>
            </a:r>
            <a:r>
              <a:rPr lang="en-US" dirty="0"/>
              <a:t>]=='a'||</a:t>
            </a:r>
            <a:r>
              <a:rPr lang="en-US" dirty="0" err="1"/>
              <a:t>str</a:t>
            </a:r>
            <a:r>
              <a:rPr lang="en-US" dirty="0"/>
              <a:t>[</a:t>
            </a:r>
            <a:r>
              <a:rPr lang="en-US" dirty="0" err="1"/>
              <a:t>i</a:t>
            </a:r>
            <a:r>
              <a:rPr lang="en-US" dirty="0"/>
              <a:t>]=='e'||</a:t>
            </a:r>
            <a:r>
              <a:rPr lang="en-US" dirty="0" err="1"/>
              <a:t>str</a:t>
            </a:r>
            <a:r>
              <a:rPr lang="en-US" dirty="0"/>
              <a:t>[</a:t>
            </a:r>
            <a:r>
              <a:rPr lang="en-US" dirty="0" err="1"/>
              <a:t>i</a:t>
            </a:r>
            <a:r>
              <a:rPr lang="en-US" dirty="0"/>
              <a:t>]=='</a:t>
            </a:r>
            <a:r>
              <a:rPr lang="en-US" dirty="0" err="1"/>
              <a:t>i</a:t>
            </a:r>
            <a:r>
              <a:rPr lang="en-US" dirty="0"/>
              <a:t>'||</a:t>
            </a:r>
            <a:r>
              <a:rPr lang="en-US" dirty="0" err="1"/>
              <a:t>str</a:t>
            </a:r>
            <a:r>
              <a:rPr lang="en-US" dirty="0"/>
              <a:t>[</a:t>
            </a:r>
            <a:r>
              <a:rPr lang="en-US" dirty="0" err="1"/>
              <a:t>i</a:t>
            </a:r>
            <a:r>
              <a:rPr lang="en-US" dirty="0"/>
              <a:t>]=='o'||</a:t>
            </a:r>
            <a:r>
              <a:rPr lang="en-US" dirty="0" err="1"/>
              <a:t>str</a:t>
            </a:r>
            <a:r>
              <a:rPr lang="en-US" dirty="0"/>
              <a:t>[</a:t>
            </a:r>
            <a:r>
              <a:rPr lang="en-US" dirty="0" err="1"/>
              <a:t>i</a:t>
            </a:r>
            <a:r>
              <a:rPr lang="en-US" dirty="0"/>
              <a:t>]=='u')</a:t>
            </a:r>
            <a:endParaRPr lang="en-US" dirty="0"/>
          </a:p>
          <a:p>
            <a:pPr marL="0" indent="0">
              <a:buNone/>
            </a:pPr>
            <a:r>
              <a:rPr lang="en-US" dirty="0"/>
              <a:t>                {</a:t>
            </a:r>
            <a:endParaRPr lang="en-US" dirty="0"/>
          </a:p>
          <a:p>
            <a:pPr marL="0" indent="0">
              <a:buNone/>
            </a:pPr>
            <a:r>
              <a:rPr lang="en-US" dirty="0"/>
              <a:t>                        count++;</a:t>
            </a:r>
            <a:endParaRPr lang="en-US" dirty="0"/>
          </a:p>
          <a:p>
            <a:pPr marL="0" indent="0">
              <a:buNone/>
            </a:pPr>
            <a:r>
              <a:rPr lang="en-US" dirty="0"/>
              <a:t>                }</a:t>
            </a:r>
            <a:endParaRPr lang="en-US" dirty="0"/>
          </a:p>
          <a:p>
            <a:pPr marL="0" indent="0">
              <a:buNone/>
            </a:pPr>
            <a:r>
              <a:rPr lang="en-US" dirty="0"/>
              <a:t>        }</a:t>
            </a:r>
            <a:endParaRPr lang="en-US" dirty="0"/>
          </a:p>
          <a:p>
            <a:pPr marL="0" indent="0">
              <a:buNone/>
            </a:pPr>
            <a:r>
              <a:rPr lang="en-US" dirty="0"/>
              <a:t>        </a:t>
            </a:r>
            <a:r>
              <a:rPr lang="en-US" dirty="0" err="1"/>
              <a:t>printf</a:t>
            </a:r>
            <a:r>
              <a:rPr lang="en-US" dirty="0"/>
              <a:t>("%</a:t>
            </a:r>
            <a:r>
              <a:rPr lang="en-US" dirty="0" err="1"/>
              <a:t>d",count</a:t>
            </a:r>
            <a:r>
              <a:rPr lang="en-US" dirty="0"/>
              <a:t>);</a:t>
            </a:r>
            <a:endParaRPr lang="en-US" dirty="0"/>
          </a:p>
          <a:p>
            <a:pPr marL="0" indent="0">
              <a:buNone/>
            </a:pPr>
            <a:r>
              <a:rPr lang="en-US" dirty="0"/>
              <a:t>}</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362712"/>
          </a:xfrm>
        </p:spPr>
        <p:txBody>
          <a:bodyPr>
            <a:noAutofit/>
          </a:bodyPr>
          <a:lstStyle/>
          <a:p>
            <a:r>
              <a:rPr lang="en-IN" dirty="0" smtClean="0"/>
              <a:t>Algorithm </a:t>
            </a:r>
            <a:endParaRPr lang="en-IN" dirty="0"/>
          </a:p>
        </p:txBody>
      </p:sp>
      <p:sp>
        <p:nvSpPr>
          <p:cNvPr id="3" name="Content Placeholder 2"/>
          <p:cNvSpPr>
            <a:spLocks noGrp="1"/>
          </p:cNvSpPr>
          <p:nvPr>
            <p:ph idx="1"/>
          </p:nvPr>
        </p:nvSpPr>
        <p:spPr>
          <a:xfrm>
            <a:off x="513716" y="1243313"/>
            <a:ext cx="10398871" cy="5266481"/>
          </a:xfrm>
        </p:spPr>
        <p:txBody>
          <a:bodyPr>
            <a:normAutofit/>
          </a:bodyPr>
          <a:lstStyle/>
          <a:p>
            <a:pPr>
              <a:buNone/>
            </a:pPr>
            <a:r>
              <a:rPr lang="en-IN" sz="1600" dirty="0" smtClean="0"/>
              <a:t>1)Start</a:t>
            </a:r>
            <a:endParaRPr lang="en-IN" sz="1600" dirty="0" smtClean="0"/>
          </a:p>
          <a:p>
            <a:pPr>
              <a:buNone/>
            </a:pPr>
            <a:r>
              <a:rPr lang="en-IN" sz="1600" dirty="0" smtClean="0"/>
              <a:t>2)Get the following  inputs from the user</a:t>
            </a:r>
            <a:endParaRPr lang="en-IN" sz="1600" dirty="0" smtClean="0"/>
          </a:p>
          <a:p>
            <a:pPr marL="400050" indent="-400050">
              <a:buNone/>
            </a:pPr>
            <a:r>
              <a:rPr lang="en-IN" sz="1600" dirty="0" smtClean="0"/>
              <a:t>		</a:t>
            </a:r>
            <a:r>
              <a:rPr lang="en-IN" sz="1600" dirty="0" err="1" smtClean="0"/>
              <a:t>i</a:t>
            </a:r>
            <a:r>
              <a:rPr lang="en-IN" sz="1600" dirty="0" smtClean="0"/>
              <a:t>)height  in inches</a:t>
            </a:r>
            <a:endParaRPr lang="en-IN" sz="1600" dirty="0" smtClean="0"/>
          </a:p>
          <a:p>
            <a:pPr marL="400050" indent="-400050">
              <a:buNone/>
            </a:pPr>
            <a:r>
              <a:rPr lang="en-IN" sz="1600" dirty="0" smtClean="0"/>
              <a:t>		ii)weight  in  pounds</a:t>
            </a:r>
            <a:endParaRPr lang="en-IN" sz="1600" dirty="0" smtClean="0"/>
          </a:p>
          <a:p>
            <a:pPr>
              <a:buNone/>
            </a:pPr>
            <a:r>
              <a:rPr lang="en-IN" sz="1600" dirty="0" smtClean="0"/>
              <a:t>		iii)sex  (male / female)</a:t>
            </a:r>
            <a:endParaRPr lang="en-IN" sz="1600" dirty="0" smtClean="0"/>
          </a:p>
          <a:p>
            <a:pPr>
              <a:buNone/>
            </a:pPr>
            <a:r>
              <a:rPr lang="en-IN" sz="1600" dirty="0" smtClean="0"/>
              <a:t>		iv)</a:t>
            </a:r>
            <a:r>
              <a:rPr lang="en-IN" sz="1600" dirty="0" err="1" smtClean="0"/>
              <a:t>ch</a:t>
            </a:r>
            <a:endParaRPr lang="en-IN" sz="1600" dirty="0" smtClean="0"/>
          </a:p>
          <a:p>
            <a:pPr>
              <a:buNone/>
            </a:pPr>
            <a:r>
              <a:rPr lang="en-IN" sz="1600" dirty="0" smtClean="0"/>
              <a:t>3)Convert  height  and  weight  to metres and  kilograms  respectively  and  calculate  </a:t>
            </a:r>
            <a:r>
              <a:rPr lang="en-IN" sz="1600" dirty="0" err="1" smtClean="0"/>
              <a:t>bmi</a:t>
            </a:r>
            <a:endParaRPr lang="en-IN" sz="1600" dirty="0" smtClean="0"/>
          </a:p>
          <a:p>
            <a:pPr>
              <a:buNone/>
            </a:pPr>
            <a:r>
              <a:rPr lang="en-IN" sz="1600" dirty="0" smtClean="0"/>
              <a:t>4)If  sex  is  male  </a:t>
            </a:r>
            <a:r>
              <a:rPr lang="en-IN" sz="1600" dirty="0" err="1" smtClean="0"/>
              <a:t>goto</a:t>
            </a:r>
            <a:r>
              <a:rPr lang="en-IN" sz="1600" dirty="0" smtClean="0"/>
              <a:t>  step  6  and  if sex  is  female  </a:t>
            </a:r>
            <a:r>
              <a:rPr lang="en-IN" sz="1600" dirty="0" err="1" smtClean="0"/>
              <a:t>goto</a:t>
            </a:r>
            <a:r>
              <a:rPr lang="en-IN" sz="1600" dirty="0" smtClean="0"/>
              <a:t>  step  5</a:t>
            </a:r>
            <a:endParaRPr lang="en-IN" sz="1600" dirty="0" smtClean="0"/>
          </a:p>
          <a:p>
            <a:pPr>
              <a:buNone/>
            </a:pPr>
            <a:r>
              <a:rPr lang="en-IN" sz="1600" dirty="0" smtClean="0"/>
              <a:t>5)Ask  whether the user is pregnant</a:t>
            </a:r>
            <a:endParaRPr lang="en-IN" sz="1600" dirty="0" smtClean="0"/>
          </a:p>
          <a:p>
            <a:pPr>
              <a:buNone/>
            </a:pPr>
            <a:r>
              <a:rPr lang="en-IN" sz="1600" dirty="0" smtClean="0"/>
              <a:t>		</a:t>
            </a:r>
            <a:r>
              <a:rPr lang="en-IN" sz="1600" dirty="0" err="1" smtClean="0"/>
              <a:t>i</a:t>
            </a:r>
            <a:r>
              <a:rPr lang="en-IN" sz="1600" dirty="0" smtClean="0"/>
              <a:t>)if  yes  </a:t>
            </a:r>
            <a:r>
              <a:rPr lang="en-IN" sz="1600" dirty="0" err="1" smtClean="0"/>
              <a:t>bmi</a:t>
            </a:r>
            <a:r>
              <a:rPr lang="en-IN" sz="1600" dirty="0" smtClean="0"/>
              <a:t> cannot be calculated</a:t>
            </a:r>
            <a:endParaRPr lang="en-IN" sz="1600" dirty="0" smtClean="0"/>
          </a:p>
          <a:p>
            <a:pPr>
              <a:buNone/>
            </a:pPr>
            <a:r>
              <a:rPr lang="en-IN" sz="1600" dirty="0" smtClean="0"/>
              <a:t>		ii)if  no  if  the  </a:t>
            </a:r>
            <a:r>
              <a:rPr lang="en-IN" sz="1600" dirty="0" err="1" smtClean="0"/>
              <a:t>bmi</a:t>
            </a:r>
            <a:r>
              <a:rPr lang="en-IN" sz="1600" dirty="0" smtClean="0"/>
              <a:t>  is  greater  than  or  equal  to  27.3 then  the  user  is  obese   else  the  user   is  not  obese </a:t>
            </a:r>
            <a:endParaRPr lang="en-IN" sz="1600" dirty="0" smtClean="0"/>
          </a:p>
          <a:p>
            <a:pPr>
              <a:buNone/>
            </a:pPr>
            <a:r>
              <a:rPr lang="en-IN" sz="1600" dirty="0" smtClean="0"/>
              <a:t> 6)if  </a:t>
            </a:r>
            <a:r>
              <a:rPr lang="en-IN" sz="1600" dirty="0" err="1" smtClean="0"/>
              <a:t>bmi</a:t>
            </a:r>
            <a:r>
              <a:rPr lang="en-IN" sz="1600" dirty="0" smtClean="0"/>
              <a:t>  is  greater  than  or  equal  to  27.8  then  the  user  is  obese  else  the  user  is  not  obese</a:t>
            </a:r>
            <a:endParaRPr lang="en-IN" sz="1600" dirty="0" smtClean="0"/>
          </a:p>
          <a:p>
            <a:pPr>
              <a:buNone/>
            </a:pPr>
            <a:r>
              <a:rPr lang="en-IN" sz="1600" dirty="0" smtClean="0"/>
              <a:t> 7)end</a:t>
            </a:r>
            <a:endParaRPr lang="en-IN" sz="1600" dirty="0" smtClean="0"/>
          </a:p>
          <a:p>
            <a:pPr>
              <a:buNone/>
            </a:pPr>
            <a:endParaRPr lang="en-IN"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9494"/>
          </a:xfrm>
        </p:spPr>
        <p:txBody>
          <a:bodyPr>
            <a:normAutofit fontScale="90000"/>
          </a:bodyPr>
          <a:lstStyle/>
          <a:p>
            <a:r>
              <a:rPr lang="en-IN" dirty="0" smtClean="0"/>
              <a:t>Flow chart</a:t>
            </a:r>
            <a:endParaRPr lang="en-IN" dirty="0"/>
          </a:p>
        </p:txBody>
      </p:sp>
      <p:sp>
        <p:nvSpPr>
          <p:cNvPr id="3" name="Content Placeholder 2"/>
          <p:cNvSpPr>
            <a:spLocks noGrp="1"/>
          </p:cNvSpPr>
          <p:nvPr>
            <p:ph idx="1"/>
          </p:nvPr>
        </p:nvSpPr>
        <p:spPr>
          <a:xfrm rot="1500000">
            <a:off x="-269775" y="1679851"/>
            <a:ext cx="11239500" cy="5247323"/>
          </a:xfrm>
        </p:spPr>
        <p:txBody>
          <a:bodyPr>
            <a:normAutofit/>
          </a:bodyPr>
          <a:lstStyle/>
          <a:p>
            <a:pPr>
              <a:buNone/>
            </a:pPr>
            <a:r>
              <a:rPr lang="en-IN" sz="1600" dirty="0" smtClean="0"/>
              <a:t>						   </a:t>
            </a:r>
            <a:endParaRPr lang="en-IN" sz="1600" dirty="0" smtClean="0"/>
          </a:p>
          <a:p>
            <a:pPr>
              <a:buNone/>
            </a:pPr>
            <a:endParaRPr lang="en-IN" sz="1600" dirty="0"/>
          </a:p>
        </p:txBody>
      </p:sp>
      <p:sp>
        <p:nvSpPr>
          <p:cNvPr id="7" name="Oval 6"/>
          <p:cNvSpPr/>
          <p:nvPr/>
        </p:nvSpPr>
        <p:spPr>
          <a:xfrm>
            <a:off x="5098211" y="948907"/>
            <a:ext cx="1190446" cy="733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5365630" y="1138686"/>
            <a:ext cx="775287" cy="369332"/>
          </a:xfrm>
          <a:prstGeom prst="rect">
            <a:avLst/>
          </a:prstGeom>
          <a:noFill/>
        </p:spPr>
        <p:txBody>
          <a:bodyPr wrap="square" rtlCol="0">
            <a:spAutoFit/>
          </a:bodyPr>
          <a:lstStyle/>
          <a:p>
            <a:r>
              <a:rPr lang="en-IN" dirty="0" smtClean="0"/>
              <a:t>start</a:t>
            </a:r>
            <a:endParaRPr lang="en-IN" dirty="0"/>
          </a:p>
        </p:txBody>
      </p:sp>
      <p:sp>
        <p:nvSpPr>
          <p:cNvPr id="10" name="Parallelogram 9"/>
          <p:cNvSpPr/>
          <p:nvPr/>
        </p:nvSpPr>
        <p:spPr>
          <a:xfrm>
            <a:off x="4666890" y="2011681"/>
            <a:ext cx="2182484" cy="65531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4882550" y="2057400"/>
            <a:ext cx="1949571" cy="584775"/>
          </a:xfrm>
          <a:prstGeom prst="rect">
            <a:avLst/>
          </a:prstGeom>
          <a:noFill/>
        </p:spPr>
        <p:txBody>
          <a:bodyPr wrap="square" rtlCol="0">
            <a:spAutoFit/>
          </a:bodyPr>
          <a:lstStyle/>
          <a:p>
            <a:r>
              <a:rPr lang="en-IN" sz="1600" dirty="0" smtClean="0"/>
              <a:t>Get the inputs from    the user </a:t>
            </a:r>
            <a:r>
              <a:rPr lang="en-IN" sz="1600" dirty="0" err="1" smtClean="0"/>
              <a:t>ht,wt,sex</a:t>
            </a:r>
            <a:r>
              <a:rPr lang="en-IN" sz="1600" dirty="0" smtClean="0"/>
              <a:t> </a:t>
            </a:r>
            <a:endParaRPr lang="en-IN" sz="1600" dirty="0"/>
          </a:p>
        </p:txBody>
      </p:sp>
      <p:sp>
        <p:nvSpPr>
          <p:cNvPr id="40" name="Rectangle 39"/>
          <p:cNvSpPr/>
          <p:nvPr/>
        </p:nvSpPr>
        <p:spPr>
          <a:xfrm>
            <a:off x="4568838" y="2975826"/>
            <a:ext cx="2070339" cy="94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p:nvSpPr>
        <p:spPr>
          <a:xfrm>
            <a:off x="4775201" y="3210560"/>
            <a:ext cx="1816388" cy="523220"/>
          </a:xfrm>
          <a:prstGeom prst="rect">
            <a:avLst/>
          </a:prstGeom>
          <a:noFill/>
        </p:spPr>
        <p:txBody>
          <a:bodyPr wrap="square" rtlCol="0">
            <a:spAutoFit/>
          </a:bodyPr>
          <a:lstStyle/>
          <a:p>
            <a:r>
              <a:rPr lang="en-IN" sz="1400" dirty="0" smtClean="0"/>
              <a:t>Convert ht from inches to metres </a:t>
            </a:r>
            <a:endParaRPr lang="en-IN" sz="1400" dirty="0"/>
          </a:p>
        </p:txBody>
      </p:sp>
      <p:sp>
        <p:nvSpPr>
          <p:cNvPr id="44" name="Rectangle 43"/>
          <p:cNvSpPr/>
          <p:nvPr/>
        </p:nvSpPr>
        <p:spPr>
          <a:xfrm>
            <a:off x="4549140" y="4161957"/>
            <a:ext cx="2141219" cy="852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4861560" y="4358640"/>
            <a:ext cx="1798320" cy="523220"/>
          </a:xfrm>
          <a:prstGeom prst="rect">
            <a:avLst/>
          </a:prstGeom>
          <a:noFill/>
        </p:spPr>
        <p:txBody>
          <a:bodyPr wrap="square" rtlCol="0">
            <a:spAutoFit/>
          </a:bodyPr>
          <a:lstStyle/>
          <a:p>
            <a:r>
              <a:rPr lang="en-IN" sz="1400" dirty="0" smtClean="0"/>
              <a:t>Convert wt from pounds to kilogram </a:t>
            </a:r>
            <a:endParaRPr lang="en-IN" sz="1400" dirty="0"/>
          </a:p>
        </p:txBody>
      </p:sp>
      <p:cxnSp>
        <p:nvCxnSpPr>
          <p:cNvPr id="55" name="Straight Arrow Connector 54"/>
          <p:cNvCxnSpPr/>
          <p:nvPr/>
        </p:nvCxnSpPr>
        <p:spPr>
          <a:xfrm rot="16200000" flipH="1">
            <a:off x="5567340" y="2806360"/>
            <a:ext cx="327660" cy="8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1" idx="2"/>
          </p:cNvCxnSpPr>
          <p:nvPr/>
        </p:nvCxnSpPr>
        <p:spPr>
          <a:xfrm rot="16200000" flipH="1">
            <a:off x="5482016" y="3935159"/>
            <a:ext cx="419122" cy="16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10" idx="0"/>
          </p:cNvCxnSpPr>
          <p:nvPr/>
        </p:nvCxnSpPr>
        <p:spPr>
          <a:xfrm rot="16200000" flipH="1">
            <a:off x="5596578" y="1850127"/>
            <a:ext cx="299050" cy="2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a:off x="5506720" y="5181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572000" y="5334000"/>
            <a:ext cx="2164080" cy="721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TextBox 74"/>
          <p:cNvSpPr txBox="1"/>
          <p:nvPr/>
        </p:nvSpPr>
        <p:spPr>
          <a:xfrm>
            <a:off x="5039359" y="5497855"/>
            <a:ext cx="1694401" cy="307777"/>
          </a:xfrm>
          <a:prstGeom prst="rect">
            <a:avLst/>
          </a:prstGeom>
          <a:noFill/>
        </p:spPr>
        <p:txBody>
          <a:bodyPr wrap="square" rtlCol="0">
            <a:spAutoFit/>
          </a:bodyPr>
          <a:lstStyle/>
          <a:p>
            <a:r>
              <a:rPr lang="en-IN" sz="1400" dirty="0" smtClean="0"/>
              <a:t>Calculate </a:t>
            </a:r>
            <a:r>
              <a:rPr lang="en-IN" sz="1400" dirty="0" err="1" smtClean="0"/>
              <a:t>bmi</a:t>
            </a:r>
            <a:r>
              <a:rPr lang="en-IN" sz="1400" dirty="0" smtClean="0"/>
              <a:t> </a:t>
            </a:r>
            <a:endParaRPr lang="en-IN" sz="1400" dirty="0"/>
          </a:p>
        </p:txBody>
      </p:sp>
      <p:cxnSp>
        <p:nvCxnSpPr>
          <p:cNvPr id="77" name="Straight Arrow Connector 76"/>
          <p:cNvCxnSpPr>
            <a:stCxn id="74" idx="2"/>
          </p:cNvCxnSpPr>
          <p:nvPr/>
        </p:nvCxnSpPr>
        <p:spPr>
          <a:xfrm rot="5400000">
            <a:off x="5504180" y="6200140"/>
            <a:ext cx="29464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Flowchart: Connector 78"/>
          <p:cNvSpPr/>
          <p:nvPr/>
        </p:nvSpPr>
        <p:spPr>
          <a:xfrm>
            <a:off x="5303520" y="6299200"/>
            <a:ext cx="690880" cy="558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TextBox 79"/>
          <p:cNvSpPr txBox="1"/>
          <p:nvPr/>
        </p:nvSpPr>
        <p:spPr>
          <a:xfrm>
            <a:off x="5506720" y="6410960"/>
            <a:ext cx="375920" cy="369332"/>
          </a:xfrm>
          <a:prstGeom prst="rect">
            <a:avLst/>
          </a:prstGeom>
          <a:noFill/>
        </p:spPr>
        <p:txBody>
          <a:bodyPr wrap="square" rtlCol="0">
            <a:spAutoFit/>
          </a:bodyPr>
          <a:lstStyle/>
          <a:p>
            <a:r>
              <a:rPr lang="en-IN" dirty="0" smtClean="0"/>
              <a:t>A</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8355"/>
            <a:ext cx="10515600" cy="5538608"/>
          </a:xfrm>
        </p:spPr>
        <p:txBody>
          <a:bodyPr>
            <a:normAutofit fontScale="92500" lnSpcReduction="10000"/>
          </a:bodyPr>
          <a:lstStyle/>
          <a:p>
            <a:pPr marL="514350" indent="-514350">
              <a:buNone/>
            </a:pPr>
            <a:endParaRPr lang="en-IN" dirty="0" smtClean="0"/>
          </a:p>
          <a:p>
            <a:pPr marL="514350" indent="-514350">
              <a:buNone/>
            </a:pPr>
            <a:endParaRPr lang="en-IN" dirty="0" smtClean="0"/>
          </a:p>
          <a:p>
            <a:pPr marL="514350" indent="-514350">
              <a:buNone/>
            </a:pPr>
            <a:endParaRPr lang="en-IN" dirty="0" smtClean="0"/>
          </a:p>
          <a:p>
            <a:pPr marL="514350" indent="-514350">
              <a:buNone/>
            </a:pPr>
            <a:endParaRPr lang="en-IN" dirty="0" smtClean="0"/>
          </a:p>
          <a:p>
            <a:pPr marL="514350" indent="-514350">
              <a:buNone/>
            </a:pPr>
            <a:endParaRPr lang="en-IN" dirty="0" smtClean="0"/>
          </a:p>
          <a:p>
            <a:pPr marL="514350" indent="-514350">
              <a:buNone/>
            </a:pPr>
            <a:endParaRPr lang="en-IN" dirty="0" smtClean="0"/>
          </a:p>
          <a:p>
            <a:pPr marL="514350" indent="-514350">
              <a:buNone/>
            </a:pPr>
            <a:endParaRPr lang="en-IN" dirty="0" smtClean="0"/>
          </a:p>
          <a:p>
            <a:pPr marL="514350" indent="-514350">
              <a:buNone/>
            </a:pPr>
            <a:endParaRPr lang="en-IN" dirty="0" smtClean="0"/>
          </a:p>
          <a:p>
            <a:pPr marL="514350" indent="-514350">
              <a:buNone/>
            </a:pPr>
            <a:endParaRPr lang="en-IN" dirty="0" smtClean="0"/>
          </a:p>
          <a:p>
            <a:pPr marL="514350" indent="-514350">
              <a:buNone/>
            </a:pPr>
            <a:r>
              <a:rPr lang="en-IN" dirty="0" smtClean="0"/>
              <a:t>			</a:t>
            </a:r>
            <a:endParaRPr lang="en-IN" dirty="0" smtClean="0"/>
          </a:p>
          <a:p>
            <a:pPr marL="514350" indent="-514350">
              <a:buNone/>
            </a:pPr>
            <a:r>
              <a:rPr lang="en-IN" dirty="0" smtClean="0"/>
              <a:t>	</a:t>
            </a:r>
            <a:endParaRPr lang="en-IN" dirty="0" smtClean="0"/>
          </a:p>
          <a:p>
            <a:pPr marL="514350" indent="-514350">
              <a:buNone/>
            </a:pPr>
            <a:r>
              <a:rPr lang="en-IN" dirty="0" smtClean="0"/>
              <a:t>	</a:t>
            </a:r>
            <a:endParaRPr lang="en-IN" dirty="0" smtClean="0"/>
          </a:p>
          <a:p>
            <a:pPr marL="514350" indent="-514350">
              <a:buNone/>
            </a:pPr>
            <a:r>
              <a:rPr lang="en-IN" dirty="0" smtClean="0"/>
              <a:t>			</a:t>
            </a:r>
            <a:endParaRPr lang="en-IN" dirty="0" smtClean="0"/>
          </a:p>
          <a:p>
            <a:pPr marL="514350" indent="-514350">
              <a:buNone/>
            </a:pPr>
            <a:r>
              <a:rPr lang="en-IN" sz="1400" dirty="0" smtClean="0"/>
              <a:t>				</a:t>
            </a:r>
            <a:endParaRPr lang="en-IN" sz="1500" dirty="0"/>
          </a:p>
        </p:txBody>
      </p:sp>
      <p:sp>
        <p:nvSpPr>
          <p:cNvPr id="4" name="Flowchart: Connector 3"/>
          <p:cNvSpPr/>
          <p:nvPr/>
        </p:nvSpPr>
        <p:spPr>
          <a:xfrm>
            <a:off x="1095764" y="1256495"/>
            <a:ext cx="701040" cy="64008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243084" y="1393655"/>
            <a:ext cx="406400" cy="365760"/>
          </a:xfrm>
          <a:prstGeom prst="rect">
            <a:avLst/>
          </a:prstGeom>
          <a:noFill/>
        </p:spPr>
        <p:txBody>
          <a:bodyPr wrap="square" rtlCol="0">
            <a:spAutoFit/>
          </a:bodyPr>
          <a:lstStyle/>
          <a:p>
            <a:r>
              <a:rPr lang="en-IN" dirty="0" smtClean="0"/>
              <a:t>A</a:t>
            </a:r>
            <a:endParaRPr lang="en-IN" dirty="0"/>
          </a:p>
        </p:txBody>
      </p:sp>
      <p:cxnSp>
        <p:nvCxnSpPr>
          <p:cNvPr id="7" name="Straight Arrow Connector 6"/>
          <p:cNvCxnSpPr/>
          <p:nvPr/>
        </p:nvCxnSpPr>
        <p:spPr>
          <a:xfrm>
            <a:off x="1791611" y="1576535"/>
            <a:ext cx="11785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83280" y="2357120"/>
            <a:ext cx="4338320" cy="307777"/>
          </a:xfrm>
          <a:prstGeom prst="rect">
            <a:avLst/>
          </a:prstGeom>
          <a:noFill/>
        </p:spPr>
        <p:txBody>
          <a:bodyPr wrap="square" rtlCol="0">
            <a:spAutoFit/>
          </a:bodyPr>
          <a:lstStyle/>
          <a:p>
            <a:r>
              <a:rPr lang="en-IN" sz="1400" dirty="0" smtClean="0"/>
              <a:t> </a:t>
            </a:r>
            <a:endParaRPr lang="en-IN" sz="1400" dirty="0"/>
          </a:p>
        </p:txBody>
      </p:sp>
      <p:sp>
        <p:nvSpPr>
          <p:cNvPr id="11" name="Flowchart: Decision 10"/>
          <p:cNvSpPr/>
          <p:nvPr/>
        </p:nvSpPr>
        <p:spPr>
          <a:xfrm>
            <a:off x="2961305" y="1264911"/>
            <a:ext cx="1950720" cy="66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3213095" y="1435570"/>
            <a:ext cx="1402080" cy="338554"/>
          </a:xfrm>
          <a:prstGeom prst="rect">
            <a:avLst/>
          </a:prstGeom>
          <a:noFill/>
        </p:spPr>
        <p:txBody>
          <a:bodyPr wrap="square" rtlCol="0">
            <a:spAutoFit/>
          </a:bodyPr>
          <a:lstStyle/>
          <a:p>
            <a:r>
              <a:rPr lang="en-IN" sz="1600" dirty="0" smtClean="0"/>
              <a:t>If sex is male</a:t>
            </a:r>
            <a:endParaRPr lang="en-IN" sz="1600" dirty="0"/>
          </a:p>
        </p:txBody>
      </p:sp>
      <p:cxnSp>
        <p:nvCxnSpPr>
          <p:cNvPr id="15" name="Straight Arrow Connector 14"/>
          <p:cNvCxnSpPr/>
          <p:nvPr/>
        </p:nvCxnSpPr>
        <p:spPr>
          <a:xfrm rot="16200000" flipH="1">
            <a:off x="3676967" y="2148831"/>
            <a:ext cx="45720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17259" y="1977177"/>
            <a:ext cx="477520" cy="369332"/>
          </a:xfrm>
          <a:prstGeom prst="rect">
            <a:avLst/>
          </a:prstGeom>
          <a:noFill/>
        </p:spPr>
        <p:txBody>
          <a:bodyPr wrap="square" rtlCol="0">
            <a:spAutoFit/>
          </a:bodyPr>
          <a:lstStyle/>
          <a:p>
            <a:r>
              <a:rPr lang="en-IN" dirty="0" smtClean="0"/>
              <a:t>Y</a:t>
            </a:r>
            <a:endParaRPr lang="en-IN" dirty="0"/>
          </a:p>
        </p:txBody>
      </p:sp>
      <p:sp>
        <p:nvSpPr>
          <p:cNvPr id="17" name="Rectangle 16"/>
          <p:cNvSpPr/>
          <p:nvPr/>
        </p:nvSpPr>
        <p:spPr>
          <a:xfrm>
            <a:off x="2658223" y="2382511"/>
            <a:ext cx="2631440" cy="995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2646345" y="2464852"/>
            <a:ext cx="2580640" cy="830997"/>
          </a:xfrm>
          <a:prstGeom prst="rect">
            <a:avLst/>
          </a:prstGeom>
          <a:noFill/>
        </p:spPr>
        <p:txBody>
          <a:bodyPr wrap="square" rtlCol="0">
            <a:spAutoFit/>
          </a:bodyPr>
          <a:lstStyle/>
          <a:p>
            <a:r>
              <a:rPr lang="en-IN" sz="1600" dirty="0" smtClean="0"/>
              <a:t>if </a:t>
            </a:r>
            <a:r>
              <a:rPr lang="en-IN" sz="1600" dirty="0" err="1" smtClean="0"/>
              <a:t>bmi</a:t>
            </a:r>
            <a:r>
              <a:rPr lang="en-IN" sz="1600" dirty="0" smtClean="0"/>
              <a:t> is greater than or equal to 27.8 then the user is obese else not obese</a:t>
            </a:r>
            <a:endParaRPr lang="en-IN" sz="1600" dirty="0"/>
          </a:p>
        </p:txBody>
      </p:sp>
      <p:cxnSp>
        <p:nvCxnSpPr>
          <p:cNvPr id="21" name="Straight Arrow Connector 20"/>
          <p:cNvCxnSpPr>
            <a:stCxn id="11" idx="3"/>
          </p:cNvCxnSpPr>
          <p:nvPr/>
        </p:nvCxnSpPr>
        <p:spPr>
          <a:xfrm>
            <a:off x="4912025" y="1595111"/>
            <a:ext cx="877181" cy="97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077684" y="1207203"/>
            <a:ext cx="370390" cy="369332"/>
          </a:xfrm>
          <a:prstGeom prst="rect">
            <a:avLst/>
          </a:prstGeom>
          <a:noFill/>
        </p:spPr>
        <p:txBody>
          <a:bodyPr wrap="square" rtlCol="0">
            <a:spAutoFit/>
          </a:bodyPr>
          <a:lstStyle/>
          <a:p>
            <a:r>
              <a:rPr lang="en-IN" dirty="0" smtClean="0"/>
              <a:t>N</a:t>
            </a:r>
            <a:endParaRPr lang="en-IN" dirty="0"/>
          </a:p>
        </p:txBody>
      </p:sp>
      <p:cxnSp>
        <p:nvCxnSpPr>
          <p:cNvPr id="24" name="Straight Arrow Connector 23"/>
          <p:cNvCxnSpPr/>
          <p:nvPr/>
        </p:nvCxnSpPr>
        <p:spPr>
          <a:xfrm>
            <a:off x="5789206" y="1649930"/>
            <a:ext cx="0" cy="1929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895407" y="3569408"/>
            <a:ext cx="1893799" cy="101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Decision 29"/>
          <p:cNvSpPr/>
          <p:nvPr/>
        </p:nvSpPr>
        <p:spPr>
          <a:xfrm>
            <a:off x="3047047" y="3754120"/>
            <a:ext cx="1717040" cy="701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Arrow Connector 32"/>
          <p:cNvCxnSpPr/>
          <p:nvPr/>
        </p:nvCxnSpPr>
        <p:spPr>
          <a:xfrm rot="16200000" flipH="1">
            <a:off x="3730307" y="3577029"/>
            <a:ext cx="33528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192141" y="3950751"/>
            <a:ext cx="1351280" cy="307777"/>
          </a:xfrm>
          <a:prstGeom prst="rect">
            <a:avLst/>
          </a:prstGeom>
          <a:noFill/>
        </p:spPr>
        <p:txBody>
          <a:bodyPr wrap="square" rtlCol="0">
            <a:spAutoFit/>
          </a:bodyPr>
          <a:lstStyle/>
          <a:p>
            <a:r>
              <a:rPr lang="en-IN" sz="1400" dirty="0" smtClean="0"/>
              <a:t>If sex is female</a:t>
            </a:r>
            <a:endParaRPr lang="en-IN" sz="1400" dirty="0"/>
          </a:p>
        </p:txBody>
      </p:sp>
      <p:cxnSp>
        <p:nvCxnSpPr>
          <p:cNvPr id="38" name="Straight Arrow Connector 37"/>
          <p:cNvCxnSpPr/>
          <p:nvPr/>
        </p:nvCxnSpPr>
        <p:spPr>
          <a:xfrm>
            <a:off x="952045" y="5324512"/>
            <a:ext cx="6326" cy="3829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0800000" flipV="1">
            <a:off x="1683757" y="5074206"/>
            <a:ext cx="589280" cy="369332"/>
          </a:xfrm>
          <a:prstGeom prst="rect">
            <a:avLst/>
          </a:prstGeom>
          <a:noFill/>
        </p:spPr>
        <p:txBody>
          <a:bodyPr wrap="square" rtlCol="0">
            <a:spAutoFit/>
          </a:bodyPr>
          <a:lstStyle/>
          <a:p>
            <a:r>
              <a:rPr lang="en-IN" dirty="0" smtClean="0"/>
              <a:t>N</a:t>
            </a:r>
            <a:endParaRPr lang="en-IN" dirty="0"/>
          </a:p>
        </p:txBody>
      </p:sp>
      <p:sp>
        <p:nvSpPr>
          <p:cNvPr id="53" name="Oval 52"/>
          <p:cNvSpPr/>
          <p:nvPr/>
        </p:nvSpPr>
        <p:spPr>
          <a:xfrm>
            <a:off x="5101228" y="4389914"/>
            <a:ext cx="112776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5448074" y="4530169"/>
            <a:ext cx="599440" cy="307777"/>
          </a:xfrm>
          <a:prstGeom prst="rect">
            <a:avLst/>
          </a:prstGeom>
          <a:noFill/>
        </p:spPr>
        <p:txBody>
          <a:bodyPr wrap="square" rtlCol="0">
            <a:spAutoFit/>
          </a:bodyPr>
          <a:lstStyle/>
          <a:p>
            <a:r>
              <a:rPr lang="en-IN" sz="1400" dirty="0" smtClean="0"/>
              <a:t>exit</a:t>
            </a:r>
            <a:endParaRPr lang="en-IN" sz="1400" dirty="0"/>
          </a:p>
        </p:txBody>
      </p:sp>
      <p:sp>
        <p:nvSpPr>
          <p:cNvPr id="57" name="Rectangle 56"/>
          <p:cNvSpPr/>
          <p:nvPr/>
        </p:nvSpPr>
        <p:spPr>
          <a:xfrm>
            <a:off x="4018280" y="5209765"/>
            <a:ext cx="1332335" cy="751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p:cNvSpPr txBox="1"/>
          <p:nvPr/>
        </p:nvSpPr>
        <p:spPr>
          <a:xfrm>
            <a:off x="4018280" y="5302526"/>
            <a:ext cx="1534160" cy="584775"/>
          </a:xfrm>
          <a:prstGeom prst="rect">
            <a:avLst/>
          </a:prstGeom>
          <a:noFill/>
        </p:spPr>
        <p:txBody>
          <a:bodyPr wrap="square" rtlCol="0">
            <a:spAutoFit/>
          </a:bodyPr>
          <a:lstStyle/>
          <a:p>
            <a:r>
              <a:rPr lang="en-IN" sz="1600" dirty="0" smtClean="0"/>
              <a:t>Sorry cannot </a:t>
            </a:r>
            <a:r>
              <a:rPr lang="en-IN" sz="1600" dirty="0" smtClean="0"/>
              <a:t>calculate BMI</a:t>
            </a:r>
            <a:endParaRPr lang="en-IN" sz="1600" dirty="0"/>
          </a:p>
        </p:txBody>
      </p:sp>
      <p:sp>
        <p:nvSpPr>
          <p:cNvPr id="59" name="TextBox 58"/>
          <p:cNvSpPr txBox="1"/>
          <p:nvPr/>
        </p:nvSpPr>
        <p:spPr>
          <a:xfrm>
            <a:off x="4649144" y="4258528"/>
            <a:ext cx="365760" cy="369332"/>
          </a:xfrm>
          <a:prstGeom prst="rect">
            <a:avLst/>
          </a:prstGeom>
          <a:noFill/>
        </p:spPr>
        <p:txBody>
          <a:bodyPr wrap="square" rtlCol="0">
            <a:spAutoFit/>
          </a:bodyPr>
          <a:lstStyle/>
          <a:p>
            <a:r>
              <a:rPr lang="en-IN" dirty="0" smtClean="0"/>
              <a:t>N</a:t>
            </a:r>
            <a:endParaRPr lang="en-IN" dirty="0"/>
          </a:p>
        </p:txBody>
      </p:sp>
      <p:sp>
        <p:nvSpPr>
          <p:cNvPr id="66" name="TextBox 65"/>
          <p:cNvSpPr txBox="1"/>
          <p:nvPr/>
        </p:nvSpPr>
        <p:spPr>
          <a:xfrm>
            <a:off x="2504105" y="4335542"/>
            <a:ext cx="284480" cy="369332"/>
          </a:xfrm>
          <a:prstGeom prst="rect">
            <a:avLst/>
          </a:prstGeom>
          <a:noFill/>
        </p:spPr>
        <p:txBody>
          <a:bodyPr wrap="square" rtlCol="0">
            <a:spAutoFit/>
          </a:bodyPr>
          <a:lstStyle/>
          <a:p>
            <a:r>
              <a:rPr lang="en-IN" dirty="0" smtClean="0"/>
              <a:t>Y</a:t>
            </a:r>
            <a:endParaRPr lang="en-IN" dirty="0"/>
          </a:p>
        </p:txBody>
      </p:sp>
      <p:cxnSp>
        <p:nvCxnSpPr>
          <p:cNvPr id="70" name="Straight Arrow Connector 69"/>
          <p:cNvCxnSpPr/>
          <p:nvPr/>
        </p:nvCxnSpPr>
        <p:spPr>
          <a:xfrm>
            <a:off x="958371" y="5485750"/>
            <a:ext cx="3058888" cy="30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1994808" y="4694714"/>
            <a:ext cx="3106420" cy="2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5350615" y="5558675"/>
            <a:ext cx="394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5729327" y="4991540"/>
            <a:ext cx="15432" cy="567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a:off x="3772689" y="4613632"/>
            <a:ext cx="2844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23766" y="5707428"/>
            <a:ext cx="2522579" cy="931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p:cNvSpPr txBox="1"/>
          <p:nvPr/>
        </p:nvSpPr>
        <p:spPr>
          <a:xfrm>
            <a:off x="43935" y="5780608"/>
            <a:ext cx="2682240" cy="830997"/>
          </a:xfrm>
          <a:prstGeom prst="rect">
            <a:avLst/>
          </a:prstGeom>
          <a:noFill/>
        </p:spPr>
        <p:txBody>
          <a:bodyPr wrap="square" rtlCol="0">
            <a:spAutoFit/>
          </a:bodyPr>
          <a:lstStyle/>
          <a:p>
            <a:r>
              <a:rPr lang="en-IN" sz="1600" dirty="0" smtClean="0"/>
              <a:t>If </a:t>
            </a:r>
            <a:r>
              <a:rPr lang="en-IN" sz="1600" dirty="0" err="1" smtClean="0"/>
              <a:t>bmi</a:t>
            </a:r>
            <a:r>
              <a:rPr lang="en-IN" sz="1600" dirty="0" smtClean="0"/>
              <a:t> is greater than or equal to 27.3 then the user is obese else not obese</a:t>
            </a:r>
            <a:endParaRPr lang="en-IN" sz="1600" dirty="0"/>
          </a:p>
        </p:txBody>
      </p:sp>
      <p:sp>
        <p:nvSpPr>
          <p:cNvPr id="44" name="TextBox 43"/>
          <p:cNvSpPr txBox="1"/>
          <p:nvPr/>
        </p:nvSpPr>
        <p:spPr>
          <a:xfrm>
            <a:off x="798590" y="4938868"/>
            <a:ext cx="284480" cy="369332"/>
          </a:xfrm>
          <a:prstGeom prst="rect">
            <a:avLst/>
          </a:prstGeom>
          <a:noFill/>
        </p:spPr>
        <p:txBody>
          <a:bodyPr wrap="square" rtlCol="0">
            <a:spAutoFit/>
          </a:bodyPr>
          <a:lstStyle/>
          <a:p>
            <a:r>
              <a:rPr lang="en-IN" dirty="0" smtClean="0"/>
              <a:t>Y</a:t>
            </a:r>
            <a:endParaRPr lang="en-IN" dirty="0"/>
          </a:p>
        </p:txBody>
      </p:sp>
      <p:sp>
        <p:nvSpPr>
          <p:cNvPr id="9" name="Flowchart: Decision 8"/>
          <p:cNvSpPr/>
          <p:nvPr/>
        </p:nvSpPr>
        <p:spPr>
          <a:xfrm>
            <a:off x="-66162" y="4075395"/>
            <a:ext cx="2061721" cy="125895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7084" y="4335542"/>
            <a:ext cx="1422400" cy="738664"/>
          </a:xfrm>
          <a:prstGeom prst="rect">
            <a:avLst/>
          </a:prstGeom>
          <a:noFill/>
        </p:spPr>
        <p:txBody>
          <a:bodyPr wrap="square" rtlCol="0">
            <a:spAutoFit/>
          </a:bodyPr>
          <a:lstStyle/>
          <a:p>
            <a:r>
              <a:rPr lang="en-IN" sz="1400" dirty="0" smtClean="0"/>
              <a:t>Get the input whether the user is pregnant</a:t>
            </a:r>
            <a:endParaRPr lang="en-IN" sz="1400" dirty="0"/>
          </a:p>
        </p:txBody>
      </p:sp>
      <p:sp>
        <p:nvSpPr>
          <p:cNvPr id="48" name="TextBox 47"/>
          <p:cNvSpPr txBox="1"/>
          <p:nvPr/>
        </p:nvSpPr>
        <p:spPr>
          <a:xfrm>
            <a:off x="653804" y="5308943"/>
            <a:ext cx="284480" cy="369332"/>
          </a:xfrm>
          <a:prstGeom prst="rect">
            <a:avLst/>
          </a:prstGeom>
          <a:noFill/>
        </p:spPr>
        <p:txBody>
          <a:bodyPr wrap="square" rtlCol="0">
            <a:spAutoFit/>
          </a:bodyPr>
          <a:lstStyle/>
          <a:p>
            <a:r>
              <a:rPr lang="en-IN" dirty="0" smtClean="0"/>
              <a:t>Y</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5" name="Content Placeholder 4"/>
          <p:cNvSpPr>
            <a:spLocks noGrp="1"/>
          </p:cNvSpPr>
          <p:nvPr>
            <p:ph idx="1"/>
          </p:nvPr>
        </p:nvSpPr>
        <p:spPr/>
        <p:txBody>
          <a:bodyPr/>
          <a:lstStyle/>
          <a:p>
            <a:pPr marL="0" indent="0">
              <a:buNone/>
            </a:pPr>
            <a:r>
              <a:rPr lang="en-US" dirty="0" smtClean="0"/>
              <a:t>Output 1:</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Output 2:</a:t>
            </a:r>
            <a:endParaRPr lang="en-US" dirty="0" smtClean="0"/>
          </a:p>
          <a:p>
            <a:pPr marL="0" indent="0">
              <a:buNone/>
            </a:pPr>
            <a:endParaRPr lang="en-US" dirty="0"/>
          </a:p>
        </p:txBody>
      </p:sp>
      <p:pic>
        <p:nvPicPr>
          <p:cNvPr id="9" name="Picture 8"/>
          <p:cNvPicPr>
            <a:picLocks noChangeAspect="1"/>
          </p:cNvPicPr>
          <p:nvPr/>
        </p:nvPicPr>
        <p:blipFill rotWithShape="1">
          <a:blip r:embed="rId1" cstate="print"/>
          <a:srcRect l="-99" t="78581" r="73096" b="5197"/>
          <a:stretch>
            <a:fillRect/>
          </a:stretch>
        </p:blipFill>
        <p:spPr>
          <a:xfrm>
            <a:off x="2434307" y="1825625"/>
            <a:ext cx="5084607" cy="1717371"/>
          </a:xfrm>
          <a:prstGeom prst="rect">
            <a:avLst/>
          </a:prstGeom>
        </p:spPr>
      </p:pic>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8874" r="66940" b="4928"/>
          <a:stretch>
            <a:fillRect/>
          </a:stretch>
        </p:blipFill>
        <p:spPr bwMode="auto">
          <a:xfrm>
            <a:off x="2434307" y="4391695"/>
            <a:ext cx="5750976" cy="1584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endParaRPr lang="en-US" dirty="0"/>
          </a:p>
        </p:txBody>
      </p:sp>
      <p:sp>
        <p:nvSpPr>
          <p:cNvPr id="3" name="Content Placeholder 2"/>
          <p:cNvSpPr>
            <a:spLocks noGrp="1"/>
          </p:cNvSpPr>
          <p:nvPr>
            <p:ph idx="1"/>
          </p:nvPr>
        </p:nvSpPr>
        <p:spPr/>
        <p:txBody>
          <a:bodyPr/>
          <a:lstStyle/>
          <a:p>
            <a:pPr marL="0" indent="0">
              <a:buNone/>
            </a:pPr>
            <a:r>
              <a:rPr lang="en-US" dirty="0" smtClean="0"/>
              <a:t>Explain storage classes in c.</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classes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storage class defines the scope (visibility) and lifetime of variables and/or functions within a C program.</a:t>
            </a:r>
            <a:endParaRPr lang="en-US" dirty="0" smtClean="0"/>
          </a:p>
          <a:p>
            <a:pPr marL="0" indent="0">
              <a:buNone/>
            </a:pPr>
            <a:endParaRPr lang="en-US" dirty="0" smtClean="0"/>
          </a:p>
          <a:p>
            <a:pPr marL="0" indent="0">
              <a:buNone/>
            </a:pPr>
            <a:r>
              <a:rPr lang="en-US" dirty="0" smtClean="0"/>
              <a:t>There are four storage classes in c:</a:t>
            </a:r>
            <a:endParaRPr lang="en-US" dirty="0" smtClean="0"/>
          </a:p>
          <a:p>
            <a:pPr marL="0" indent="0">
              <a:buNone/>
            </a:pPr>
            <a:r>
              <a:rPr lang="en-US" dirty="0" smtClean="0"/>
              <a:t>a)Automatic storage class</a:t>
            </a:r>
            <a:endParaRPr lang="en-US" dirty="0" smtClean="0"/>
          </a:p>
          <a:p>
            <a:pPr marL="0" indent="0">
              <a:buNone/>
            </a:pPr>
            <a:r>
              <a:rPr lang="en-US" dirty="0" smtClean="0"/>
              <a:t>b)Register storage class </a:t>
            </a:r>
            <a:endParaRPr lang="en-US" dirty="0" smtClean="0"/>
          </a:p>
          <a:p>
            <a:pPr marL="0" indent="0">
              <a:buNone/>
            </a:pPr>
            <a:r>
              <a:rPr lang="en-US" dirty="0" smtClean="0"/>
              <a:t>c)Static storage class</a:t>
            </a:r>
            <a:endParaRPr lang="en-US" dirty="0" smtClean="0"/>
          </a:p>
          <a:p>
            <a:pPr marL="0" indent="0">
              <a:buNone/>
            </a:pPr>
            <a:r>
              <a:rPr lang="en-US" dirty="0" smtClean="0"/>
              <a:t>d)Extern storage class</a:t>
            </a: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800" y="0"/>
            <a:ext cx="10515600" cy="1139483"/>
          </a:xfrm>
        </p:spPr>
        <p:txBody>
          <a:bodyPr/>
          <a:lstStyle/>
          <a:p>
            <a:r>
              <a:rPr lang="en-US" dirty="0" smtClean="0"/>
              <a:t>Automatic storage class</a:t>
            </a:r>
            <a:endParaRPr lang="en-US" dirty="0"/>
          </a:p>
        </p:txBody>
      </p:sp>
      <p:sp>
        <p:nvSpPr>
          <p:cNvPr id="3" name="Content Placeholder 2"/>
          <p:cNvSpPr>
            <a:spLocks noGrp="1"/>
          </p:cNvSpPr>
          <p:nvPr>
            <p:ph idx="1"/>
          </p:nvPr>
        </p:nvSpPr>
        <p:spPr>
          <a:xfrm>
            <a:off x="838200" y="1037230"/>
            <a:ext cx="10515600" cy="5718411"/>
          </a:xfrm>
        </p:spPr>
        <p:txBody>
          <a:bodyPr>
            <a:normAutofit fontScale="77500" lnSpcReduction="20000"/>
          </a:bodyPr>
          <a:lstStyle/>
          <a:p>
            <a:r>
              <a:rPr lang="en-US" dirty="0" smtClean="0"/>
              <a:t>It defines local variables which are known to the block in which they are defined.</a:t>
            </a:r>
            <a:endParaRPr lang="en-US" dirty="0" smtClean="0"/>
          </a:p>
          <a:p>
            <a:r>
              <a:rPr lang="en-US" dirty="0" smtClean="0"/>
              <a:t>It is the default storage class for all local variables.</a:t>
            </a:r>
            <a:endParaRPr lang="en-US" dirty="0" smtClean="0"/>
          </a:p>
          <a:p>
            <a:pPr marL="0" indent="0">
              <a:buNone/>
            </a:pPr>
            <a:r>
              <a:rPr lang="en-US" dirty="0" smtClean="0"/>
              <a:t>#include&lt;</a:t>
            </a:r>
            <a:r>
              <a:rPr lang="en-US" dirty="0" err="1" smtClean="0"/>
              <a:t>stdio.h</a:t>
            </a:r>
            <a:r>
              <a:rPr lang="en-US" dirty="0" smtClean="0"/>
              <a:t>&gt;</a:t>
            </a:r>
            <a:endParaRPr lang="en-US" dirty="0" smtClean="0"/>
          </a:p>
          <a:p>
            <a:pPr marL="0" indent="0">
              <a:buNone/>
            </a:pPr>
            <a:r>
              <a:rPr lang="en-US" dirty="0" smtClean="0"/>
              <a:t>void main()</a:t>
            </a:r>
            <a:endParaRPr lang="en-US" dirty="0" smtClean="0"/>
          </a:p>
          <a:p>
            <a:pPr marL="0" indent="0">
              <a:buNone/>
            </a:pPr>
            <a:r>
              <a:rPr lang="en-US" dirty="0" smtClean="0"/>
              <a:t>{</a:t>
            </a:r>
            <a:endParaRPr lang="en-US" dirty="0" smtClean="0"/>
          </a:p>
          <a:p>
            <a:pPr marL="0" indent="0">
              <a:buNone/>
            </a:pPr>
            <a:r>
              <a:rPr lang="en-US" dirty="0" smtClean="0"/>
              <a:t>	auto </a:t>
            </a:r>
            <a:r>
              <a:rPr lang="en-US" dirty="0" err="1" smtClean="0"/>
              <a:t>int</a:t>
            </a:r>
            <a:r>
              <a:rPr lang="en-US" dirty="0" smtClean="0"/>
              <a:t> </a:t>
            </a:r>
            <a:r>
              <a:rPr lang="en-US" dirty="0" err="1" smtClean="0"/>
              <a:t>i</a:t>
            </a:r>
            <a:r>
              <a:rPr lang="en-US" dirty="0" smtClean="0"/>
              <a:t>=1;</a:t>
            </a:r>
            <a:endParaRPr lang="en-US" dirty="0" smtClean="0"/>
          </a:p>
          <a:p>
            <a:pPr marL="0" indent="0">
              <a:buNone/>
            </a:pPr>
            <a:r>
              <a:rPr lang="en-US" dirty="0" smtClean="0"/>
              <a:t>	{</a:t>
            </a:r>
            <a:endParaRPr lang="en-US" dirty="0" smtClean="0"/>
          </a:p>
          <a:p>
            <a:pPr marL="0" indent="0">
              <a:buNone/>
            </a:pPr>
            <a:r>
              <a:rPr lang="en-US" dirty="0" smtClean="0"/>
              <a:t>		auto </a:t>
            </a:r>
            <a:r>
              <a:rPr lang="en-US" dirty="0" err="1" smtClean="0"/>
              <a:t>int</a:t>
            </a:r>
            <a:r>
              <a:rPr lang="en-US" dirty="0" smtClean="0"/>
              <a:t> </a:t>
            </a:r>
            <a:r>
              <a:rPr lang="en-US" dirty="0" err="1" smtClean="0"/>
              <a:t>i</a:t>
            </a:r>
            <a:r>
              <a:rPr lang="en-US" dirty="0" smtClean="0"/>
              <a:t>=2;</a:t>
            </a:r>
            <a:endParaRPr lang="en-US" dirty="0" smtClean="0"/>
          </a:p>
          <a:p>
            <a:pPr marL="0" indent="0">
              <a:buNone/>
            </a:pPr>
            <a:r>
              <a:rPr lang="en-US" dirty="0" smtClean="0"/>
              <a:t>		{</a:t>
            </a:r>
            <a:endParaRPr lang="en-US" dirty="0" smtClean="0"/>
          </a:p>
          <a:p>
            <a:pPr marL="0" indent="0">
              <a:buNone/>
            </a:pPr>
            <a:r>
              <a:rPr lang="en-US" dirty="0" smtClean="0"/>
              <a:t>			</a:t>
            </a:r>
            <a:r>
              <a:rPr lang="en-US" dirty="0" err="1" smtClean="0"/>
              <a:t>int</a:t>
            </a:r>
            <a:r>
              <a:rPr lang="en-US" dirty="0" smtClean="0"/>
              <a:t> </a:t>
            </a:r>
            <a:r>
              <a:rPr lang="en-US" dirty="0" err="1" smtClean="0"/>
              <a:t>i</a:t>
            </a:r>
            <a:r>
              <a:rPr lang="en-US" dirty="0" smtClean="0"/>
              <a:t>=3;</a:t>
            </a:r>
            <a:endParaRPr lang="en-US" dirty="0" smtClean="0"/>
          </a:p>
          <a:p>
            <a:pPr marL="0" indent="0">
              <a:buNone/>
            </a:pPr>
            <a:r>
              <a:rPr lang="en-US" dirty="0" smtClean="0"/>
              <a:t>			</a:t>
            </a:r>
            <a:r>
              <a:rPr lang="en-US" dirty="0" err="1" smtClean="0"/>
              <a:t>printf</a:t>
            </a:r>
            <a:r>
              <a:rPr lang="en-US" dirty="0" smtClean="0"/>
              <a:t>(“%d”,</a:t>
            </a:r>
            <a:r>
              <a:rPr lang="en-US" dirty="0" err="1" smtClean="0"/>
              <a:t>i</a:t>
            </a:r>
            <a:r>
              <a:rPr lang="en-US" dirty="0" smtClean="0"/>
              <a:t>);</a:t>
            </a:r>
            <a:endParaRPr lang="en-US" dirty="0" smtClean="0"/>
          </a:p>
          <a:p>
            <a:pPr marL="0" indent="0">
              <a:buNone/>
            </a:pPr>
            <a:r>
              <a:rPr lang="en-US" dirty="0" smtClean="0"/>
              <a:t>		}</a:t>
            </a:r>
            <a:endParaRPr lang="en-US" dirty="0" smtClean="0"/>
          </a:p>
          <a:p>
            <a:pPr marL="0" indent="0">
              <a:buNone/>
            </a:pPr>
            <a:r>
              <a:rPr lang="en-US" dirty="0" smtClean="0"/>
              <a:t>		</a:t>
            </a:r>
            <a:r>
              <a:rPr lang="en-US" dirty="0" err="1" smtClean="0"/>
              <a:t>printf</a:t>
            </a:r>
            <a:r>
              <a:rPr lang="en-US" dirty="0" smtClean="0"/>
              <a:t>(“%d”,</a:t>
            </a:r>
            <a:r>
              <a:rPr lang="en-US" dirty="0" err="1" smtClean="0"/>
              <a:t>i</a:t>
            </a:r>
            <a:r>
              <a:rPr lang="en-US" dirty="0" smtClean="0"/>
              <a:t>);</a:t>
            </a:r>
            <a:endParaRPr lang="en-US" dirty="0" smtClean="0"/>
          </a:p>
          <a:p>
            <a:pPr marL="0" indent="0">
              <a:buNone/>
            </a:pPr>
            <a:r>
              <a:rPr lang="en-US" dirty="0" smtClean="0"/>
              <a:t>	}</a:t>
            </a:r>
            <a:endParaRPr lang="en-US" dirty="0" smtClean="0"/>
          </a:p>
          <a:p>
            <a:pPr marL="0" indent="0">
              <a:buNone/>
            </a:pPr>
            <a:r>
              <a:rPr lang="en-US" dirty="0" smtClean="0"/>
              <a:t>	</a:t>
            </a:r>
            <a:r>
              <a:rPr lang="en-US" dirty="0" err="1" smtClean="0"/>
              <a:t>printf</a:t>
            </a:r>
            <a:r>
              <a:rPr lang="en-US" dirty="0" smtClean="0"/>
              <a:t>(“%d”,</a:t>
            </a:r>
            <a:r>
              <a:rPr lang="en-US" dirty="0" err="1" smtClean="0"/>
              <a:t>i</a:t>
            </a:r>
            <a:r>
              <a:rPr lang="en-US" dirty="0" smtClean="0"/>
              <a:t>);</a:t>
            </a:r>
            <a:endParaRPr lang="en-US" dirty="0" smtClean="0"/>
          </a:p>
          <a:p>
            <a:pPr marL="0" indent="0">
              <a:buNone/>
            </a:pPr>
            <a:r>
              <a:rPr lang="en-US" dirty="0"/>
              <a:t>}</a:t>
            </a:r>
            <a:endParaRPr lang="en-US" dirty="0" smtClean="0"/>
          </a:p>
          <a:p>
            <a:pPr marL="0" indent="0">
              <a:buNone/>
            </a:pPr>
            <a:r>
              <a:rPr lang="en-US" dirty="0" smtClean="0"/>
              <a:t>Output: 321</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12" y="330601"/>
            <a:ext cx="10972800" cy="1143000"/>
          </a:xfrm>
        </p:spPr>
        <p:txBody>
          <a:bodyPr/>
          <a:lstStyle/>
          <a:p>
            <a:r>
              <a:rPr lang="en-US" dirty="0" smtClean="0"/>
              <a:t>Register storage class</a:t>
            </a:r>
            <a:endParaRPr lang="en-US" dirty="0"/>
          </a:p>
        </p:txBody>
      </p:sp>
      <p:sp>
        <p:nvSpPr>
          <p:cNvPr id="3" name="Content Placeholder 2"/>
          <p:cNvSpPr>
            <a:spLocks noGrp="1"/>
          </p:cNvSpPr>
          <p:nvPr>
            <p:ph idx="1"/>
          </p:nvPr>
        </p:nvSpPr>
        <p:spPr>
          <a:xfrm>
            <a:off x="838200" y="1533378"/>
            <a:ext cx="10515600" cy="4768948"/>
          </a:xfrm>
        </p:spPr>
        <p:txBody>
          <a:bodyPr>
            <a:normAutofit fontScale="70000" lnSpcReduction="20000"/>
          </a:bodyPr>
          <a:lstStyle/>
          <a:p>
            <a:r>
              <a:rPr lang="en-US" dirty="0" smtClean="0"/>
              <a:t>The register storage class instructs the compiler to store the variable in the CPU’s register to optimize access.</a:t>
            </a:r>
            <a:endParaRPr lang="en-US" dirty="0" smtClean="0"/>
          </a:p>
          <a:p>
            <a:r>
              <a:rPr lang="en-US" dirty="0" smtClean="0"/>
              <a:t>It is used for frequently used variables such as loop counters</a:t>
            </a:r>
            <a:endParaRPr lang="en-US" dirty="0" smtClean="0"/>
          </a:p>
          <a:p>
            <a:endParaRPr lang="en-US" dirty="0" smtClean="0"/>
          </a:p>
          <a:p>
            <a:pPr>
              <a:buNone/>
            </a:pPr>
            <a:r>
              <a:rPr lang="en-US" dirty="0" err="1" smtClean="0"/>
              <a:t>int</a:t>
            </a:r>
            <a:r>
              <a:rPr lang="en-US" dirty="0" smtClean="0"/>
              <a:t> main()</a:t>
            </a:r>
            <a:endParaRPr lang="en-US" dirty="0" smtClean="0"/>
          </a:p>
          <a:p>
            <a:pPr>
              <a:buNone/>
            </a:pPr>
            <a:r>
              <a:rPr lang="en-US" dirty="0" smtClean="0"/>
              <a:t>{</a:t>
            </a:r>
            <a:endParaRPr lang="en-US" dirty="0" smtClean="0"/>
          </a:p>
          <a:p>
            <a:pPr>
              <a:buNone/>
            </a:pPr>
            <a:r>
              <a:rPr lang="en-US" dirty="0" smtClean="0"/>
              <a:t>	register </a:t>
            </a:r>
            <a:r>
              <a:rPr lang="en-US" dirty="0" err="1" smtClean="0"/>
              <a:t>int</a:t>
            </a:r>
            <a:r>
              <a:rPr lang="en-US" dirty="0" smtClean="0"/>
              <a:t> </a:t>
            </a:r>
            <a:r>
              <a:rPr lang="en-US" dirty="0" err="1" smtClean="0"/>
              <a:t>i</a:t>
            </a:r>
            <a:r>
              <a:rPr lang="en-US" dirty="0" smtClean="0"/>
              <a:t>;</a:t>
            </a:r>
            <a:endParaRPr lang="en-US" dirty="0" smtClean="0"/>
          </a:p>
          <a:p>
            <a:pPr>
              <a:buNone/>
            </a:pPr>
            <a:r>
              <a:rPr lang="en-US" dirty="0" smtClean="0"/>
              <a:t>	for(</a:t>
            </a:r>
            <a:r>
              <a:rPr lang="en-US" dirty="0" err="1" smtClean="0"/>
              <a:t>i</a:t>
            </a:r>
            <a:r>
              <a:rPr lang="en-US" dirty="0" smtClean="0"/>
              <a:t>=1;i&lt;=10;i++)</a:t>
            </a:r>
            <a:endParaRPr lang="en-US" dirty="0" smtClean="0"/>
          </a:p>
          <a:p>
            <a:pPr>
              <a:buNone/>
            </a:pPr>
            <a:r>
              <a:rPr lang="en-US" dirty="0" smtClean="0"/>
              <a:t>		</a:t>
            </a:r>
            <a:r>
              <a:rPr lang="en-US" dirty="0" err="1" smtClean="0"/>
              <a:t>printf</a:t>
            </a:r>
            <a:r>
              <a:rPr lang="en-US" dirty="0" smtClean="0"/>
              <a:t>(“%d\</a:t>
            </a:r>
            <a:r>
              <a:rPr lang="en-US" dirty="0" err="1" smtClean="0"/>
              <a:t>n”,i</a:t>
            </a:r>
            <a:r>
              <a:rPr lang="en-US" dirty="0" smtClean="0"/>
              <a:t>);</a:t>
            </a:r>
            <a:endParaRPr lang="en-US" dirty="0" smtClean="0"/>
          </a:p>
          <a:p>
            <a:pPr>
              <a:buNone/>
            </a:pPr>
            <a:r>
              <a:rPr lang="en-US" dirty="0" smtClean="0"/>
              <a:t>}</a:t>
            </a:r>
            <a:endParaRPr lang="en-US" dirty="0" smtClean="0"/>
          </a:p>
          <a:p>
            <a:pPr>
              <a:buNone/>
            </a:pPr>
            <a:r>
              <a:rPr lang="en-US" dirty="0"/>
              <a:t>#include&lt;</a:t>
            </a:r>
            <a:r>
              <a:rPr lang="en-US" dirty="0" err="1"/>
              <a:t>stdio.h</a:t>
            </a:r>
            <a:r>
              <a:rPr lang="en-US" dirty="0" smtClean="0"/>
              <a:t>&gt;</a:t>
            </a:r>
            <a:endParaRPr lang="en-US" dirty="0"/>
          </a:p>
          <a:p>
            <a:pPr>
              <a:buNone/>
            </a:pPr>
            <a:r>
              <a:rPr lang="en-US" dirty="0"/>
              <a:t>void main()</a:t>
            </a:r>
            <a:endParaRPr lang="en-US" dirty="0"/>
          </a:p>
          <a:p>
            <a:pPr>
              <a:buNone/>
            </a:pPr>
            <a:r>
              <a:rPr lang="en-US" dirty="0"/>
              <a:t>{</a:t>
            </a:r>
            <a:endParaRPr lang="en-US" dirty="0"/>
          </a:p>
          <a:p>
            <a:pPr>
              <a:buNone/>
            </a:pPr>
            <a:r>
              <a:rPr lang="en-US" dirty="0"/>
              <a:t>        register </a:t>
            </a:r>
            <a:r>
              <a:rPr lang="en-US" dirty="0" err="1"/>
              <a:t>int</a:t>
            </a:r>
            <a:r>
              <a:rPr lang="en-US" dirty="0"/>
              <a:t>  i;</a:t>
            </a:r>
            <a:endParaRPr lang="en-US" dirty="0"/>
          </a:p>
          <a:p>
            <a:pPr>
              <a:buNone/>
            </a:pPr>
            <a:r>
              <a:rPr lang="en-US" dirty="0"/>
              <a:t>        </a:t>
            </a:r>
            <a:r>
              <a:rPr lang="en-US" dirty="0" err="1"/>
              <a:t>scanf</a:t>
            </a:r>
            <a:r>
              <a:rPr lang="en-US" dirty="0"/>
              <a:t>("%</a:t>
            </a:r>
            <a:r>
              <a:rPr lang="en-US" dirty="0" err="1"/>
              <a:t>d",&amp;i</a:t>
            </a:r>
            <a:r>
              <a:rPr lang="en-US" dirty="0"/>
              <a:t>);</a:t>
            </a:r>
            <a:endParaRPr lang="en-US" dirty="0"/>
          </a:p>
          <a:p>
            <a:pPr>
              <a:buNone/>
            </a:pPr>
            <a:r>
              <a:rPr lang="en-US" dirty="0"/>
              <a:t>}</a:t>
            </a:r>
            <a:endParaRPr lang="en-US" dirty="0"/>
          </a:p>
          <a:p>
            <a:pPr>
              <a:buNone/>
            </a:pPr>
            <a:endParaRPr lang="en-US" dirty="0" smtClean="0"/>
          </a:p>
        </p:txBody>
      </p:sp>
      <p:pic>
        <p:nvPicPr>
          <p:cNvPr id="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0792" r="62128" b="78415"/>
          <a:stretch>
            <a:fillRect/>
          </a:stretch>
        </p:blipFill>
        <p:spPr bwMode="auto">
          <a:xfrm>
            <a:off x="3103806" y="4504387"/>
            <a:ext cx="7174283" cy="114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storage class</a:t>
            </a:r>
            <a:endParaRPr lang="en-US" dirty="0"/>
          </a:p>
        </p:txBody>
      </p:sp>
      <p:sp>
        <p:nvSpPr>
          <p:cNvPr id="3" name="Content Placeholder 2"/>
          <p:cNvSpPr>
            <a:spLocks noGrp="1"/>
          </p:cNvSpPr>
          <p:nvPr>
            <p:ph idx="1"/>
          </p:nvPr>
        </p:nvSpPr>
        <p:spPr/>
        <p:txBody>
          <a:bodyPr/>
          <a:lstStyle/>
          <a:p>
            <a:r>
              <a:rPr lang="en-US" dirty="0" smtClean="0"/>
              <a:t>The static storage class allows the variable to exist in the memory of the computer, even if its function or block within which it is declared looses its scope.</a:t>
            </a:r>
            <a:endParaRPr lang="en-US" dirty="0" smtClean="0"/>
          </a:p>
          <a:p>
            <a:r>
              <a:rPr lang="en-US" dirty="0" smtClean="0"/>
              <a:t>Hence the variable also retains the last assigned value.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modular programming??</a:t>
            </a:r>
            <a:endParaRPr lang="en-US" dirty="0"/>
          </a:p>
        </p:txBody>
      </p:sp>
      <p:sp>
        <p:nvSpPr>
          <p:cNvPr id="3" name="Content Placeholder 2"/>
          <p:cNvSpPr>
            <a:spLocks noGrp="1"/>
          </p:cNvSpPr>
          <p:nvPr>
            <p:ph idx="1"/>
          </p:nvPr>
        </p:nvSpPr>
        <p:spPr/>
        <p:txBody>
          <a:bodyPr>
            <a:normAutofit/>
          </a:bodyPr>
          <a:lstStyle/>
          <a:p>
            <a:r>
              <a:rPr lang="en-US" dirty="0" smtClean="0"/>
              <a:t>Modular programming </a:t>
            </a:r>
            <a:endParaRPr lang="en-US" dirty="0" smtClean="0"/>
          </a:p>
          <a:p>
            <a:pPr lvl="1"/>
            <a:r>
              <a:rPr lang="en-US" dirty="0" smtClean="0"/>
              <a:t>Subdividing the program into sub programs or modules</a:t>
            </a:r>
            <a:endParaRPr lang="en-US" dirty="0" smtClean="0"/>
          </a:p>
          <a:p>
            <a:pPr lvl="1"/>
            <a:r>
              <a:rPr lang="en-US" dirty="0" smtClean="0"/>
              <a:t>Module is separate software component /function</a:t>
            </a:r>
            <a:endParaRPr lang="en-US" dirty="0"/>
          </a:p>
          <a:p>
            <a:pPr lvl="1"/>
            <a:r>
              <a:rPr lang="en-US" dirty="0" smtClean="0"/>
              <a:t>Enables multiple programmers to divide up the work and debug pieces of  the program</a:t>
            </a:r>
            <a:endParaRPr lang="en-US" dirty="0" smtClean="0"/>
          </a:p>
          <a:p>
            <a:pPr lvl="1"/>
            <a:r>
              <a:rPr lang="en-US" dirty="0" smtClean="0"/>
              <a:t>Module is divided into an interface and implementation</a:t>
            </a:r>
            <a:endParaRPr lang="en-US" dirty="0" smtClean="0"/>
          </a:p>
          <a:p>
            <a:pPr lvl="1"/>
            <a:r>
              <a:rPr lang="en-US" dirty="0" smtClean="0"/>
              <a:t>The implementation is hidden and private</a:t>
            </a:r>
            <a:endParaRPr lang="en-US" dirty="0" smtClean="0"/>
          </a:p>
          <a:p>
            <a:pPr lvl="1"/>
            <a:r>
              <a:rPr lang="en-US" dirty="0" smtClean="0"/>
              <a:t>Separate functions developed as separate codes-</a:t>
            </a:r>
            <a:r>
              <a:rPr lang="en-US" dirty="0" err="1" smtClean="0"/>
              <a:t>reusal</a:t>
            </a:r>
            <a:r>
              <a:rPr lang="en-US" dirty="0" smtClean="0"/>
              <a:t> by other applications</a:t>
            </a: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61182" y="211015"/>
            <a:ext cx="5275384" cy="6386733"/>
          </a:xfrm>
        </p:spPr>
        <p:txBody>
          <a:bodyPr>
            <a:noAutofit/>
          </a:bodyPr>
          <a:lstStyle/>
          <a:p>
            <a:pPr marL="0" indent="0">
              <a:buNone/>
            </a:pPr>
            <a:r>
              <a:rPr lang="en-US" sz="2000" dirty="0" smtClean="0"/>
              <a:t>#include&lt;</a:t>
            </a:r>
            <a:r>
              <a:rPr lang="en-US" sz="2000" dirty="0" err="1" smtClean="0"/>
              <a:t>stdio.h</a:t>
            </a:r>
            <a:r>
              <a:rPr lang="en-US" sz="2000" dirty="0" smtClean="0"/>
              <a:t>&gt;</a:t>
            </a:r>
            <a:endParaRPr lang="en-US" sz="2000" dirty="0" smtClean="0"/>
          </a:p>
          <a:p>
            <a:pPr marL="0" indent="0">
              <a:buNone/>
            </a:pPr>
            <a:r>
              <a:rPr lang="en-US" sz="2000" dirty="0" smtClean="0"/>
              <a:t>void increment()</a:t>
            </a:r>
            <a:endParaRPr lang="en-US" sz="2000" dirty="0" smtClean="0"/>
          </a:p>
          <a:p>
            <a:pPr marL="0" indent="0">
              <a:buNone/>
            </a:pPr>
            <a:r>
              <a:rPr lang="en-US" sz="2000" dirty="0" err="1" smtClean="0"/>
              <a:t>int</a:t>
            </a:r>
            <a:r>
              <a:rPr lang="en-US" sz="2000" dirty="0" smtClean="0"/>
              <a:t> main()</a:t>
            </a:r>
            <a:endParaRPr lang="en-US" sz="2000" dirty="0" smtClean="0"/>
          </a:p>
          <a:p>
            <a:pPr marL="0" indent="0">
              <a:buNone/>
            </a:pPr>
            <a:r>
              <a:rPr lang="en-US" sz="2000" dirty="0" smtClean="0"/>
              <a:t>{</a:t>
            </a:r>
            <a:endParaRPr lang="en-US" sz="2000" dirty="0" smtClean="0"/>
          </a:p>
          <a:p>
            <a:pPr marL="0" indent="0">
              <a:buNone/>
            </a:pPr>
            <a:r>
              <a:rPr lang="en-US" sz="2000" dirty="0" smtClean="0"/>
              <a:t>	increment();</a:t>
            </a:r>
            <a:endParaRPr lang="en-US" sz="2000" dirty="0" smtClean="0"/>
          </a:p>
          <a:p>
            <a:pPr marL="0" indent="0">
              <a:buNone/>
            </a:pPr>
            <a:r>
              <a:rPr lang="en-US" sz="2000" dirty="0" smtClean="0"/>
              <a:t>	increment();</a:t>
            </a:r>
            <a:endParaRPr lang="en-US" sz="2000" dirty="0" smtClean="0"/>
          </a:p>
          <a:p>
            <a:pPr marL="0" indent="0">
              <a:buNone/>
            </a:pPr>
            <a:r>
              <a:rPr lang="en-US" sz="2000" dirty="0" smtClean="0"/>
              <a:t>	increment();</a:t>
            </a:r>
            <a:endParaRPr lang="en-US" sz="2000" dirty="0" smtClean="0"/>
          </a:p>
          <a:p>
            <a:pPr marL="0" indent="0">
              <a:buNone/>
            </a:pPr>
            <a:r>
              <a:rPr lang="en-US" sz="2000" dirty="0" smtClean="0"/>
              <a:t>}</a:t>
            </a:r>
            <a:endParaRPr lang="en-US" sz="2000" dirty="0" smtClean="0"/>
          </a:p>
          <a:p>
            <a:pPr marL="0" indent="0">
              <a:buNone/>
            </a:pPr>
            <a:r>
              <a:rPr lang="en-US" sz="2000" dirty="0" smtClean="0"/>
              <a:t>void increment()</a:t>
            </a:r>
            <a:endParaRPr lang="en-US" sz="2000" dirty="0" smtClean="0"/>
          </a:p>
          <a:p>
            <a:pPr marL="0" indent="0">
              <a:buNone/>
            </a:pPr>
            <a:r>
              <a:rPr lang="en-US" sz="2000" dirty="0" smtClean="0"/>
              <a:t>{</a:t>
            </a:r>
            <a:endParaRPr lang="en-US" sz="2000" dirty="0" smtClean="0"/>
          </a:p>
          <a:p>
            <a:pPr marL="0" indent="0">
              <a:buNone/>
            </a:pPr>
            <a:r>
              <a:rPr lang="en-US" sz="2000" dirty="0" smtClean="0"/>
              <a:t>	</a:t>
            </a:r>
            <a:r>
              <a:rPr lang="en-US" sz="2000" dirty="0" err="1" smtClean="0"/>
              <a:t>int</a:t>
            </a:r>
            <a:r>
              <a:rPr lang="en-US" sz="2000" dirty="0" smtClean="0"/>
              <a:t> </a:t>
            </a:r>
            <a:r>
              <a:rPr lang="en-US" sz="2000" dirty="0" err="1" smtClean="0"/>
              <a:t>i</a:t>
            </a:r>
            <a:r>
              <a:rPr lang="en-US" sz="2000" dirty="0" smtClean="0"/>
              <a:t>=1;</a:t>
            </a:r>
            <a:endParaRPr lang="en-US" sz="2000" dirty="0" smtClean="0"/>
          </a:p>
          <a:p>
            <a:pPr marL="0" indent="0">
              <a:buNone/>
            </a:pPr>
            <a:r>
              <a:rPr lang="en-US" sz="2000" dirty="0" smtClean="0"/>
              <a:t>	</a:t>
            </a:r>
            <a:r>
              <a:rPr lang="en-US" sz="2000" dirty="0" err="1" smtClean="0"/>
              <a:t>printf</a:t>
            </a:r>
            <a:r>
              <a:rPr lang="en-US" sz="2000" dirty="0" smtClean="0"/>
              <a:t>(“%d\</a:t>
            </a:r>
            <a:r>
              <a:rPr lang="en-US" sz="2000" dirty="0" err="1" smtClean="0"/>
              <a:t>t”,i</a:t>
            </a:r>
            <a:r>
              <a:rPr lang="en-US" sz="2000" dirty="0" smtClean="0"/>
              <a:t>);</a:t>
            </a:r>
            <a:endParaRPr lang="en-US" sz="2000" dirty="0" smtClean="0"/>
          </a:p>
          <a:p>
            <a:pPr marL="0" indent="0">
              <a:buNone/>
            </a:pPr>
            <a:r>
              <a:rPr lang="en-US" sz="2000" dirty="0" smtClean="0"/>
              <a:t>	</a:t>
            </a:r>
            <a:r>
              <a:rPr lang="en-US" sz="2000" dirty="0" err="1" smtClean="0"/>
              <a:t>i</a:t>
            </a:r>
            <a:r>
              <a:rPr lang="en-US" sz="2000" dirty="0" smtClean="0"/>
              <a:t>++;</a:t>
            </a:r>
            <a:endParaRPr lang="en-US" sz="2000" dirty="0" smtClean="0"/>
          </a:p>
          <a:p>
            <a:pPr marL="0" indent="0">
              <a:buNone/>
            </a:pPr>
            <a:r>
              <a:rPr lang="en-US" sz="2000" dirty="0" smtClean="0"/>
              <a:t>}</a:t>
            </a:r>
            <a:endParaRPr lang="en-US" sz="2000" dirty="0" smtClean="0"/>
          </a:p>
          <a:p>
            <a:pPr marL="0" indent="0">
              <a:buNone/>
            </a:pPr>
            <a:endParaRPr lang="en-US" sz="2000" dirty="0"/>
          </a:p>
          <a:p>
            <a:pPr marL="0" indent="0">
              <a:buNone/>
            </a:pPr>
            <a:r>
              <a:rPr lang="en-US" sz="2000" dirty="0" smtClean="0"/>
              <a:t>Output: 1     1      1  </a:t>
            </a:r>
            <a:endParaRPr lang="en-US" sz="2000" dirty="0" smtClean="0"/>
          </a:p>
        </p:txBody>
      </p:sp>
      <p:sp>
        <p:nvSpPr>
          <p:cNvPr id="5" name="Content Placeholder 4"/>
          <p:cNvSpPr>
            <a:spLocks noGrp="1"/>
          </p:cNvSpPr>
          <p:nvPr>
            <p:ph sz="half" idx="2"/>
          </p:nvPr>
        </p:nvSpPr>
        <p:spPr>
          <a:xfrm>
            <a:off x="6158132" y="253219"/>
            <a:ext cx="5630593" cy="6428936"/>
          </a:xfrm>
        </p:spPr>
        <p:txBody>
          <a:bodyPr>
            <a:normAutofit/>
          </a:bodyPr>
          <a:lstStyle/>
          <a:p>
            <a:pPr marL="0" indent="0">
              <a:buNone/>
            </a:pPr>
            <a:r>
              <a:rPr lang="en-US" sz="2000" dirty="0" smtClean="0"/>
              <a:t>#include&lt;</a:t>
            </a:r>
            <a:r>
              <a:rPr lang="en-US" sz="2000" dirty="0" err="1" smtClean="0"/>
              <a:t>stdio.h</a:t>
            </a:r>
            <a:r>
              <a:rPr lang="en-US" sz="2000" dirty="0" smtClean="0"/>
              <a:t>&gt;</a:t>
            </a:r>
            <a:endParaRPr lang="en-US" sz="2000" dirty="0" smtClean="0"/>
          </a:p>
          <a:p>
            <a:pPr marL="0" indent="0">
              <a:buNone/>
            </a:pPr>
            <a:r>
              <a:rPr lang="en-US" sz="2000" dirty="0" smtClean="0"/>
              <a:t>void increment()</a:t>
            </a:r>
            <a:endParaRPr lang="en-US" sz="2000" dirty="0" smtClean="0"/>
          </a:p>
          <a:p>
            <a:pPr marL="0" indent="0">
              <a:buNone/>
            </a:pPr>
            <a:r>
              <a:rPr lang="en-US" sz="2000" dirty="0" err="1" smtClean="0"/>
              <a:t>int</a:t>
            </a:r>
            <a:r>
              <a:rPr lang="en-US" sz="2000" dirty="0" smtClean="0"/>
              <a:t> main()</a:t>
            </a:r>
            <a:endParaRPr lang="en-US" sz="2000" dirty="0" smtClean="0"/>
          </a:p>
          <a:p>
            <a:pPr marL="0" indent="0">
              <a:buNone/>
            </a:pPr>
            <a:r>
              <a:rPr lang="en-US" sz="2000" dirty="0" smtClean="0"/>
              <a:t>{</a:t>
            </a:r>
            <a:endParaRPr lang="en-US" sz="2000" dirty="0" smtClean="0"/>
          </a:p>
          <a:p>
            <a:pPr marL="0" indent="0">
              <a:buNone/>
            </a:pPr>
            <a:r>
              <a:rPr lang="en-US" sz="2000" dirty="0" smtClean="0"/>
              <a:t>	increment();</a:t>
            </a:r>
            <a:endParaRPr lang="en-US" sz="2000" dirty="0" smtClean="0"/>
          </a:p>
          <a:p>
            <a:pPr marL="0" indent="0">
              <a:buNone/>
            </a:pPr>
            <a:r>
              <a:rPr lang="en-US" sz="2000" dirty="0" smtClean="0"/>
              <a:t>	increment();</a:t>
            </a:r>
            <a:endParaRPr lang="en-US" sz="2000" dirty="0" smtClean="0"/>
          </a:p>
          <a:p>
            <a:pPr marL="0" indent="0">
              <a:buNone/>
            </a:pPr>
            <a:r>
              <a:rPr lang="en-US" sz="2000" dirty="0" smtClean="0"/>
              <a:t>	increment();</a:t>
            </a:r>
            <a:endParaRPr lang="en-US" sz="2000" dirty="0" smtClean="0"/>
          </a:p>
          <a:p>
            <a:pPr marL="0" indent="0">
              <a:buNone/>
            </a:pPr>
            <a:r>
              <a:rPr lang="en-US" sz="2000" dirty="0" smtClean="0"/>
              <a:t>}</a:t>
            </a:r>
            <a:endParaRPr lang="en-US" sz="2000" dirty="0" smtClean="0"/>
          </a:p>
          <a:p>
            <a:pPr marL="0" indent="0">
              <a:buNone/>
            </a:pPr>
            <a:r>
              <a:rPr lang="en-US" sz="2000" dirty="0" smtClean="0"/>
              <a:t>void increment()</a:t>
            </a:r>
            <a:endParaRPr lang="en-US" sz="2000" dirty="0" smtClean="0"/>
          </a:p>
          <a:p>
            <a:pPr marL="0" indent="0">
              <a:buNone/>
            </a:pPr>
            <a:r>
              <a:rPr lang="en-US" sz="2000" dirty="0" smtClean="0"/>
              <a:t>{</a:t>
            </a:r>
            <a:endParaRPr lang="en-US" sz="2000" dirty="0" smtClean="0"/>
          </a:p>
          <a:p>
            <a:pPr marL="0" indent="0">
              <a:buNone/>
            </a:pPr>
            <a:r>
              <a:rPr lang="en-US" sz="2000" dirty="0" smtClean="0"/>
              <a:t>	static </a:t>
            </a:r>
            <a:r>
              <a:rPr lang="en-US" sz="2000" dirty="0" err="1" smtClean="0"/>
              <a:t>int</a:t>
            </a:r>
            <a:r>
              <a:rPr lang="en-US" sz="2000" dirty="0" smtClean="0"/>
              <a:t> </a:t>
            </a:r>
            <a:r>
              <a:rPr lang="en-US" sz="2000" dirty="0" err="1" smtClean="0"/>
              <a:t>i</a:t>
            </a:r>
            <a:r>
              <a:rPr lang="en-US" sz="2000" dirty="0" smtClean="0"/>
              <a:t>=1;</a:t>
            </a:r>
            <a:endParaRPr lang="en-US" sz="2000" dirty="0" smtClean="0"/>
          </a:p>
          <a:p>
            <a:pPr marL="0" indent="0">
              <a:buNone/>
            </a:pPr>
            <a:r>
              <a:rPr lang="en-US" sz="2000" dirty="0" smtClean="0"/>
              <a:t>	</a:t>
            </a:r>
            <a:r>
              <a:rPr lang="en-US" sz="2000" dirty="0" err="1" smtClean="0"/>
              <a:t>printf</a:t>
            </a:r>
            <a:r>
              <a:rPr lang="en-US" sz="2000" dirty="0" smtClean="0"/>
              <a:t>(“%d\</a:t>
            </a:r>
            <a:r>
              <a:rPr lang="en-US" sz="2000" dirty="0" err="1" smtClean="0"/>
              <a:t>t”,i</a:t>
            </a:r>
            <a:r>
              <a:rPr lang="en-US" sz="2000" dirty="0" smtClean="0"/>
              <a:t>);</a:t>
            </a:r>
            <a:endParaRPr lang="en-US" sz="2000" dirty="0" smtClean="0"/>
          </a:p>
          <a:p>
            <a:pPr marL="0" indent="0">
              <a:buNone/>
            </a:pPr>
            <a:r>
              <a:rPr lang="en-US" sz="2000" dirty="0" smtClean="0"/>
              <a:t>	</a:t>
            </a:r>
            <a:r>
              <a:rPr lang="en-US" sz="2000" dirty="0" err="1" smtClean="0"/>
              <a:t>i</a:t>
            </a:r>
            <a:r>
              <a:rPr lang="en-US" sz="2000" dirty="0" smtClean="0"/>
              <a:t>++;</a:t>
            </a:r>
            <a:endParaRPr lang="en-US" sz="2000" dirty="0" smtClean="0"/>
          </a:p>
          <a:p>
            <a:pPr marL="0" indent="0">
              <a:buNone/>
            </a:pPr>
            <a:r>
              <a:rPr lang="en-US" sz="2000" dirty="0" smtClean="0"/>
              <a:t>}</a:t>
            </a:r>
            <a:endParaRPr lang="en-US" sz="2000" dirty="0" smtClean="0"/>
          </a:p>
          <a:p>
            <a:pPr marL="0" indent="0">
              <a:buNone/>
            </a:pPr>
            <a:endParaRPr lang="en-US" sz="2000" dirty="0"/>
          </a:p>
          <a:p>
            <a:pPr marL="0" indent="0">
              <a:buNone/>
            </a:pPr>
            <a:r>
              <a:rPr lang="en-US" sz="2000" dirty="0" smtClean="0"/>
              <a:t>Output: 1     2     3</a:t>
            </a:r>
            <a:endParaRPr lang="en-US" sz="2000"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67" y="0"/>
            <a:ext cx="10515600" cy="1325563"/>
          </a:xfrm>
        </p:spPr>
        <p:txBody>
          <a:bodyPr/>
          <a:lstStyle/>
          <a:p>
            <a:r>
              <a:rPr lang="en-US" dirty="0" smtClean="0"/>
              <a:t>Extern storage class</a:t>
            </a:r>
            <a:endParaRPr lang="en-US" dirty="0"/>
          </a:p>
        </p:txBody>
      </p:sp>
      <p:sp>
        <p:nvSpPr>
          <p:cNvPr id="3" name="Content Placeholder 2"/>
          <p:cNvSpPr>
            <a:spLocks noGrp="1"/>
          </p:cNvSpPr>
          <p:nvPr>
            <p:ph sz="half" idx="1"/>
          </p:nvPr>
        </p:nvSpPr>
        <p:spPr>
          <a:xfrm>
            <a:off x="599050" y="2119086"/>
            <a:ext cx="5181600" cy="4252685"/>
          </a:xfrm>
        </p:spPr>
        <p:txBody>
          <a:bodyPr>
            <a:normAutofit/>
          </a:bodyPr>
          <a:lstStyle/>
          <a:p>
            <a:pPr>
              <a:buNone/>
            </a:pPr>
            <a:r>
              <a:rPr lang="en-US" dirty="0" smtClean="0"/>
              <a:t>#include&lt;</a:t>
            </a:r>
            <a:r>
              <a:rPr lang="en-US" dirty="0" err="1" smtClean="0"/>
              <a:t>stdio.h</a:t>
            </a:r>
            <a:r>
              <a:rPr lang="en-US" dirty="0" smtClean="0"/>
              <a:t>&gt;</a:t>
            </a:r>
            <a:endParaRPr lang="en-US" dirty="0" smtClean="0"/>
          </a:p>
          <a:p>
            <a:pPr>
              <a:buNone/>
            </a:pPr>
            <a:r>
              <a:rPr lang="en-US" dirty="0" smtClean="0"/>
              <a:t>extern void write();</a:t>
            </a:r>
            <a:endParaRPr lang="en-US" dirty="0" smtClean="0"/>
          </a:p>
          <a:p>
            <a:pPr>
              <a:buNone/>
            </a:pPr>
            <a:endParaRPr lang="en-US" dirty="0" smtClean="0"/>
          </a:p>
          <a:p>
            <a:pPr>
              <a:buNone/>
            </a:pPr>
            <a:r>
              <a:rPr lang="en-US" dirty="0" smtClean="0"/>
              <a:t>main()</a:t>
            </a:r>
            <a:endParaRPr lang="en-US" dirty="0" smtClean="0"/>
          </a:p>
          <a:p>
            <a:pPr>
              <a:buNone/>
            </a:pPr>
            <a:r>
              <a:rPr lang="en-US" dirty="0" smtClean="0"/>
              <a:t>{</a:t>
            </a:r>
            <a:endParaRPr lang="en-US" dirty="0" smtClean="0"/>
          </a:p>
          <a:p>
            <a:pPr>
              <a:buNone/>
            </a:pPr>
            <a:r>
              <a:rPr lang="en-US" dirty="0" smtClean="0"/>
              <a:t>count=5;</a:t>
            </a:r>
            <a:endParaRPr lang="en-US" dirty="0" smtClean="0"/>
          </a:p>
          <a:p>
            <a:pPr>
              <a:buNone/>
            </a:pPr>
            <a:r>
              <a:rPr lang="en-US" dirty="0" smtClean="0"/>
              <a:t>write();</a:t>
            </a:r>
            <a:endParaRPr lang="en-US" dirty="0" smtClean="0"/>
          </a:p>
          <a:p>
            <a:pPr>
              <a:buNone/>
            </a:pPr>
            <a:r>
              <a:rPr lang="en-US" dirty="0" smtClean="0"/>
              <a:t>}</a:t>
            </a:r>
            <a:endParaRPr lang="en-US" dirty="0"/>
          </a:p>
        </p:txBody>
      </p:sp>
      <p:sp>
        <p:nvSpPr>
          <p:cNvPr id="4" name="Content Placeholder 3"/>
          <p:cNvSpPr>
            <a:spLocks noGrp="1"/>
          </p:cNvSpPr>
          <p:nvPr>
            <p:ph sz="half" idx="2"/>
          </p:nvPr>
        </p:nvSpPr>
        <p:spPr>
          <a:xfrm>
            <a:off x="6228470" y="2177144"/>
            <a:ext cx="5181600" cy="3570514"/>
          </a:xfrm>
        </p:spPr>
        <p:txBody>
          <a:bodyPr>
            <a:normAutofit/>
          </a:bodyPr>
          <a:lstStyle/>
          <a:p>
            <a:pPr>
              <a:buNone/>
            </a:pPr>
            <a:r>
              <a:rPr lang="en-US" dirty="0" smtClean="0"/>
              <a:t>#include&lt;</a:t>
            </a:r>
            <a:r>
              <a:rPr lang="en-US" dirty="0" err="1" smtClean="0"/>
              <a:t>stdio.h</a:t>
            </a:r>
            <a:r>
              <a:rPr lang="en-US" dirty="0" smtClean="0"/>
              <a:t>&gt;</a:t>
            </a:r>
            <a:endParaRPr lang="en-US" dirty="0" smtClean="0"/>
          </a:p>
          <a:p>
            <a:pPr marL="0" indent="0">
              <a:buNone/>
            </a:pPr>
            <a:endParaRPr lang="en-US" dirty="0" smtClean="0"/>
          </a:p>
          <a:p>
            <a:pPr>
              <a:buNone/>
            </a:pPr>
            <a:r>
              <a:rPr lang="en-US" dirty="0" smtClean="0"/>
              <a:t>extern </a:t>
            </a:r>
            <a:r>
              <a:rPr lang="en-US" dirty="0" err="1" smtClean="0"/>
              <a:t>int</a:t>
            </a:r>
            <a:r>
              <a:rPr lang="en-US" dirty="0" smtClean="0"/>
              <a:t> count;</a:t>
            </a:r>
            <a:endParaRPr lang="en-US" dirty="0" smtClean="0"/>
          </a:p>
          <a:p>
            <a:pPr>
              <a:buNone/>
            </a:pPr>
            <a:r>
              <a:rPr lang="en-US" dirty="0" smtClean="0"/>
              <a:t>void write()</a:t>
            </a:r>
            <a:endParaRPr lang="en-US" dirty="0" smtClean="0"/>
          </a:p>
          <a:p>
            <a:pPr>
              <a:buNone/>
            </a:pPr>
            <a:r>
              <a:rPr lang="en-US" dirty="0" smtClean="0"/>
              <a:t>{</a:t>
            </a:r>
            <a:endParaRPr lang="en-US" dirty="0" smtClean="0"/>
          </a:p>
          <a:p>
            <a:pPr>
              <a:buNone/>
            </a:pPr>
            <a:r>
              <a:rPr lang="en-US" dirty="0" err="1" smtClean="0"/>
              <a:t>printf</a:t>
            </a:r>
            <a:r>
              <a:rPr lang="en-US" dirty="0" smtClean="0"/>
              <a:t>(“count is %d\</a:t>
            </a:r>
            <a:r>
              <a:rPr lang="en-US" dirty="0" err="1" smtClean="0"/>
              <a:t>n”,count</a:t>
            </a:r>
            <a:r>
              <a:rPr lang="en-US" dirty="0" smtClean="0"/>
              <a:t>);</a:t>
            </a:r>
            <a:endParaRPr lang="en-US" dirty="0" smtClean="0"/>
          </a:p>
          <a:p>
            <a:pPr>
              <a:buNone/>
            </a:pPr>
            <a:r>
              <a:rPr lang="en-US" dirty="0" smtClean="0"/>
              <a:t>}</a:t>
            </a:r>
            <a:endParaRPr lang="en-US" dirty="0"/>
          </a:p>
        </p:txBody>
      </p:sp>
      <p:sp>
        <p:nvSpPr>
          <p:cNvPr id="5" name="TextBox 4"/>
          <p:cNvSpPr txBox="1"/>
          <p:nvPr/>
        </p:nvSpPr>
        <p:spPr>
          <a:xfrm>
            <a:off x="1125415" y="1350498"/>
            <a:ext cx="8933408" cy="646331"/>
          </a:xfrm>
          <a:prstGeom prst="rect">
            <a:avLst/>
          </a:prstGeom>
          <a:noFill/>
        </p:spPr>
        <p:txBody>
          <a:bodyPr wrap="none" rtlCol="0">
            <a:spAutoFit/>
          </a:bodyPr>
          <a:lstStyle/>
          <a:p>
            <a:r>
              <a:rPr lang="en-US" dirty="0" smtClean="0"/>
              <a:t>The extern storage class defines global variable known to all functions in the current program.</a:t>
            </a:r>
            <a:endParaRPr lang="en-US" dirty="0" smtClean="0"/>
          </a:p>
          <a:p>
            <a:r>
              <a:rPr lang="en-US" dirty="0" smtClean="0"/>
              <a:t>These variables are defined in another program.</a:t>
            </a:r>
            <a:endParaRPr lang="en-US" dirty="0"/>
          </a:p>
        </p:txBody>
      </p:sp>
      <p:sp>
        <p:nvSpPr>
          <p:cNvPr id="6" name="TextBox 5"/>
          <p:cNvSpPr txBox="1"/>
          <p:nvPr/>
        </p:nvSpPr>
        <p:spPr>
          <a:xfrm>
            <a:off x="5500914" y="5994400"/>
            <a:ext cx="4818743" cy="369332"/>
          </a:xfrm>
          <a:prstGeom prst="rect">
            <a:avLst/>
          </a:prstGeom>
          <a:noFill/>
        </p:spPr>
        <p:txBody>
          <a:bodyPr wrap="square" rtlCol="0">
            <a:spAutoFit/>
          </a:bodyPr>
          <a:lstStyle/>
          <a:p>
            <a:r>
              <a:rPr lang="en-US" dirty="0" smtClean="0"/>
              <a:t>Output:5</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019126" y="379829"/>
          <a:ext cx="9967740" cy="5978770"/>
        </p:xfrm>
        <a:graphic>
          <a:graphicData uri="http://schemas.openxmlformats.org/drawingml/2006/table">
            <a:tbl>
              <a:tblPr firstRow="1" bandRow="1">
                <a:tableStyleId>{21E4AEA4-8DFA-4A89-87EB-49C32662AFE0}</a:tableStyleId>
              </a:tblPr>
              <a:tblGrid>
                <a:gridCol w="1993548"/>
                <a:gridCol w="1993548"/>
                <a:gridCol w="1993548"/>
                <a:gridCol w="1089153"/>
                <a:gridCol w="2897943"/>
              </a:tblGrid>
              <a:tr h="1058270">
                <a:tc>
                  <a:txBody>
                    <a:bodyPr/>
                    <a:lstStyle/>
                    <a:p>
                      <a:endParaRPr lang="en-US" dirty="0"/>
                    </a:p>
                  </a:txBody>
                  <a:tcPr/>
                </a:tc>
                <a:tc>
                  <a:txBody>
                    <a:bodyPr/>
                    <a:lstStyle/>
                    <a:p>
                      <a:pPr algn="ctr"/>
                      <a:r>
                        <a:rPr lang="en-US" dirty="0" smtClean="0"/>
                        <a:t>Storage</a:t>
                      </a:r>
                      <a:endParaRPr lang="en-US" dirty="0"/>
                    </a:p>
                  </a:txBody>
                  <a:tcPr/>
                </a:tc>
                <a:tc>
                  <a:txBody>
                    <a:bodyPr/>
                    <a:lstStyle/>
                    <a:p>
                      <a:pPr algn="ctr"/>
                      <a:r>
                        <a:rPr lang="en-US" dirty="0" smtClean="0"/>
                        <a:t>Default initial value</a:t>
                      </a:r>
                      <a:endParaRPr lang="en-US" dirty="0"/>
                    </a:p>
                  </a:txBody>
                  <a:tcPr/>
                </a:tc>
                <a:tc>
                  <a:txBody>
                    <a:bodyPr/>
                    <a:lstStyle/>
                    <a:p>
                      <a:pPr algn="ctr"/>
                      <a:r>
                        <a:rPr lang="en-US" dirty="0" smtClean="0"/>
                        <a:t>Scope</a:t>
                      </a:r>
                      <a:endParaRPr lang="en-US" dirty="0"/>
                    </a:p>
                  </a:txBody>
                  <a:tcPr/>
                </a:tc>
                <a:tc>
                  <a:txBody>
                    <a:bodyPr/>
                    <a:lstStyle/>
                    <a:p>
                      <a:pPr algn="ctr"/>
                      <a:r>
                        <a:rPr lang="en-US" dirty="0" smtClean="0"/>
                        <a:t>Life</a:t>
                      </a:r>
                      <a:endParaRPr lang="en-US" dirty="0"/>
                    </a:p>
                  </a:txBody>
                  <a:tcPr/>
                </a:tc>
              </a:tr>
              <a:tr h="1230125">
                <a:tc>
                  <a:txBody>
                    <a:bodyPr/>
                    <a:lstStyle/>
                    <a:p>
                      <a:r>
                        <a:rPr lang="en-US" dirty="0" smtClean="0"/>
                        <a:t>Auto</a:t>
                      </a:r>
                      <a:endParaRPr lang="en-US" dirty="0"/>
                    </a:p>
                  </a:txBody>
                  <a:tcPr/>
                </a:tc>
                <a:tc>
                  <a:txBody>
                    <a:bodyPr/>
                    <a:lstStyle/>
                    <a:p>
                      <a:r>
                        <a:rPr lang="en-US" dirty="0" smtClean="0"/>
                        <a:t>Memory</a:t>
                      </a:r>
                      <a:endParaRPr lang="en-US" dirty="0"/>
                    </a:p>
                  </a:txBody>
                  <a:tcPr/>
                </a:tc>
                <a:tc>
                  <a:txBody>
                    <a:bodyPr/>
                    <a:lstStyle/>
                    <a:p>
                      <a:r>
                        <a:rPr lang="en-US" dirty="0" smtClean="0"/>
                        <a:t>Garbage value</a:t>
                      </a:r>
                      <a:endParaRPr lang="en-US" dirty="0"/>
                    </a:p>
                  </a:txBody>
                  <a:tcPr/>
                </a:tc>
                <a:tc>
                  <a:txBody>
                    <a:bodyPr/>
                    <a:lstStyle/>
                    <a:p>
                      <a:r>
                        <a:rPr lang="en-US" dirty="0" smtClean="0"/>
                        <a:t>Block</a:t>
                      </a:r>
                      <a:endParaRPr lang="en-US" dirty="0"/>
                    </a:p>
                  </a:txBody>
                  <a:tcPr/>
                </a:tc>
                <a:tc>
                  <a:txBody>
                    <a:bodyPr/>
                    <a:lstStyle/>
                    <a:p>
                      <a:r>
                        <a:rPr lang="en-US" dirty="0" smtClean="0"/>
                        <a:t>Till the control remains within the block in which the variable is</a:t>
                      </a:r>
                      <a:r>
                        <a:rPr lang="en-US" baseline="0" dirty="0" smtClean="0"/>
                        <a:t> defined.</a:t>
                      </a:r>
                      <a:endParaRPr lang="en-US" dirty="0"/>
                    </a:p>
                  </a:txBody>
                  <a:tcPr/>
                </a:tc>
              </a:tr>
              <a:tr h="1230125">
                <a:tc>
                  <a:txBody>
                    <a:bodyPr/>
                    <a:lstStyle/>
                    <a:p>
                      <a:r>
                        <a:rPr lang="en-US" dirty="0" smtClean="0"/>
                        <a:t>Register</a:t>
                      </a:r>
                      <a:endParaRPr lang="en-US" dirty="0"/>
                    </a:p>
                  </a:txBody>
                  <a:tcPr/>
                </a:tc>
                <a:tc>
                  <a:txBody>
                    <a:bodyPr/>
                    <a:lstStyle/>
                    <a:p>
                      <a:r>
                        <a:rPr lang="en-US" dirty="0" smtClean="0"/>
                        <a:t>CPU</a:t>
                      </a:r>
                      <a:r>
                        <a:rPr lang="en-US" baseline="0" dirty="0" smtClean="0"/>
                        <a:t> Registers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Garbage value</a:t>
                      </a:r>
                      <a:endParaRPr lang="en-US" dirty="0" smtClean="0"/>
                    </a:p>
                    <a:p>
                      <a:endParaRPr lang="en-US" dirty="0"/>
                    </a:p>
                  </a:txBody>
                  <a:tcPr/>
                </a:tc>
                <a:tc>
                  <a:txBody>
                    <a:bodyPr/>
                    <a:lstStyle/>
                    <a:p>
                      <a:r>
                        <a:rPr lang="en-US" dirty="0" smtClean="0"/>
                        <a:t>Block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Till the control remains within the block in which the variable is</a:t>
                      </a:r>
                      <a:r>
                        <a:rPr lang="en-US" baseline="0" dirty="0" smtClean="0"/>
                        <a:t> defined.</a:t>
                      </a:r>
                      <a:endParaRPr lang="en-US" dirty="0" smtClean="0"/>
                    </a:p>
                    <a:p>
                      <a:endParaRPr lang="en-US" dirty="0"/>
                    </a:p>
                  </a:txBody>
                  <a:tcPr/>
                </a:tc>
              </a:tr>
              <a:tr h="1230125">
                <a:tc>
                  <a:txBody>
                    <a:bodyPr/>
                    <a:lstStyle/>
                    <a:p>
                      <a:r>
                        <a:rPr lang="en-US" dirty="0" smtClean="0"/>
                        <a:t>Static</a:t>
                      </a:r>
                      <a:endParaRPr lang="en-US" dirty="0"/>
                    </a:p>
                  </a:txBody>
                  <a:tcPr/>
                </a:tc>
                <a:tc>
                  <a:txBody>
                    <a:bodyPr/>
                    <a:lstStyle/>
                    <a:p>
                      <a:r>
                        <a:rPr lang="en-US" dirty="0" smtClean="0"/>
                        <a:t>Memory</a:t>
                      </a:r>
                      <a:endParaRPr lang="en-US" dirty="0"/>
                    </a:p>
                  </a:txBody>
                  <a:tcPr/>
                </a:tc>
                <a:tc>
                  <a:txBody>
                    <a:bodyPr/>
                    <a:lstStyle/>
                    <a:p>
                      <a:r>
                        <a:rPr lang="en-US" dirty="0" smtClean="0"/>
                        <a:t>Zero</a:t>
                      </a:r>
                      <a:endParaRPr lang="en-US" dirty="0"/>
                    </a:p>
                  </a:txBody>
                  <a:tcPr/>
                </a:tc>
                <a:tc>
                  <a:txBody>
                    <a:bodyPr/>
                    <a:lstStyle/>
                    <a:p>
                      <a:r>
                        <a:rPr lang="en-US" dirty="0" smtClean="0"/>
                        <a:t>Block</a:t>
                      </a:r>
                      <a:endParaRPr lang="en-US" dirty="0"/>
                    </a:p>
                  </a:txBody>
                  <a:tcPr/>
                </a:tc>
                <a:tc>
                  <a:txBody>
                    <a:bodyPr/>
                    <a:lstStyle/>
                    <a:p>
                      <a:r>
                        <a:rPr lang="en-US" dirty="0" smtClean="0"/>
                        <a:t>Value of the variable persists between different function calls.</a:t>
                      </a:r>
                      <a:endParaRPr lang="en-US" dirty="0"/>
                    </a:p>
                  </a:txBody>
                  <a:tcPr/>
                </a:tc>
              </a:tr>
              <a:tr h="1230125">
                <a:tc>
                  <a:txBody>
                    <a:bodyPr/>
                    <a:lstStyle/>
                    <a:p>
                      <a:r>
                        <a:rPr lang="en-US" dirty="0" smtClean="0"/>
                        <a:t>Extern</a:t>
                      </a:r>
                      <a:endParaRPr lang="en-US" dirty="0"/>
                    </a:p>
                  </a:txBody>
                  <a:tcPr/>
                </a:tc>
                <a:tc>
                  <a:txBody>
                    <a:bodyPr/>
                    <a:lstStyle/>
                    <a:p>
                      <a:r>
                        <a:rPr lang="en-US" dirty="0" smtClean="0"/>
                        <a:t>Memory</a:t>
                      </a:r>
                      <a:endParaRPr lang="en-US" dirty="0"/>
                    </a:p>
                  </a:txBody>
                  <a:tcPr/>
                </a:tc>
                <a:tc>
                  <a:txBody>
                    <a:bodyPr/>
                    <a:lstStyle/>
                    <a:p>
                      <a:r>
                        <a:rPr lang="en-US" dirty="0" smtClean="0"/>
                        <a:t>Zero</a:t>
                      </a:r>
                      <a:endParaRPr lang="en-US" dirty="0"/>
                    </a:p>
                  </a:txBody>
                  <a:tcPr/>
                </a:tc>
                <a:tc>
                  <a:txBody>
                    <a:bodyPr/>
                    <a:lstStyle/>
                    <a:p>
                      <a:r>
                        <a:rPr lang="en-US" dirty="0" smtClean="0"/>
                        <a:t>Global</a:t>
                      </a:r>
                      <a:endParaRPr lang="en-US" dirty="0"/>
                    </a:p>
                  </a:txBody>
                  <a:tcPr/>
                </a:tc>
                <a:tc>
                  <a:txBody>
                    <a:bodyPr/>
                    <a:lstStyle/>
                    <a:p>
                      <a:r>
                        <a:rPr lang="en-US" dirty="0" smtClean="0"/>
                        <a:t>As long as the program’s execution</a:t>
                      </a:r>
                      <a:r>
                        <a:rPr lang="en-US" baseline="0" dirty="0" smtClean="0"/>
                        <a:t> doesn’t come to an end.</a:t>
                      </a:r>
                      <a:endParaRPr lang="en-US"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 US CDC(centre for disease control) determine obesity according to Body Mass Index computed by the formula:</a:t>
            </a:r>
            <a:endParaRPr lang="en-US" dirty="0" smtClean="0"/>
          </a:p>
          <a:p>
            <a:pPr marL="0" indent="0">
              <a:buNone/>
            </a:pPr>
            <a:r>
              <a:rPr lang="en-US" dirty="0" smtClean="0"/>
              <a:t>Index=(weight in kilograms)/(height in meters) </a:t>
            </a:r>
            <a:endParaRPr lang="en-US" dirty="0" smtClean="0"/>
          </a:p>
          <a:p>
            <a:pPr marL="0" indent="0">
              <a:buNone/>
            </a:pPr>
            <a:r>
              <a:rPr lang="en-US" dirty="0" smtClean="0"/>
              <a:t>An index of 27.8 or greater for men or 27.3 or greater for non pregnant women is considered obese. Write a program that prompts  for weight , height  and sex and determine whether the user is obese or not. Write a function that returns the BMI given the height and weight in inches and pounds.</a:t>
            </a:r>
            <a:endParaRPr lang="en-US" dirty="0" smtClean="0"/>
          </a:p>
          <a:p>
            <a:pPr marL="0" indent="0">
              <a:buNone/>
            </a:pPr>
            <a:r>
              <a:rPr lang="en-US" dirty="0" smtClean="0"/>
              <a:t>(note that:1m=39.37 inches</a:t>
            </a:r>
            <a:endParaRPr lang="en-US" dirty="0" smtClean="0"/>
          </a:p>
          <a:p>
            <a:pPr marL="0" indent="0">
              <a:buNone/>
            </a:pPr>
            <a:r>
              <a:rPr lang="en-US" dirty="0" smtClean="0"/>
              <a:t>1 inch=2.54 cm</a:t>
            </a:r>
            <a:endParaRPr lang="en-US" dirty="0" smtClean="0"/>
          </a:p>
          <a:p>
            <a:pPr marL="0" indent="0">
              <a:buNone/>
            </a:pPr>
            <a:r>
              <a:rPr lang="en-US" dirty="0" smtClean="0"/>
              <a:t>1 kg=2.2 pounds</a:t>
            </a:r>
            <a:endParaRPr lang="en-US" dirty="0" smtClean="0"/>
          </a:p>
          <a:p>
            <a:pPr marL="0" indent="0">
              <a:buNone/>
            </a:pPr>
            <a:r>
              <a:rPr lang="en-US" dirty="0" smtClean="0"/>
              <a:t>1 pound =454 gm)</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518"/>
            <a:ext cx="10515600" cy="6381482"/>
          </a:xfrm>
        </p:spPr>
        <p:txBody>
          <a:bodyPr>
            <a:normAutofit fontScale="92500" lnSpcReduction="20000"/>
          </a:bodyPr>
          <a:lstStyle/>
          <a:p>
            <a:pPr marL="0" indent="0">
              <a:buNone/>
            </a:pPr>
            <a:r>
              <a:rPr lang="en-US" dirty="0"/>
              <a:t>#include&lt;</a:t>
            </a:r>
            <a:r>
              <a:rPr lang="en-US" dirty="0" err="1"/>
              <a:t>stdio.h</a:t>
            </a:r>
            <a:r>
              <a:rPr lang="en-US" dirty="0"/>
              <a:t>&gt;</a:t>
            </a:r>
            <a:endParaRPr lang="en-US" dirty="0"/>
          </a:p>
          <a:p>
            <a:pPr marL="0" indent="0">
              <a:buNone/>
            </a:pPr>
            <a:r>
              <a:rPr lang="en-US" dirty="0"/>
              <a:t>#include&lt;</a:t>
            </a:r>
            <a:r>
              <a:rPr lang="en-US" dirty="0" err="1"/>
              <a:t>math.h</a:t>
            </a:r>
            <a:r>
              <a:rPr lang="en-US" dirty="0"/>
              <a:t>&gt;</a:t>
            </a:r>
            <a:endParaRPr lang="en-US" dirty="0"/>
          </a:p>
          <a:p>
            <a:pPr marL="0" indent="0">
              <a:buNone/>
            </a:pPr>
            <a:endParaRPr lang="en-US" dirty="0"/>
          </a:p>
          <a:p>
            <a:pPr marL="0" indent="0">
              <a:buNone/>
            </a:pPr>
            <a:r>
              <a:rPr lang="en-US" dirty="0"/>
              <a:t>float BMI(float ,float);</a:t>
            </a:r>
            <a:endParaRPr lang="en-US" dirty="0"/>
          </a:p>
          <a:p>
            <a:pPr marL="0" indent="0">
              <a:buNone/>
            </a:pPr>
            <a:r>
              <a:rPr lang="en-US" dirty="0"/>
              <a:t>void main()</a:t>
            </a:r>
            <a:endParaRPr lang="en-US" dirty="0"/>
          </a:p>
          <a:p>
            <a:pPr marL="0" indent="0">
              <a:buNone/>
            </a:pPr>
            <a:r>
              <a:rPr lang="en-US" dirty="0"/>
              <a:t>{</a:t>
            </a:r>
            <a:endParaRPr lang="en-US" dirty="0"/>
          </a:p>
          <a:p>
            <a:pPr marL="0" indent="0">
              <a:buNone/>
            </a:pPr>
            <a:r>
              <a:rPr lang="en-US" dirty="0"/>
              <a:t>        float </a:t>
            </a:r>
            <a:r>
              <a:rPr lang="en-US" dirty="0" err="1"/>
              <a:t>bmi</a:t>
            </a:r>
            <a:r>
              <a:rPr lang="en-US" dirty="0"/>
              <a:t>;</a:t>
            </a:r>
            <a:endParaRPr lang="en-US" dirty="0"/>
          </a:p>
          <a:p>
            <a:pPr marL="0" indent="0">
              <a:buNone/>
            </a:pPr>
            <a:r>
              <a:rPr lang="en-US" dirty="0"/>
              <a:t>        float </a:t>
            </a:r>
            <a:r>
              <a:rPr lang="en-US" dirty="0" err="1"/>
              <a:t>ht,wt</a:t>
            </a:r>
            <a:r>
              <a:rPr lang="en-US" dirty="0"/>
              <a:t>;</a:t>
            </a:r>
            <a:endParaRPr lang="en-US" dirty="0"/>
          </a:p>
          <a:p>
            <a:pPr marL="0" indent="0">
              <a:buNone/>
            </a:pPr>
            <a:r>
              <a:rPr lang="en-US" dirty="0"/>
              <a:t>        char </a:t>
            </a:r>
            <a:r>
              <a:rPr lang="en-US" dirty="0" err="1"/>
              <a:t>ch,sex</a:t>
            </a:r>
            <a:r>
              <a:rPr lang="en-US" dirty="0"/>
              <a:t>;</a:t>
            </a:r>
            <a:endParaRPr lang="en-US" dirty="0"/>
          </a:p>
          <a:p>
            <a:pPr marL="0" indent="0">
              <a:buNone/>
            </a:pPr>
            <a:r>
              <a:rPr lang="en-US" dirty="0"/>
              <a:t>        </a:t>
            </a:r>
            <a:r>
              <a:rPr lang="en-US" dirty="0" err="1"/>
              <a:t>printf</a:t>
            </a:r>
            <a:r>
              <a:rPr lang="en-US" dirty="0"/>
              <a:t>("\n Enter the height in inches:");</a:t>
            </a:r>
            <a:endParaRPr lang="en-US" dirty="0"/>
          </a:p>
          <a:p>
            <a:pPr marL="0" indent="0">
              <a:buNone/>
            </a:pPr>
            <a:r>
              <a:rPr lang="en-US" dirty="0"/>
              <a:t>        </a:t>
            </a:r>
            <a:r>
              <a:rPr lang="en-US" dirty="0" err="1"/>
              <a:t>scanf</a:t>
            </a:r>
            <a:r>
              <a:rPr lang="en-US" dirty="0"/>
              <a:t>("%f",&amp;</a:t>
            </a:r>
            <a:r>
              <a:rPr lang="en-US" dirty="0" err="1"/>
              <a:t>ht</a:t>
            </a:r>
            <a:r>
              <a:rPr lang="en-US" dirty="0"/>
              <a:t>);</a:t>
            </a:r>
            <a:endParaRPr lang="en-US" dirty="0"/>
          </a:p>
          <a:p>
            <a:pPr marL="0" indent="0">
              <a:buNone/>
            </a:pPr>
            <a:r>
              <a:rPr lang="en-US" dirty="0"/>
              <a:t>        </a:t>
            </a:r>
            <a:r>
              <a:rPr lang="en-US" dirty="0" err="1"/>
              <a:t>printf</a:t>
            </a:r>
            <a:r>
              <a:rPr lang="en-US" dirty="0"/>
              <a:t>("\n Enter the weight in pounds:");</a:t>
            </a:r>
            <a:endParaRPr lang="en-US" dirty="0"/>
          </a:p>
          <a:p>
            <a:pPr marL="0" indent="0">
              <a:buNone/>
            </a:pPr>
            <a:r>
              <a:rPr lang="en-US" dirty="0"/>
              <a:t>        </a:t>
            </a:r>
            <a:r>
              <a:rPr lang="en-US" dirty="0" err="1"/>
              <a:t>scanf</a:t>
            </a:r>
            <a:r>
              <a:rPr lang="en-US" dirty="0"/>
              <a:t>("%f",&amp;</a:t>
            </a:r>
            <a:r>
              <a:rPr lang="en-US" dirty="0" err="1"/>
              <a:t>wt</a:t>
            </a:r>
            <a:r>
              <a:rPr lang="en-US" dirty="0"/>
              <a:t>);</a:t>
            </a:r>
            <a:endParaRPr lang="en-US" dirty="0"/>
          </a:p>
          <a:p>
            <a:pPr marL="0" indent="0">
              <a:buNone/>
            </a:pPr>
            <a:r>
              <a:rPr lang="en-US" dirty="0"/>
              <a:t>        </a:t>
            </a:r>
            <a:r>
              <a:rPr lang="en-US" dirty="0" err="1"/>
              <a:t>printf</a:t>
            </a:r>
            <a:r>
              <a:rPr lang="en-US" dirty="0"/>
              <a:t>("\n Enter the gender('M' or 'F'):");</a:t>
            </a:r>
            <a:endParaRPr lang="en-US" dirty="0"/>
          </a:p>
          <a:p>
            <a:pPr marL="0" indent="0">
              <a:buNone/>
            </a:pPr>
            <a:r>
              <a:rPr lang="en-US" dirty="0"/>
              <a:t>        </a:t>
            </a:r>
            <a:r>
              <a:rPr lang="en-US" dirty="0" err="1"/>
              <a:t>scanf</a:t>
            </a:r>
            <a:r>
              <a:rPr lang="en-US" dirty="0"/>
              <a:t>("%</a:t>
            </a:r>
            <a:r>
              <a:rPr lang="en-US" dirty="0" err="1"/>
              <a:t>c%c</a:t>
            </a:r>
            <a:r>
              <a:rPr lang="en-US" dirty="0"/>
              <a:t>",&amp;sex</a:t>
            </a:r>
            <a:r>
              <a:rPr lang="en-US" dirty="0" smtClean="0"/>
              <a:t>);</a:t>
            </a:r>
            <a:endParaRPr lang="en-US" dirty="0" smtClean="0"/>
          </a:p>
          <a:p>
            <a:pPr marL="0" indent="0">
              <a:buNone/>
            </a:pPr>
            <a:r>
              <a:rPr lang="en-US" dirty="0" smtClean="0"/>
              <a:t>        </a:t>
            </a:r>
            <a:r>
              <a:rPr lang="en-US" dirty="0" err="1"/>
              <a:t>ht</a:t>
            </a:r>
            <a:r>
              <a:rPr lang="en-US" dirty="0"/>
              <a:t>=(float)(</a:t>
            </a:r>
            <a:r>
              <a:rPr lang="en-US" dirty="0" err="1"/>
              <a:t>ht</a:t>
            </a:r>
            <a:r>
              <a:rPr lang="en-US" dirty="0"/>
              <a:t>)/39.37;</a:t>
            </a:r>
            <a:endParaRPr lang="en-US" dirty="0"/>
          </a:p>
          <a:p>
            <a:pPr marL="0" indent="0">
              <a:buNone/>
            </a:pPr>
            <a:r>
              <a:rPr lang="en-US" dirty="0"/>
              <a:t>        </a:t>
            </a:r>
            <a:r>
              <a:rPr lang="en-US" dirty="0" err="1"/>
              <a:t>wt</a:t>
            </a:r>
            <a:r>
              <a:rPr lang="en-US" dirty="0"/>
              <a:t>=(float)(</a:t>
            </a:r>
            <a:r>
              <a:rPr lang="en-US" dirty="0" err="1"/>
              <a:t>wt</a:t>
            </a:r>
            <a:r>
              <a:rPr lang="en-US" dirty="0"/>
              <a:t>)/2.2;</a:t>
            </a:r>
            <a:endParaRPr lang="en-US" dirty="0"/>
          </a:p>
          <a:p>
            <a:pPr marL="0" indent="0">
              <a:buNone/>
            </a:pPr>
            <a:endParaRPr lang="en-US" dirty="0"/>
          </a:p>
          <a:p>
            <a:pPr marL="0" indent="0">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065"/>
            <a:ext cx="10515600" cy="5545898"/>
          </a:xfrm>
        </p:spPr>
        <p:txBody>
          <a:bodyPr>
            <a:normAutofit fontScale="92500" lnSpcReduction="20000"/>
          </a:bodyPr>
          <a:lstStyle/>
          <a:p>
            <a:pPr marL="0" indent="0">
              <a:buNone/>
            </a:pPr>
            <a:r>
              <a:rPr lang="en-US" dirty="0" smtClean="0"/>
              <a:t>        </a:t>
            </a:r>
            <a:r>
              <a:rPr lang="en-US" dirty="0"/>
              <a:t> </a:t>
            </a:r>
            <a:r>
              <a:rPr lang="en-US" dirty="0" err="1"/>
              <a:t>bmi</a:t>
            </a:r>
            <a:r>
              <a:rPr lang="en-US" dirty="0"/>
              <a:t>=BMI(</a:t>
            </a:r>
            <a:r>
              <a:rPr lang="en-US" dirty="0" err="1"/>
              <a:t>ht,wt</a:t>
            </a:r>
            <a:r>
              <a:rPr lang="en-US" dirty="0"/>
              <a:t>);</a:t>
            </a:r>
            <a:endParaRPr lang="en-US" dirty="0"/>
          </a:p>
          <a:p>
            <a:pPr marL="0" indent="0">
              <a:buNone/>
            </a:pPr>
            <a:r>
              <a:rPr lang="en-US" dirty="0"/>
              <a:t>        sex=</a:t>
            </a:r>
            <a:r>
              <a:rPr lang="en-US" dirty="0" err="1"/>
              <a:t>toupper</a:t>
            </a:r>
            <a:r>
              <a:rPr lang="en-US" dirty="0"/>
              <a:t>(sex);</a:t>
            </a:r>
            <a:r>
              <a:rPr lang="en-US" dirty="0" err="1" smtClean="0"/>
              <a:t>printf</a:t>
            </a:r>
            <a:r>
              <a:rPr lang="en-US" dirty="0"/>
              <a:t>("\n  the BMI is:%f",</a:t>
            </a:r>
            <a:r>
              <a:rPr lang="en-US" dirty="0" err="1"/>
              <a:t>bmi</a:t>
            </a:r>
            <a:r>
              <a:rPr lang="en-US" dirty="0"/>
              <a:t>);</a:t>
            </a:r>
            <a:endParaRPr lang="en-US" dirty="0"/>
          </a:p>
          <a:p>
            <a:pPr marL="0" indent="0">
              <a:buNone/>
            </a:pPr>
            <a:r>
              <a:rPr lang="en-US" dirty="0"/>
              <a:t>        if(sex=='M')</a:t>
            </a:r>
            <a:endParaRPr lang="en-US" dirty="0"/>
          </a:p>
          <a:p>
            <a:pPr marL="0" indent="0">
              <a:buNone/>
            </a:pPr>
            <a:r>
              <a:rPr lang="en-US" dirty="0"/>
              <a:t>        {</a:t>
            </a:r>
            <a:endParaRPr lang="en-US" dirty="0"/>
          </a:p>
          <a:p>
            <a:pPr marL="0" indent="0">
              <a:buNone/>
            </a:pPr>
            <a:r>
              <a:rPr lang="en-US" dirty="0"/>
              <a:t>        </a:t>
            </a:r>
            <a:r>
              <a:rPr lang="en-US" dirty="0" smtClean="0"/>
              <a:t>	if(</a:t>
            </a:r>
            <a:r>
              <a:rPr lang="en-US" dirty="0" err="1" smtClean="0"/>
              <a:t>bmi</a:t>
            </a:r>
            <a:r>
              <a:rPr lang="en-US" dirty="0"/>
              <a:t>&gt;=27.8)</a:t>
            </a:r>
            <a:endParaRPr lang="en-US" dirty="0"/>
          </a:p>
          <a:p>
            <a:pPr marL="0" indent="0">
              <a:buNone/>
            </a:pPr>
            <a:r>
              <a:rPr lang="en-US" dirty="0"/>
              <a:t>        </a:t>
            </a:r>
            <a:r>
              <a:rPr lang="en-US" dirty="0" smtClean="0"/>
              <a:t>		</a:t>
            </a:r>
            <a:r>
              <a:rPr lang="en-US" dirty="0" err="1" smtClean="0"/>
              <a:t>printf</a:t>
            </a:r>
            <a:r>
              <a:rPr lang="en-US" dirty="0"/>
              <a:t>("\n OBESE</a:t>
            </a:r>
            <a:r>
              <a:rPr lang="en-US" dirty="0" smtClean="0"/>
              <a:t>");</a:t>
            </a:r>
            <a:endParaRPr lang="en-US" dirty="0"/>
          </a:p>
          <a:p>
            <a:pPr marL="0" indent="0">
              <a:buNone/>
            </a:pPr>
            <a:r>
              <a:rPr lang="en-US" dirty="0"/>
              <a:t>        </a:t>
            </a:r>
            <a:r>
              <a:rPr lang="en-US" dirty="0" smtClean="0"/>
              <a:t>	else</a:t>
            </a:r>
            <a:endParaRPr lang="en-US" dirty="0"/>
          </a:p>
          <a:p>
            <a:pPr marL="0" indent="0">
              <a:buNone/>
            </a:pPr>
            <a:r>
              <a:rPr lang="en-US" dirty="0"/>
              <a:t>                </a:t>
            </a:r>
            <a:r>
              <a:rPr lang="en-US" dirty="0" smtClean="0"/>
              <a:t>	</a:t>
            </a:r>
            <a:r>
              <a:rPr lang="en-US" dirty="0" err="1" smtClean="0"/>
              <a:t>printf</a:t>
            </a:r>
            <a:r>
              <a:rPr lang="en-US" dirty="0"/>
              <a:t>("\n NOT OBESE");</a:t>
            </a:r>
            <a:endParaRPr lang="en-US" dirty="0"/>
          </a:p>
          <a:p>
            <a:pPr marL="0" indent="0">
              <a:buNone/>
            </a:pPr>
            <a:r>
              <a:rPr lang="en-US" dirty="0"/>
              <a:t>        }</a:t>
            </a:r>
            <a:endParaRPr lang="en-US" dirty="0"/>
          </a:p>
          <a:p>
            <a:pPr marL="0" indent="0">
              <a:buNone/>
            </a:pPr>
            <a:r>
              <a:rPr lang="en-US" dirty="0"/>
              <a:t>        if(sex=='F')</a:t>
            </a:r>
            <a:endParaRPr lang="en-US" dirty="0"/>
          </a:p>
          <a:p>
            <a:pPr marL="0" indent="0">
              <a:buNone/>
            </a:pPr>
            <a:r>
              <a:rPr lang="en-US" dirty="0"/>
              <a:t>        </a:t>
            </a:r>
            <a:r>
              <a:rPr lang="en-US" dirty="0" smtClean="0"/>
              <a:t>{	</a:t>
            </a:r>
            <a:r>
              <a:rPr lang="en-US" dirty="0" err="1" smtClean="0"/>
              <a:t>printf</a:t>
            </a:r>
            <a:r>
              <a:rPr lang="en-US" dirty="0"/>
              <a:t>("\n R U pregnant?");</a:t>
            </a:r>
            <a:endParaRPr lang="en-US" dirty="0"/>
          </a:p>
          <a:p>
            <a:pPr marL="0" indent="0">
              <a:buNone/>
            </a:pPr>
            <a:r>
              <a:rPr lang="en-US" dirty="0"/>
              <a:t>                </a:t>
            </a:r>
            <a:r>
              <a:rPr lang="en-US" dirty="0" smtClean="0"/>
              <a:t>	</a:t>
            </a:r>
            <a:r>
              <a:rPr lang="en-US" dirty="0" err="1" smtClean="0"/>
              <a:t>scanf</a:t>
            </a:r>
            <a:r>
              <a:rPr lang="en-US" dirty="0"/>
              <a:t>("%</a:t>
            </a:r>
            <a:r>
              <a:rPr lang="en-US" dirty="0" err="1"/>
              <a:t>c%c</a:t>
            </a:r>
            <a:r>
              <a:rPr lang="en-US" dirty="0"/>
              <a:t>",&amp;</a:t>
            </a:r>
            <a:r>
              <a:rPr lang="en-US" dirty="0" err="1"/>
              <a:t>ch</a:t>
            </a:r>
            <a:r>
              <a:rPr lang="en-US" dirty="0"/>
              <a:t>);</a:t>
            </a:r>
            <a:endParaRPr lang="en-US" dirty="0"/>
          </a:p>
          <a:p>
            <a:pPr marL="0" indent="0">
              <a:buNone/>
            </a:pPr>
            <a:r>
              <a:rPr lang="en-US" dirty="0"/>
              <a:t>               </a:t>
            </a:r>
            <a:r>
              <a:rPr lang="en-US" dirty="0" smtClean="0"/>
              <a:t>	</a:t>
            </a:r>
            <a:r>
              <a:rPr lang="en-US" dirty="0" err="1" smtClean="0"/>
              <a:t>ch</a:t>
            </a:r>
            <a:r>
              <a:rPr lang="en-US" dirty="0" smtClean="0"/>
              <a:t>=</a:t>
            </a:r>
            <a:r>
              <a:rPr lang="en-US" dirty="0" err="1" smtClean="0"/>
              <a:t>toupper</a:t>
            </a:r>
            <a:r>
              <a:rPr lang="en-US" dirty="0" smtClean="0"/>
              <a:t>(</a:t>
            </a:r>
            <a:r>
              <a:rPr lang="en-US" dirty="0" err="1" smtClean="0"/>
              <a:t>ch</a:t>
            </a:r>
            <a:r>
              <a:rPr lang="en-US" dirty="0"/>
              <a:t>);</a:t>
            </a:r>
            <a:endParaRPr lang="en-US" dirty="0"/>
          </a:p>
          <a:p>
            <a:pPr marL="0" indent="0">
              <a:buNone/>
            </a:pPr>
            <a:r>
              <a:rPr lang="en-US" dirty="0"/>
              <a:t>                </a:t>
            </a:r>
            <a:r>
              <a:rPr lang="en-US" dirty="0" smtClean="0"/>
              <a:t>	if(</a:t>
            </a:r>
            <a:r>
              <a:rPr lang="en-US" dirty="0" err="1" smtClean="0"/>
              <a:t>ch</a:t>
            </a:r>
            <a:r>
              <a:rPr lang="en-US" dirty="0"/>
              <a:t>=='N</a:t>
            </a:r>
            <a:r>
              <a:rPr lang="en-US" dirty="0" smtClean="0"/>
              <a:t>')</a:t>
            </a:r>
            <a:endParaRPr lang="en-US" dirty="0" smtClean="0"/>
          </a:p>
          <a:p>
            <a:pPr marL="0" indent="0">
              <a:buNone/>
            </a:pPr>
            <a:r>
              <a:rPr lang="en-US" dirty="0"/>
              <a:t>	</a:t>
            </a:r>
            <a:r>
              <a:rPr lang="en-US" dirty="0" smtClean="0"/>
              <a:t>{</a:t>
            </a:r>
            <a:endParaRPr lang="en-US" dirty="0"/>
          </a:p>
          <a:p>
            <a:pPr marL="0" indent="0">
              <a:buNone/>
            </a:pPr>
            <a:endParaRPr lang="en-US" dirty="0"/>
          </a:p>
          <a:p>
            <a:pPr marL="0" indent="0">
              <a:buNone/>
            </a:pPr>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944"/>
            <a:ext cx="10515600" cy="5533019"/>
          </a:xfrm>
        </p:spPr>
        <p:txBody>
          <a:bodyPr>
            <a:normAutofit fontScale="92500" lnSpcReduction="20000"/>
          </a:bodyPr>
          <a:lstStyle/>
          <a:p>
            <a:pPr marL="0" indent="0">
              <a:buNone/>
            </a:pPr>
            <a:endParaRPr lang="en-US" dirty="0"/>
          </a:p>
          <a:p>
            <a:pPr marL="0" indent="0">
              <a:buNone/>
            </a:pPr>
            <a:r>
              <a:rPr lang="en-US" dirty="0" smtClean="0"/>
              <a:t>		 if(</a:t>
            </a:r>
            <a:r>
              <a:rPr lang="en-US" dirty="0" err="1" smtClean="0"/>
              <a:t>bmi</a:t>
            </a:r>
            <a:r>
              <a:rPr lang="en-US" dirty="0"/>
              <a:t>&gt;=27.3)</a:t>
            </a:r>
            <a:endParaRPr lang="en-US" dirty="0"/>
          </a:p>
          <a:p>
            <a:pPr marL="0" indent="0">
              <a:buNone/>
            </a:pPr>
            <a:r>
              <a:rPr lang="en-US" dirty="0"/>
              <a:t>                      	</a:t>
            </a:r>
            <a:r>
              <a:rPr lang="en-US" dirty="0" smtClean="0"/>
              <a:t>	</a:t>
            </a:r>
            <a:r>
              <a:rPr lang="en-US" dirty="0" err="1" smtClean="0"/>
              <a:t>printf</a:t>
            </a:r>
            <a:r>
              <a:rPr lang="en-US" dirty="0"/>
              <a:t>("\n OBESE");</a:t>
            </a:r>
            <a:endParaRPr lang="en-US" dirty="0"/>
          </a:p>
          <a:p>
            <a:pPr marL="0" indent="0">
              <a:buNone/>
            </a:pPr>
            <a:r>
              <a:rPr lang="en-US" dirty="0"/>
              <a:t>	</a:t>
            </a:r>
            <a:r>
              <a:rPr lang="en-US" dirty="0" smtClean="0"/>
              <a:t>	 else</a:t>
            </a:r>
            <a:endParaRPr lang="en-US" dirty="0"/>
          </a:p>
          <a:p>
            <a:pPr marL="0" indent="0">
              <a:buNone/>
            </a:pPr>
            <a:r>
              <a:rPr lang="en-US" dirty="0"/>
              <a:t>                     	</a:t>
            </a:r>
            <a:r>
              <a:rPr lang="en-US" dirty="0" smtClean="0"/>
              <a:t>	</a:t>
            </a:r>
            <a:r>
              <a:rPr lang="en-US" dirty="0" err="1" smtClean="0"/>
              <a:t>printf</a:t>
            </a:r>
            <a:r>
              <a:rPr lang="en-US" dirty="0"/>
              <a:t>("\n Not obese");</a:t>
            </a:r>
            <a:endParaRPr lang="en-US" dirty="0"/>
          </a:p>
          <a:p>
            <a:pPr marL="0" indent="0">
              <a:buNone/>
            </a:pPr>
            <a:r>
              <a:rPr lang="en-US" dirty="0"/>
              <a:t>            </a:t>
            </a:r>
            <a:r>
              <a:rPr lang="en-US" dirty="0" smtClean="0"/>
              <a:t> 	}</a:t>
            </a:r>
            <a:endParaRPr lang="en-US" dirty="0" smtClean="0"/>
          </a:p>
          <a:p>
            <a:pPr marL="0" indent="0">
              <a:buNone/>
            </a:pPr>
            <a:r>
              <a:rPr lang="en-US" dirty="0"/>
              <a:t>	</a:t>
            </a:r>
            <a:r>
              <a:rPr lang="en-US" dirty="0" smtClean="0"/>
              <a:t>else</a:t>
            </a:r>
            <a:endParaRPr lang="en-US" dirty="0"/>
          </a:p>
          <a:p>
            <a:pPr marL="0" indent="0">
              <a:buNone/>
            </a:pPr>
            <a:r>
              <a:rPr lang="en-US" dirty="0"/>
              <a:t>                </a:t>
            </a:r>
            <a:r>
              <a:rPr lang="en-US" dirty="0" smtClean="0"/>
              <a:t>          </a:t>
            </a:r>
            <a:r>
              <a:rPr lang="en-US" dirty="0" err="1"/>
              <a:t>printf</a:t>
            </a:r>
            <a:r>
              <a:rPr lang="en-US" dirty="0"/>
              <a:t>("\n Sorry BMI cannot be calculated!!!!");</a:t>
            </a:r>
            <a:endParaRPr lang="en-US" dirty="0"/>
          </a:p>
          <a:p>
            <a:pPr marL="0" indent="0">
              <a:buNone/>
            </a:pPr>
            <a:r>
              <a:rPr lang="en-US"/>
              <a:t>            </a:t>
            </a:r>
            <a:r>
              <a:rPr lang="en-US" smtClean="0"/>
              <a:t>	}</a:t>
            </a:r>
            <a:endParaRPr lang="en-US" dirty="0"/>
          </a:p>
          <a:p>
            <a:pPr marL="0" indent="0">
              <a:buNone/>
            </a:pPr>
            <a:r>
              <a:rPr lang="en-US" dirty="0"/>
              <a:t>}</a:t>
            </a:r>
            <a:endParaRPr lang="en-US" dirty="0"/>
          </a:p>
          <a:p>
            <a:pPr marL="0" indent="0">
              <a:buNone/>
            </a:pPr>
            <a:endParaRPr lang="en-US" dirty="0"/>
          </a:p>
          <a:p>
            <a:pPr marL="0" indent="0">
              <a:buNone/>
            </a:pPr>
            <a:r>
              <a:rPr lang="en-US" dirty="0"/>
              <a:t>float BMI(float </a:t>
            </a:r>
            <a:r>
              <a:rPr lang="en-US" dirty="0" err="1"/>
              <a:t>ht,float</a:t>
            </a:r>
            <a:r>
              <a:rPr lang="en-US" dirty="0"/>
              <a:t> </a:t>
            </a:r>
            <a:r>
              <a:rPr lang="en-US" dirty="0" err="1"/>
              <a:t>wt</a:t>
            </a:r>
            <a:r>
              <a:rPr lang="en-US" dirty="0"/>
              <a:t>)</a:t>
            </a:r>
            <a:endParaRPr lang="en-US" dirty="0"/>
          </a:p>
          <a:p>
            <a:pPr marL="0" indent="0">
              <a:buNone/>
            </a:pPr>
            <a:r>
              <a:rPr lang="en-US" dirty="0"/>
              <a:t>{</a:t>
            </a:r>
            <a:endParaRPr lang="en-US" dirty="0"/>
          </a:p>
          <a:p>
            <a:pPr marL="0" indent="0">
              <a:buNone/>
            </a:pPr>
            <a:r>
              <a:rPr lang="en-US" dirty="0"/>
              <a:t>        return(</a:t>
            </a:r>
            <a:r>
              <a:rPr lang="en-US" dirty="0" err="1"/>
              <a:t>wt</a:t>
            </a:r>
            <a:r>
              <a:rPr lang="en-US" dirty="0"/>
              <a:t>/(</a:t>
            </a:r>
            <a:r>
              <a:rPr lang="en-US" dirty="0" err="1"/>
              <a:t>pow</a:t>
            </a:r>
            <a:r>
              <a:rPr lang="en-US" dirty="0"/>
              <a:t>(ht,2)));</a:t>
            </a:r>
            <a:endParaRPr lang="en-US" dirty="0"/>
          </a:p>
          <a:p>
            <a:pPr marL="0" indent="0">
              <a:buNone/>
            </a:pPr>
            <a:r>
              <a:rPr lang="en-US" dirty="0"/>
              <a:t>}  </a:t>
            </a:r>
            <a:endParaRPr lang="en-US" dirty="0"/>
          </a:p>
          <a:p>
            <a:pPr marL="0" indent="0">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7"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939" t="8838" r="62608" b="9630"/>
          <a:stretch>
            <a:fillRect/>
          </a:stretch>
        </p:blipFill>
        <p:spPr bwMode="auto">
          <a:xfrm>
            <a:off x="4866336" y="0"/>
            <a:ext cx="5694340" cy="6809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endParaRPr lang="en-US" dirty="0"/>
          </a:p>
        </p:txBody>
      </p:sp>
      <p:sp>
        <p:nvSpPr>
          <p:cNvPr id="3" name="Content Placeholder 2"/>
          <p:cNvSpPr>
            <a:spLocks noGrp="1"/>
          </p:cNvSpPr>
          <p:nvPr>
            <p:ph idx="1"/>
          </p:nvPr>
        </p:nvSpPr>
        <p:spPr/>
        <p:txBody>
          <a:bodyPr>
            <a:normAutofit/>
          </a:bodyPr>
          <a:lstStyle/>
          <a:p>
            <a:pPr>
              <a:buNone/>
            </a:pPr>
            <a:r>
              <a:rPr lang="en-US" dirty="0" smtClean="0"/>
              <a:t>   Classify the different types of programming errors. A Program has been compiled and linked </a:t>
            </a:r>
            <a:r>
              <a:rPr lang="en-US" dirty="0" err="1" smtClean="0"/>
              <a:t>sucessfully</a:t>
            </a:r>
            <a:r>
              <a:rPr lang="en-US" dirty="0" smtClean="0"/>
              <a:t>. When you run this program you face one or more of the following situations:</a:t>
            </a:r>
            <a:endParaRPr lang="en-US" dirty="0" smtClean="0"/>
          </a:p>
          <a:p>
            <a:pPr marL="571500" indent="-571500">
              <a:buFont typeface="+mj-lt"/>
              <a:buAutoNum type="romanLcPeriod"/>
            </a:pPr>
            <a:r>
              <a:rPr lang="en-US" dirty="0" smtClean="0"/>
              <a:t>program executed but no output</a:t>
            </a:r>
            <a:endParaRPr lang="en-US" dirty="0" smtClean="0"/>
          </a:p>
          <a:p>
            <a:pPr marL="571500" indent="-571500">
              <a:buFont typeface="+mj-lt"/>
              <a:buAutoNum type="romanLcPeriod"/>
            </a:pPr>
            <a:r>
              <a:rPr lang="en-US" dirty="0" smtClean="0"/>
              <a:t>It produces incorrect answers</a:t>
            </a:r>
            <a:endParaRPr lang="en-US" dirty="0" smtClean="0"/>
          </a:p>
          <a:p>
            <a:pPr marL="571500" indent="-571500">
              <a:buFont typeface="+mj-lt"/>
              <a:buAutoNum type="romanLcPeriod"/>
            </a:pPr>
            <a:r>
              <a:rPr lang="en-US" dirty="0" smtClean="0"/>
              <a:t>It does not stop running</a:t>
            </a:r>
            <a:endParaRPr lang="en-US" dirty="0" smtClean="0"/>
          </a:p>
          <a:p>
            <a:pPr marL="571500" indent="-571500">
              <a:buNone/>
            </a:pPr>
            <a:r>
              <a:rPr lang="en-US" dirty="0" smtClean="0"/>
              <a:t>    What are the possible causes in each case and what steps would you take to correct them??</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errors</a:t>
            </a:r>
            <a:endParaRPr lang="en-US" dirty="0"/>
          </a:p>
        </p:txBody>
      </p:sp>
      <p:sp>
        <p:nvSpPr>
          <p:cNvPr id="3" name="Content Placeholder 2"/>
          <p:cNvSpPr>
            <a:spLocks noGrp="1"/>
          </p:cNvSpPr>
          <p:nvPr>
            <p:ph idx="1"/>
          </p:nvPr>
        </p:nvSpPr>
        <p:spPr/>
        <p:txBody>
          <a:bodyPr/>
          <a:lstStyle/>
          <a:p>
            <a:r>
              <a:rPr lang="en-US" dirty="0" smtClean="0"/>
              <a:t>Compile-time errors</a:t>
            </a:r>
            <a:endParaRPr lang="en-US" dirty="0" smtClean="0"/>
          </a:p>
          <a:p>
            <a:endParaRPr lang="en-US" dirty="0"/>
          </a:p>
          <a:p>
            <a:r>
              <a:rPr lang="en-US" dirty="0" smtClean="0"/>
              <a:t>Runtime errors</a:t>
            </a:r>
            <a:endParaRPr lang="en-US" dirty="0" smtClean="0"/>
          </a:p>
          <a:p>
            <a:endParaRPr lang="en-US" dirty="0"/>
          </a:p>
          <a:p>
            <a:r>
              <a:rPr lang="en-US" dirty="0" smtClean="0"/>
              <a:t>Logical errors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 </a:t>
            </a:r>
            <a:endParaRPr lang="en-US" dirty="0"/>
          </a:p>
        </p:txBody>
      </p:sp>
      <p:sp>
        <p:nvSpPr>
          <p:cNvPr id="3" name="Content Placeholder 2"/>
          <p:cNvSpPr>
            <a:spLocks noGrp="1"/>
          </p:cNvSpPr>
          <p:nvPr>
            <p:ph idx="1"/>
          </p:nvPr>
        </p:nvSpPr>
        <p:spPr/>
        <p:txBody>
          <a:bodyPr/>
          <a:lstStyle/>
          <a:p>
            <a:r>
              <a:rPr lang="en-US" dirty="0" smtClean="0"/>
              <a:t>C  allows programmer to define their own function according to their requirement. These types of functions are known as user-defined functions. </a:t>
            </a:r>
            <a:endParaRPr lang="en-US" dirty="0" smtClean="0"/>
          </a:p>
          <a:p>
            <a:r>
              <a:rPr lang="en-US" dirty="0" smtClean="0"/>
              <a:t>Every function in C programming should be declared before they are used. These type of declaration are also called function prototype. Function prototype gives compiler information about function name, type of arguments to be passed and return type.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Errors</a:t>
            </a:r>
            <a:endParaRPr lang="en-US" dirty="0"/>
          </a:p>
        </p:txBody>
      </p:sp>
      <p:sp>
        <p:nvSpPr>
          <p:cNvPr id="3" name="Content Placeholder 2"/>
          <p:cNvSpPr>
            <a:spLocks noGrp="1"/>
          </p:cNvSpPr>
          <p:nvPr>
            <p:ph idx="1"/>
          </p:nvPr>
        </p:nvSpPr>
        <p:spPr/>
        <p:txBody>
          <a:bodyPr/>
          <a:lstStyle/>
          <a:p>
            <a:r>
              <a:rPr lang="en-US" dirty="0" smtClean="0"/>
              <a:t>During the compilation time of the program</a:t>
            </a:r>
            <a:endParaRPr lang="en-US" dirty="0" smtClean="0"/>
          </a:p>
          <a:p>
            <a:r>
              <a:rPr lang="en-US" dirty="0" smtClean="0"/>
              <a:t>Classification:</a:t>
            </a:r>
            <a:endParaRPr lang="en-US" dirty="0" smtClean="0"/>
          </a:p>
          <a:p>
            <a:pPr>
              <a:buNone/>
            </a:pPr>
            <a:r>
              <a:rPr lang="en-US" dirty="0"/>
              <a:t>	</a:t>
            </a:r>
            <a:r>
              <a:rPr lang="en-US" dirty="0" smtClean="0"/>
              <a:t>	- Syntax errors</a:t>
            </a:r>
            <a:endParaRPr lang="en-US" dirty="0" smtClean="0"/>
          </a:p>
          <a:p>
            <a:pPr>
              <a:buNone/>
            </a:pPr>
            <a:r>
              <a:rPr lang="en-US" dirty="0"/>
              <a:t>	</a:t>
            </a:r>
            <a:r>
              <a:rPr lang="en-US" dirty="0" smtClean="0"/>
              <a:t>	- Semantic </a:t>
            </a:r>
            <a:r>
              <a:rPr lang="en-US" dirty="0" smtClean="0"/>
              <a:t>errors</a:t>
            </a:r>
            <a:endParaRPr lang="en-US" dirty="0" smtClean="0"/>
          </a:p>
          <a:p>
            <a:pPr>
              <a:buNone/>
            </a:pPr>
            <a:r>
              <a:rPr lang="en-US" dirty="0"/>
              <a:t>	</a:t>
            </a:r>
            <a:r>
              <a:rPr lang="en-US" dirty="0" smtClean="0"/>
              <a:t>	-</a:t>
            </a:r>
            <a:r>
              <a:rPr lang="en-US" dirty="0"/>
              <a:t>L</a:t>
            </a:r>
            <a:r>
              <a:rPr lang="en-US" dirty="0" smtClean="0"/>
              <a:t>inker error</a:t>
            </a:r>
            <a:endParaRPr lang="en-US" dirty="0" smtClean="0"/>
          </a:p>
          <a:p>
            <a:pPr>
              <a:buNone/>
            </a:pPr>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Errors</a:t>
            </a:r>
            <a:endParaRPr lang="en-US" dirty="0"/>
          </a:p>
        </p:txBody>
      </p:sp>
      <p:sp>
        <p:nvSpPr>
          <p:cNvPr id="3" name="Content Placeholder 2"/>
          <p:cNvSpPr>
            <a:spLocks noGrp="1"/>
          </p:cNvSpPr>
          <p:nvPr>
            <p:ph idx="1"/>
          </p:nvPr>
        </p:nvSpPr>
        <p:spPr/>
        <p:txBody>
          <a:bodyPr/>
          <a:lstStyle/>
          <a:p>
            <a:r>
              <a:rPr lang="en-US" dirty="0" smtClean="0"/>
              <a:t>Rules to be followed</a:t>
            </a:r>
            <a:endParaRPr lang="en-US" dirty="0" smtClean="0"/>
          </a:p>
          <a:p>
            <a:r>
              <a:rPr lang="en-US" dirty="0" smtClean="0"/>
              <a:t>Examples:</a:t>
            </a:r>
            <a:endParaRPr lang="en-US" dirty="0" smtClean="0"/>
          </a:p>
          <a:p>
            <a:pPr>
              <a:buNone/>
            </a:pPr>
            <a:r>
              <a:rPr lang="en-US" dirty="0"/>
              <a:t>	</a:t>
            </a:r>
            <a:r>
              <a:rPr lang="en-US" dirty="0" smtClean="0"/>
              <a:t>	- </a:t>
            </a:r>
            <a:r>
              <a:rPr lang="en-US" dirty="0" err="1" smtClean="0"/>
              <a:t>int</a:t>
            </a:r>
            <a:r>
              <a:rPr lang="en-US" dirty="0" smtClean="0"/>
              <a:t> a:	//Semicolon(;) should be used</a:t>
            </a:r>
            <a:endParaRPr lang="en-US" dirty="0" smtClean="0"/>
          </a:p>
          <a:p>
            <a:pPr>
              <a:buNone/>
            </a:pPr>
            <a:r>
              <a:rPr lang="en-US" dirty="0"/>
              <a:t>	</a:t>
            </a:r>
            <a:r>
              <a:rPr lang="en-US" dirty="0" smtClean="0"/>
              <a:t>	- Improper formats for loop and sequential structures</a:t>
            </a:r>
            <a:endParaRPr lang="en-US" dirty="0" smtClean="0"/>
          </a:p>
          <a:p>
            <a:pPr>
              <a:buNone/>
            </a:pPr>
            <a:r>
              <a:rPr lang="en-US" dirty="0"/>
              <a:t>	</a:t>
            </a:r>
            <a:r>
              <a:rPr lang="en-US" dirty="0" smtClean="0"/>
              <a:t>	- Unmatched parenthesis, braces, square brackets.</a:t>
            </a:r>
            <a:endParaRPr lang="en-US" dirty="0" smtClean="0"/>
          </a:p>
          <a:p>
            <a:pPr>
              <a:buNone/>
            </a:pPr>
            <a:r>
              <a:rPr lang="en-US" dirty="0" smtClean="0"/>
              <a:t>etc…</a:t>
            </a:r>
            <a:endParaRPr 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Errors</a:t>
            </a:r>
            <a:endParaRPr lang="en-US" dirty="0"/>
          </a:p>
        </p:txBody>
      </p:sp>
      <p:sp>
        <p:nvSpPr>
          <p:cNvPr id="3" name="Content Placeholder 2"/>
          <p:cNvSpPr>
            <a:spLocks noGrp="1"/>
          </p:cNvSpPr>
          <p:nvPr>
            <p:ph idx="1"/>
          </p:nvPr>
        </p:nvSpPr>
        <p:spPr/>
        <p:txBody>
          <a:bodyPr/>
          <a:lstStyle/>
          <a:p>
            <a:r>
              <a:rPr lang="en-US" dirty="0" smtClean="0"/>
              <a:t>Meaning is not correct.</a:t>
            </a:r>
            <a:endParaRPr lang="en-US" dirty="0" smtClean="0"/>
          </a:p>
          <a:p>
            <a:endParaRPr lang="en-US" dirty="0" smtClean="0"/>
          </a:p>
          <a:p>
            <a:r>
              <a:rPr lang="en-US" dirty="0" smtClean="0"/>
              <a:t>Examples:</a:t>
            </a:r>
            <a:endParaRPr lang="en-US" dirty="0" smtClean="0"/>
          </a:p>
          <a:p>
            <a:pPr>
              <a:buNone/>
            </a:pPr>
            <a:r>
              <a:rPr lang="en-US" dirty="0"/>
              <a:t>	</a:t>
            </a:r>
            <a:r>
              <a:rPr lang="en-US" dirty="0" smtClean="0"/>
              <a:t>	- </a:t>
            </a:r>
            <a:r>
              <a:rPr lang="en-US" dirty="0" err="1" smtClean="0"/>
              <a:t>a+b</a:t>
            </a:r>
            <a:r>
              <a:rPr lang="en-US" dirty="0" smtClean="0"/>
              <a:t>=c;		//c=</a:t>
            </a:r>
            <a:r>
              <a:rPr lang="en-US" dirty="0" err="1" smtClean="0"/>
              <a:t>a+b</a:t>
            </a:r>
            <a:r>
              <a:rPr lang="en-US" dirty="0" smtClean="0"/>
              <a:t> is correct</a:t>
            </a:r>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Linker error</a:t>
            </a:r>
            <a:endParaRPr lang="en-US" dirty="0"/>
          </a:p>
        </p:txBody>
      </p:sp>
      <p:sp>
        <p:nvSpPr>
          <p:cNvPr id="3" name="Content Placeholder 2"/>
          <p:cNvSpPr>
            <a:spLocks noGrp="1"/>
          </p:cNvSpPr>
          <p:nvPr>
            <p:ph idx="1"/>
          </p:nvPr>
        </p:nvSpPr>
        <p:spPr>
          <a:xfrm>
            <a:off x="473122" y="1990072"/>
            <a:ext cx="10972800" cy="4389120"/>
          </a:xfrm>
        </p:spPr>
        <p:txBody>
          <a:bodyPr/>
          <a:lstStyle/>
          <a:p>
            <a:r>
              <a:rPr lang="en-US" dirty="0" smtClean="0"/>
              <a:t>When the linker is unable to find the function code for the function call</a:t>
            </a:r>
            <a:endParaRPr lang="en-US" dirty="0" smtClean="0"/>
          </a:p>
          <a:p>
            <a:r>
              <a:rPr lang="en-US" dirty="0" smtClean="0"/>
              <a:t>Caused misspelling the function name or not </a:t>
            </a:r>
            <a:r>
              <a:rPr lang="en-US" smtClean="0"/>
              <a:t>including the header file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Errors</a:t>
            </a:r>
            <a:endParaRPr lang="en-US" dirty="0"/>
          </a:p>
        </p:txBody>
      </p:sp>
      <p:sp>
        <p:nvSpPr>
          <p:cNvPr id="3" name="Content Placeholder 2"/>
          <p:cNvSpPr>
            <a:spLocks noGrp="1"/>
          </p:cNvSpPr>
          <p:nvPr>
            <p:ph idx="1"/>
          </p:nvPr>
        </p:nvSpPr>
        <p:spPr/>
        <p:txBody>
          <a:bodyPr/>
          <a:lstStyle/>
          <a:p>
            <a:r>
              <a:rPr lang="en-US" dirty="0" smtClean="0"/>
              <a:t>During the runtime of the </a:t>
            </a:r>
            <a:r>
              <a:rPr lang="en-US" dirty="0" smtClean="0"/>
              <a:t>program</a:t>
            </a:r>
            <a:endParaRPr lang="en-US" dirty="0" smtClean="0"/>
          </a:p>
          <a:p>
            <a:endParaRPr lang="en-US" dirty="0" smtClean="0"/>
          </a:p>
          <a:p>
            <a:r>
              <a:rPr lang="en-US" dirty="0" smtClean="0"/>
              <a:t>Examples:</a:t>
            </a:r>
            <a:endParaRPr lang="en-US" dirty="0" smtClean="0"/>
          </a:p>
          <a:p>
            <a:pPr>
              <a:buNone/>
            </a:pPr>
            <a:r>
              <a:rPr lang="en-US" dirty="0"/>
              <a:t>	</a:t>
            </a:r>
            <a:r>
              <a:rPr lang="en-US" dirty="0" smtClean="0"/>
              <a:t>	- Dividing by </a:t>
            </a:r>
            <a:r>
              <a:rPr lang="en-US" dirty="0" smtClean="0"/>
              <a:t>zero</a:t>
            </a:r>
            <a:endParaRPr lang="en-US" dirty="0" smtClean="0"/>
          </a:p>
          <a:p>
            <a:pPr>
              <a:buNone/>
            </a:pPr>
            <a:r>
              <a:rPr lang="en-US" dirty="0"/>
              <a:t>	</a:t>
            </a:r>
            <a:r>
              <a:rPr lang="en-US" dirty="0" smtClean="0"/>
              <a:t>	-segmentation fault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Errors</a:t>
            </a:r>
            <a:endParaRPr lang="en-US" dirty="0"/>
          </a:p>
        </p:txBody>
      </p:sp>
      <p:sp>
        <p:nvSpPr>
          <p:cNvPr id="3" name="Content Placeholder 2"/>
          <p:cNvSpPr>
            <a:spLocks noGrp="1"/>
          </p:cNvSpPr>
          <p:nvPr>
            <p:ph idx="1"/>
          </p:nvPr>
        </p:nvSpPr>
        <p:spPr/>
        <p:txBody>
          <a:bodyPr/>
          <a:lstStyle/>
          <a:p>
            <a:r>
              <a:rPr lang="en-US" smtClean="0"/>
              <a:t>Undesired output</a:t>
            </a:r>
            <a:endParaRPr lang="en-US" smtClean="0"/>
          </a:p>
          <a:p>
            <a:pPr>
              <a:buNone/>
            </a:pPr>
            <a:endParaRPr lang="en-US" dirty="0" smtClean="0"/>
          </a:p>
          <a:p>
            <a:r>
              <a:rPr lang="en-US" dirty="0" smtClean="0"/>
              <a:t>Examples:</a:t>
            </a:r>
            <a:endParaRPr lang="en-US" dirty="0" smtClean="0"/>
          </a:p>
          <a:p>
            <a:pPr lvl="2">
              <a:buFontTx/>
              <a:buChar char="-"/>
            </a:pPr>
            <a:r>
              <a:rPr lang="en-US" dirty="0" err="1" smtClean="0"/>
              <a:t>Ouputs</a:t>
            </a:r>
            <a:r>
              <a:rPr lang="en-US" dirty="0" smtClean="0"/>
              <a:t> the product instead of the sum.</a:t>
            </a:r>
            <a:endParaRPr lang="en-US" dirty="0" smtClean="0"/>
          </a:p>
          <a:p>
            <a:pPr lvl="2">
              <a:buFontTx/>
              <a:buChar char="-"/>
            </a:pPr>
            <a:r>
              <a:rPr lang="en-US" dirty="0" smtClean="0"/>
              <a:t>Displaying wrong message.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3797"/>
            <a:ext cx="10515600" cy="4773166"/>
          </a:xfrm>
        </p:spPr>
        <p:txBody>
          <a:bodyPr/>
          <a:lstStyle/>
          <a:p>
            <a:r>
              <a:rPr lang="en-US" dirty="0" smtClean="0"/>
              <a:t>It </a:t>
            </a:r>
            <a:r>
              <a:rPr lang="en-US" dirty="0" smtClean="0"/>
              <a:t>produces incorrect answers</a:t>
            </a:r>
            <a:endParaRPr lang="en-US" dirty="0" smtClean="0"/>
          </a:p>
          <a:p>
            <a:pPr marL="571500" indent="-571500">
              <a:buNone/>
            </a:pPr>
            <a:r>
              <a:rPr lang="en-US" dirty="0" smtClean="0"/>
              <a:t>	-logical errors</a:t>
            </a:r>
            <a:endParaRPr lang="en-US" dirty="0" smtClean="0"/>
          </a:p>
          <a:p>
            <a:r>
              <a:rPr lang="en-US" dirty="0" smtClean="0"/>
              <a:t>It </a:t>
            </a:r>
            <a:r>
              <a:rPr lang="en-US" dirty="0" smtClean="0"/>
              <a:t>does not stop running</a:t>
            </a:r>
            <a:endParaRPr lang="en-US" dirty="0" smtClean="0"/>
          </a:p>
          <a:p>
            <a:pPr marL="571500" indent="-571500">
              <a:buNone/>
            </a:pPr>
            <a:r>
              <a:rPr lang="en-US" dirty="0" smtClean="0"/>
              <a:t>	-if there is an infinite loop or and </a:t>
            </a:r>
            <a:r>
              <a:rPr lang="en-US" dirty="0" err="1" smtClean="0"/>
              <a:t>goto</a:t>
            </a:r>
            <a:r>
              <a:rPr lang="en-US" dirty="0" smtClean="0"/>
              <a:t> statement that causes the statements to be repeated again and again. </a:t>
            </a: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a:t>
            </a:r>
            <a:endParaRPr lang="en-US" dirty="0"/>
          </a:p>
        </p:txBody>
      </p:sp>
      <p:sp>
        <p:nvSpPr>
          <p:cNvPr id="3" name="Content Placeholder 2"/>
          <p:cNvSpPr>
            <a:spLocks noGrp="1"/>
          </p:cNvSpPr>
          <p:nvPr>
            <p:ph idx="1"/>
          </p:nvPr>
        </p:nvSpPr>
        <p:spPr/>
        <p:txBody>
          <a:bodyPr/>
          <a:lstStyle/>
          <a:p>
            <a:pPr fontAlgn="base"/>
            <a:r>
              <a:rPr lang="en-US" dirty="0" smtClean="0"/>
              <a:t>For better understanding of arguments and return type in functions, user-defined functions can be categorized as:</a:t>
            </a:r>
            <a:endParaRPr lang="en-US" dirty="0" smtClean="0"/>
          </a:p>
          <a:p>
            <a:pPr lvl="1" fontAlgn="base"/>
            <a:r>
              <a:rPr lang="en-US" dirty="0" smtClean="0"/>
              <a:t>Function with no arguments and no return value</a:t>
            </a:r>
            <a:endParaRPr lang="en-US" dirty="0" smtClean="0"/>
          </a:p>
          <a:p>
            <a:pPr lvl="1" fontAlgn="base"/>
            <a:r>
              <a:rPr lang="en-US" dirty="0" smtClean="0"/>
              <a:t>Function with no arguments and return value</a:t>
            </a:r>
            <a:endParaRPr lang="en-US" dirty="0" smtClean="0"/>
          </a:p>
          <a:p>
            <a:pPr lvl="1" fontAlgn="base"/>
            <a:r>
              <a:rPr lang="en-US" dirty="0" smtClean="0"/>
              <a:t>Function with arguments but no return value</a:t>
            </a:r>
            <a:endParaRPr lang="en-US" dirty="0" smtClean="0"/>
          </a:p>
          <a:p>
            <a:pPr lvl="1" fontAlgn="base"/>
            <a:r>
              <a:rPr lang="en-US" dirty="0" smtClean="0"/>
              <a:t>Function with arguments and return value.</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lnSpc>
                <a:spcPct val="90000"/>
              </a:lnSpc>
              <a:spcBef>
                <a:spcPct val="0"/>
              </a:spcBef>
            </a:pPr>
            <a:r>
              <a:rPr lang="en-US" sz="5000" dirty="0" smtClean="0">
                <a:solidFill>
                  <a:schemeClr val="tx2"/>
                </a:solidFill>
                <a:latin typeface="+mj-lt"/>
              </a:rPr>
              <a:t>Function with no arguments and no return value </a:t>
            </a:r>
            <a:endParaRPr lang="en-US" sz="5000" dirty="0">
              <a:solidFill>
                <a:schemeClr val="tx2"/>
              </a:solidFill>
              <a:latin typeface="+mj-lt"/>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void prime();</a:t>
            </a:r>
            <a:endParaRPr lang="en-US" dirty="0" smtClean="0"/>
          </a:p>
          <a:p>
            <a:pPr>
              <a:buNone/>
            </a:pPr>
            <a:r>
              <a:rPr lang="en-US" dirty="0" smtClean="0"/>
              <a:t> </a:t>
            </a:r>
            <a:r>
              <a:rPr lang="en-US" dirty="0" err="1" smtClean="0"/>
              <a:t>int</a:t>
            </a:r>
            <a:r>
              <a:rPr lang="en-US" dirty="0" smtClean="0"/>
              <a:t> main()</a:t>
            </a:r>
            <a:endParaRPr lang="en-US" dirty="0" smtClean="0"/>
          </a:p>
          <a:p>
            <a:pPr>
              <a:buNone/>
            </a:pPr>
            <a:r>
              <a:rPr lang="en-US" dirty="0" smtClean="0"/>
              <a:t>{		prime(); </a:t>
            </a:r>
            <a:endParaRPr lang="en-US" dirty="0" smtClean="0"/>
          </a:p>
          <a:p>
            <a:pPr>
              <a:buNone/>
            </a:pPr>
            <a:r>
              <a:rPr lang="en-US" dirty="0" smtClean="0"/>
              <a:t>		//No argument is passed to prime().</a:t>
            </a:r>
            <a:endParaRPr lang="en-US" dirty="0" smtClean="0"/>
          </a:p>
          <a:p>
            <a:pPr>
              <a:buNone/>
            </a:pPr>
            <a:r>
              <a:rPr lang="en-US" dirty="0" smtClean="0"/>
              <a:t>	 	return 0;</a:t>
            </a:r>
            <a:endParaRPr lang="en-US" dirty="0" smtClean="0"/>
          </a:p>
          <a:p>
            <a:pPr>
              <a:buNone/>
            </a:pPr>
            <a:r>
              <a:rPr lang="en-US" dirty="0" smtClean="0"/>
              <a:t> }</a:t>
            </a:r>
            <a:endParaRPr lang="en-US" dirty="0" smtClean="0"/>
          </a:p>
          <a:p>
            <a:pPr>
              <a:buNone/>
            </a:pPr>
            <a:r>
              <a:rPr lang="en-US" dirty="0" smtClean="0"/>
              <a:t> void prime()</a:t>
            </a:r>
            <a:endParaRPr lang="en-US" dirty="0" smtClean="0"/>
          </a:p>
          <a:p>
            <a:pPr>
              <a:buNone/>
            </a:pPr>
            <a:r>
              <a:rPr lang="en-US" dirty="0" smtClean="0"/>
              <a:t>{ 		/* There is no return value to calling function main(). Hence, return 		     type of prime() is void */</a:t>
            </a:r>
            <a:endParaRPr lang="en-US" dirty="0" smtClean="0"/>
          </a:p>
          <a:p>
            <a:pPr>
              <a:buNone/>
            </a:pPr>
            <a:r>
              <a:rPr lang="en-US" dirty="0" smtClean="0"/>
              <a:t> 		</a:t>
            </a:r>
            <a:r>
              <a:rPr lang="en-US" dirty="0" err="1" smtClean="0"/>
              <a:t>int</a:t>
            </a:r>
            <a:r>
              <a:rPr lang="en-US" dirty="0" smtClean="0"/>
              <a:t> </a:t>
            </a:r>
            <a:r>
              <a:rPr lang="en-US" dirty="0" err="1" smtClean="0"/>
              <a:t>num,i,flag</a:t>
            </a:r>
            <a:r>
              <a:rPr lang="en-US" dirty="0" smtClean="0"/>
              <a:t>=0; </a:t>
            </a:r>
            <a:endParaRPr lang="en-US" dirty="0" smtClean="0"/>
          </a:p>
          <a:p>
            <a:pPr>
              <a:buNone/>
            </a:pPr>
            <a:r>
              <a:rPr lang="en-US" dirty="0" smtClean="0"/>
              <a:t>		</a:t>
            </a:r>
            <a:r>
              <a:rPr lang="en-US" dirty="0" err="1" smtClean="0"/>
              <a:t>printf</a:t>
            </a:r>
            <a:r>
              <a:rPr lang="en-US" dirty="0" smtClean="0"/>
              <a:t>("Enter positive integer enter to check:\n");</a:t>
            </a:r>
            <a:endParaRPr lang="en-US" dirty="0" smtClean="0"/>
          </a:p>
          <a:p>
            <a:pPr>
              <a:buNone/>
            </a:pPr>
            <a:endParaRPr lang="en-US"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Function with no arguments and no return value </a:t>
            </a:r>
            <a:endParaRPr lang="en-US" dirty="0"/>
          </a:p>
        </p:txBody>
      </p:sp>
      <p:sp>
        <p:nvSpPr>
          <p:cNvPr id="3" name="Content Placeholder 2"/>
          <p:cNvSpPr>
            <a:spLocks noGrp="1"/>
          </p:cNvSpPr>
          <p:nvPr>
            <p:ph idx="1"/>
          </p:nvPr>
        </p:nvSpPr>
        <p:spPr>
          <a:xfrm>
            <a:off x="928141" y="1825625"/>
            <a:ext cx="10515600" cy="4351338"/>
          </a:xfrm>
        </p:spPr>
        <p:txBody>
          <a:bodyPr>
            <a:normAutofit fontScale="77500" lnSpcReduction="20000"/>
          </a:bodyPr>
          <a:lstStyle/>
          <a:p>
            <a:pPr>
              <a:buNone/>
            </a:pPr>
            <a:r>
              <a:rPr lang="en-US" dirty="0" smtClean="0"/>
              <a:t>		 </a:t>
            </a:r>
            <a:r>
              <a:rPr lang="en-US" dirty="0" err="1" smtClean="0"/>
              <a:t>scanf</a:t>
            </a:r>
            <a:r>
              <a:rPr lang="en-US" dirty="0" smtClean="0"/>
              <a:t>("%</a:t>
            </a:r>
            <a:r>
              <a:rPr lang="en-US" dirty="0" err="1" smtClean="0"/>
              <a:t>d",&amp;num</a:t>
            </a:r>
            <a:r>
              <a:rPr lang="en-US" dirty="0" smtClean="0"/>
              <a:t>); </a:t>
            </a:r>
            <a:endParaRPr lang="en-US" dirty="0" smtClean="0"/>
          </a:p>
          <a:p>
            <a:pPr>
              <a:buNone/>
            </a:pPr>
            <a:r>
              <a:rPr lang="en-US" dirty="0" smtClean="0"/>
              <a:t>		for(</a:t>
            </a:r>
            <a:r>
              <a:rPr lang="en-US" dirty="0" err="1" smtClean="0"/>
              <a:t>i</a:t>
            </a:r>
            <a:r>
              <a:rPr lang="en-US" dirty="0" smtClean="0"/>
              <a:t>=2;i&lt;=num/2;++</a:t>
            </a:r>
            <a:r>
              <a:rPr lang="en-US" dirty="0" err="1" smtClean="0"/>
              <a:t>i</a:t>
            </a:r>
            <a:r>
              <a:rPr lang="en-US" dirty="0" smtClean="0"/>
              <a:t>)</a:t>
            </a:r>
            <a:endParaRPr lang="en-US" dirty="0" smtClean="0"/>
          </a:p>
          <a:p>
            <a:pPr>
              <a:buNone/>
            </a:pPr>
            <a:r>
              <a:rPr lang="en-US" dirty="0" smtClean="0"/>
              <a:t>		{	 if(</a:t>
            </a:r>
            <a:r>
              <a:rPr lang="en-US" dirty="0" err="1" smtClean="0"/>
              <a:t>num%i</a:t>
            </a:r>
            <a:r>
              <a:rPr lang="en-US" dirty="0" smtClean="0"/>
              <a:t>==0)</a:t>
            </a:r>
            <a:endParaRPr lang="en-US" dirty="0" smtClean="0"/>
          </a:p>
          <a:p>
            <a:pPr>
              <a:buNone/>
            </a:pPr>
            <a:r>
              <a:rPr lang="en-US" dirty="0" smtClean="0"/>
              <a:t>			{</a:t>
            </a:r>
            <a:endParaRPr lang="en-US" dirty="0" smtClean="0"/>
          </a:p>
          <a:p>
            <a:pPr>
              <a:buNone/>
            </a:pPr>
            <a:r>
              <a:rPr lang="en-US" dirty="0"/>
              <a:t>	</a:t>
            </a:r>
            <a:r>
              <a:rPr lang="en-US" dirty="0" smtClean="0"/>
              <a:t>			flag=1;</a:t>
            </a:r>
            <a:endParaRPr lang="en-US" dirty="0" smtClean="0"/>
          </a:p>
          <a:p>
            <a:pPr>
              <a:buNone/>
            </a:pPr>
            <a:r>
              <a:rPr lang="en-US" dirty="0"/>
              <a:t>	</a:t>
            </a:r>
            <a:r>
              <a:rPr lang="en-US" dirty="0" smtClean="0"/>
              <a:t>			break; </a:t>
            </a:r>
            <a:endParaRPr lang="en-US" dirty="0" smtClean="0"/>
          </a:p>
          <a:p>
            <a:pPr>
              <a:buNone/>
            </a:pPr>
            <a:r>
              <a:rPr lang="en-US" dirty="0"/>
              <a:t>	</a:t>
            </a:r>
            <a:r>
              <a:rPr lang="en-US" dirty="0" smtClean="0"/>
              <a:t>		} </a:t>
            </a:r>
            <a:endParaRPr lang="en-US" dirty="0" smtClean="0"/>
          </a:p>
          <a:p>
            <a:pPr>
              <a:buNone/>
            </a:pPr>
            <a:r>
              <a:rPr lang="en-US" dirty="0" smtClean="0"/>
              <a:t>		}</a:t>
            </a:r>
            <a:endParaRPr lang="en-US" dirty="0" smtClean="0"/>
          </a:p>
          <a:p>
            <a:pPr>
              <a:buNone/>
            </a:pPr>
            <a:r>
              <a:rPr lang="en-US" dirty="0" smtClean="0"/>
              <a:t>		if (flag==1)</a:t>
            </a:r>
            <a:endParaRPr lang="en-US" dirty="0" smtClean="0"/>
          </a:p>
          <a:p>
            <a:pPr>
              <a:buNone/>
            </a:pPr>
            <a:r>
              <a:rPr lang="en-US" dirty="0" smtClean="0"/>
              <a:t> 			</a:t>
            </a:r>
            <a:r>
              <a:rPr lang="en-US" dirty="0" err="1" smtClean="0"/>
              <a:t>printf</a:t>
            </a:r>
            <a:r>
              <a:rPr lang="en-US" dirty="0" smtClean="0"/>
              <a:t>("%d is not </a:t>
            </a:r>
            <a:r>
              <a:rPr lang="en-US" dirty="0" err="1" smtClean="0"/>
              <a:t>prime",num</a:t>
            </a:r>
            <a:r>
              <a:rPr lang="en-US" dirty="0" smtClean="0"/>
              <a:t>);</a:t>
            </a:r>
            <a:endParaRPr lang="en-US" dirty="0" smtClean="0"/>
          </a:p>
          <a:p>
            <a:pPr>
              <a:buNone/>
            </a:pPr>
            <a:r>
              <a:rPr lang="en-US" dirty="0" smtClean="0"/>
              <a:t> 		else </a:t>
            </a:r>
            <a:endParaRPr lang="en-US" dirty="0" smtClean="0"/>
          </a:p>
          <a:p>
            <a:pPr>
              <a:buNone/>
            </a:pPr>
            <a:r>
              <a:rPr lang="en-US" dirty="0" smtClean="0"/>
              <a:t>			</a:t>
            </a:r>
            <a:r>
              <a:rPr lang="en-US" dirty="0" err="1" smtClean="0"/>
              <a:t>printf</a:t>
            </a:r>
            <a:r>
              <a:rPr lang="en-US" dirty="0" smtClean="0"/>
              <a:t>("%d is </a:t>
            </a:r>
            <a:r>
              <a:rPr lang="en-US" dirty="0" err="1" smtClean="0"/>
              <a:t>prime",num</a:t>
            </a:r>
            <a:r>
              <a:rPr lang="en-US" dirty="0" smtClean="0"/>
              <a:t>); </a:t>
            </a:r>
            <a:endParaRPr lang="en-US" dirty="0" smtClean="0"/>
          </a:p>
          <a:p>
            <a:pPr>
              <a:buNone/>
            </a:pP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Function with no arguments but return value</a:t>
            </a:r>
            <a:endParaRPr lang="en-US" dirty="0"/>
          </a:p>
        </p:txBody>
      </p:sp>
      <p:sp>
        <p:nvSpPr>
          <p:cNvPr id="3" name="Content Placeholder 2"/>
          <p:cNvSpPr>
            <a:spLocks noGrp="1"/>
          </p:cNvSpPr>
          <p:nvPr>
            <p:ph idx="1"/>
          </p:nvPr>
        </p:nvSpPr>
        <p:spPr>
          <a:xfrm>
            <a:off x="838200" y="1825624"/>
            <a:ext cx="10515600" cy="4650127"/>
          </a:xfrm>
        </p:spPr>
        <p:txBody>
          <a:bodyPr>
            <a:normAutofit fontScale="92500" lnSpcReduction="20000"/>
          </a:bodyPr>
          <a:lstStyle/>
          <a:p>
            <a:pPr>
              <a:buNone/>
            </a:pPr>
            <a:r>
              <a:rPr lang="en-US" dirty="0" smtClean="0"/>
              <a:t>#include &lt;</a:t>
            </a:r>
            <a:r>
              <a:rPr lang="en-US" dirty="0" err="1" smtClean="0"/>
              <a:t>stdio.h</a:t>
            </a:r>
            <a:r>
              <a:rPr lang="en-US" dirty="0" smtClean="0"/>
              <a:t>&gt; </a:t>
            </a:r>
            <a:endParaRPr lang="en-US" dirty="0" smtClean="0"/>
          </a:p>
          <a:p>
            <a:pPr>
              <a:buNone/>
            </a:pPr>
            <a:r>
              <a:rPr lang="en-US" dirty="0" err="1" smtClean="0"/>
              <a:t>int</a:t>
            </a:r>
            <a:r>
              <a:rPr lang="en-US" dirty="0" smtClean="0"/>
              <a:t> input(); </a:t>
            </a:r>
            <a:endParaRPr lang="en-US" dirty="0" smtClean="0"/>
          </a:p>
          <a:p>
            <a:pPr>
              <a:buNone/>
            </a:pPr>
            <a:r>
              <a:rPr lang="en-US" dirty="0" err="1" smtClean="0"/>
              <a:t>int</a:t>
            </a:r>
            <a:r>
              <a:rPr lang="en-US" dirty="0" smtClean="0"/>
              <a:t> main()</a:t>
            </a:r>
            <a:endParaRPr lang="en-US" dirty="0" smtClean="0"/>
          </a:p>
          <a:p>
            <a:pPr>
              <a:buNone/>
            </a:pPr>
            <a:r>
              <a:rPr lang="en-US" dirty="0" smtClean="0"/>
              <a:t>{		</a:t>
            </a:r>
            <a:r>
              <a:rPr lang="en-US" dirty="0" err="1" smtClean="0"/>
              <a:t>int</a:t>
            </a:r>
            <a:r>
              <a:rPr lang="en-US" dirty="0" smtClean="0"/>
              <a:t> </a:t>
            </a:r>
            <a:r>
              <a:rPr lang="en-US" dirty="0" err="1" smtClean="0"/>
              <a:t>num,i,flag</a:t>
            </a:r>
            <a:r>
              <a:rPr lang="en-US" dirty="0" smtClean="0"/>
              <a:t> = 0;</a:t>
            </a:r>
            <a:endParaRPr lang="en-US" dirty="0" smtClean="0"/>
          </a:p>
          <a:p>
            <a:pPr>
              <a:buNone/>
            </a:pPr>
            <a:r>
              <a:rPr lang="en-US" dirty="0" smtClean="0"/>
              <a:t> 		num=input();</a:t>
            </a:r>
            <a:endParaRPr lang="en-US" dirty="0" smtClean="0"/>
          </a:p>
          <a:p>
            <a:pPr>
              <a:buNone/>
            </a:pPr>
            <a:r>
              <a:rPr lang="en-US" dirty="0" smtClean="0"/>
              <a:t> 		/* No argument is passed to input() */ </a:t>
            </a:r>
            <a:endParaRPr lang="en-US" dirty="0" smtClean="0"/>
          </a:p>
          <a:p>
            <a:pPr>
              <a:buNone/>
            </a:pPr>
            <a:r>
              <a:rPr lang="en-US" dirty="0" smtClean="0"/>
              <a:t>		for(</a:t>
            </a:r>
            <a:r>
              <a:rPr lang="en-US" dirty="0" err="1" smtClean="0"/>
              <a:t>i</a:t>
            </a:r>
            <a:r>
              <a:rPr lang="en-US" dirty="0" smtClean="0"/>
              <a:t>=2; </a:t>
            </a:r>
            <a:r>
              <a:rPr lang="en-US" dirty="0" err="1" smtClean="0"/>
              <a:t>i</a:t>
            </a:r>
            <a:r>
              <a:rPr lang="en-US" dirty="0" smtClean="0"/>
              <a:t>&lt;=num/2; ++</a:t>
            </a:r>
            <a:r>
              <a:rPr lang="en-US" dirty="0" err="1" smtClean="0"/>
              <a:t>i</a:t>
            </a:r>
            <a:r>
              <a:rPr lang="en-US" dirty="0" smtClean="0"/>
              <a:t>)</a:t>
            </a:r>
            <a:endParaRPr lang="en-US" dirty="0" smtClean="0"/>
          </a:p>
          <a:p>
            <a:pPr>
              <a:buNone/>
            </a:pPr>
            <a:r>
              <a:rPr lang="en-US" dirty="0" smtClean="0"/>
              <a:t>		{ 	if(</a:t>
            </a:r>
            <a:r>
              <a:rPr lang="en-US" dirty="0" err="1" smtClean="0"/>
              <a:t>num%i</a:t>
            </a:r>
            <a:r>
              <a:rPr lang="en-US" dirty="0" smtClean="0"/>
              <a:t>==0)</a:t>
            </a:r>
            <a:endParaRPr lang="en-US" dirty="0" smtClean="0"/>
          </a:p>
          <a:p>
            <a:pPr>
              <a:buNone/>
            </a:pPr>
            <a:r>
              <a:rPr lang="en-US" dirty="0" smtClean="0"/>
              <a:t>			{ 	flag = 1; </a:t>
            </a:r>
            <a:endParaRPr lang="en-US" dirty="0" smtClean="0"/>
          </a:p>
          <a:p>
            <a:pPr>
              <a:buNone/>
            </a:pPr>
            <a:r>
              <a:rPr lang="en-US" dirty="0" smtClean="0"/>
              <a:t>				break; </a:t>
            </a:r>
            <a:endParaRPr lang="en-US" dirty="0" smtClean="0"/>
          </a:p>
          <a:p>
            <a:pPr>
              <a:buNone/>
            </a:pPr>
            <a:r>
              <a:rPr lang="en-US" dirty="0" smtClean="0"/>
              <a:t>			} </a:t>
            </a:r>
            <a:endParaRPr lang="en-US" dirty="0" smtClean="0"/>
          </a:p>
          <a:p>
            <a:pPr>
              <a:buNone/>
            </a:pPr>
            <a:r>
              <a:rPr lang="en-US" dirty="0" smtClean="0"/>
              <a:t>		} </a:t>
            </a:r>
            <a:endParaRPr lang="en-US"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Function with no arguments but return value</a:t>
            </a:r>
            <a:endParaRPr lang="en-US" dirty="0"/>
          </a:p>
        </p:txBody>
      </p:sp>
      <p:sp>
        <p:nvSpPr>
          <p:cNvPr id="3" name="Content Placeholder 2"/>
          <p:cNvSpPr>
            <a:spLocks noGrp="1"/>
          </p:cNvSpPr>
          <p:nvPr>
            <p:ph idx="1"/>
          </p:nvPr>
        </p:nvSpPr>
        <p:spPr>
          <a:xfrm>
            <a:off x="838200" y="1825624"/>
            <a:ext cx="10515600" cy="4620145"/>
          </a:xfrm>
        </p:spPr>
        <p:txBody>
          <a:bodyPr>
            <a:normAutofit fontScale="92500" lnSpcReduction="20000"/>
          </a:bodyPr>
          <a:lstStyle/>
          <a:p>
            <a:pPr>
              <a:buNone/>
            </a:pPr>
            <a:endParaRPr lang="en-US" dirty="0" smtClean="0"/>
          </a:p>
          <a:p>
            <a:pPr>
              <a:buNone/>
            </a:pPr>
            <a:r>
              <a:rPr lang="en-US" dirty="0" smtClean="0"/>
              <a:t>		if(flag == 1)</a:t>
            </a:r>
            <a:endParaRPr lang="en-US" dirty="0" smtClean="0"/>
          </a:p>
          <a:p>
            <a:pPr>
              <a:buNone/>
            </a:pPr>
            <a:r>
              <a:rPr lang="en-US" dirty="0" smtClean="0"/>
              <a:t>			 </a:t>
            </a:r>
            <a:r>
              <a:rPr lang="en-US" dirty="0" err="1" smtClean="0"/>
              <a:t>printf</a:t>
            </a:r>
            <a:r>
              <a:rPr lang="en-US" dirty="0" smtClean="0"/>
              <a:t>("%d is not </a:t>
            </a:r>
            <a:r>
              <a:rPr lang="en-US" dirty="0" err="1" smtClean="0"/>
              <a:t>prime",num</a:t>
            </a:r>
            <a:r>
              <a:rPr lang="en-US" dirty="0" smtClean="0"/>
              <a:t>); </a:t>
            </a:r>
            <a:endParaRPr lang="en-US" dirty="0" smtClean="0"/>
          </a:p>
          <a:p>
            <a:pPr>
              <a:buNone/>
            </a:pPr>
            <a:r>
              <a:rPr lang="en-US" dirty="0" smtClean="0"/>
              <a:t>		else </a:t>
            </a:r>
            <a:endParaRPr lang="en-US" dirty="0" smtClean="0"/>
          </a:p>
          <a:p>
            <a:pPr>
              <a:buNone/>
            </a:pPr>
            <a:r>
              <a:rPr lang="en-US" dirty="0" smtClean="0"/>
              <a:t>			</a:t>
            </a:r>
            <a:r>
              <a:rPr lang="en-US" dirty="0" err="1" smtClean="0"/>
              <a:t>printf</a:t>
            </a:r>
            <a:r>
              <a:rPr lang="en-US" dirty="0" smtClean="0"/>
              <a:t>("%d is prime", num);</a:t>
            </a:r>
            <a:endParaRPr lang="en-US" dirty="0" smtClean="0"/>
          </a:p>
          <a:p>
            <a:pPr>
              <a:buNone/>
            </a:pPr>
            <a:r>
              <a:rPr lang="en-US" dirty="0" smtClean="0"/>
              <a:t> 		return 0; </a:t>
            </a:r>
            <a:endParaRPr lang="en-US" dirty="0" smtClean="0"/>
          </a:p>
          <a:p>
            <a:pPr>
              <a:buNone/>
            </a:pPr>
            <a:r>
              <a:rPr lang="en-US" dirty="0" smtClean="0"/>
              <a:t>} </a:t>
            </a:r>
            <a:endParaRPr lang="en-US" dirty="0" smtClean="0"/>
          </a:p>
          <a:p>
            <a:pPr>
              <a:buNone/>
            </a:pPr>
            <a:r>
              <a:rPr lang="en-US" dirty="0" err="1" smtClean="0"/>
              <a:t>int</a:t>
            </a:r>
            <a:r>
              <a:rPr lang="en-US" dirty="0" smtClean="0"/>
              <a:t> input()</a:t>
            </a:r>
            <a:endParaRPr lang="en-US" dirty="0" smtClean="0"/>
          </a:p>
          <a:p>
            <a:pPr>
              <a:buNone/>
            </a:pPr>
            <a:r>
              <a:rPr lang="en-US" dirty="0" smtClean="0"/>
              <a:t>{ 		/* Integer value is returned from input() to calling function */</a:t>
            </a:r>
            <a:endParaRPr lang="en-US" dirty="0" smtClean="0"/>
          </a:p>
          <a:p>
            <a:pPr>
              <a:buNone/>
            </a:pPr>
            <a:r>
              <a:rPr lang="en-US" dirty="0" smtClean="0"/>
              <a:t> 		</a:t>
            </a:r>
            <a:r>
              <a:rPr lang="en-US" dirty="0" err="1" smtClean="0"/>
              <a:t>int</a:t>
            </a:r>
            <a:r>
              <a:rPr lang="en-US" dirty="0" smtClean="0"/>
              <a:t> n;</a:t>
            </a:r>
            <a:endParaRPr lang="en-US" dirty="0" smtClean="0"/>
          </a:p>
          <a:p>
            <a:pPr>
              <a:buNone/>
            </a:pPr>
            <a:r>
              <a:rPr lang="en-US" dirty="0" smtClean="0"/>
              <a:t> 		</a:t>
            </a:r>
            <a:r>
              <a:rPr lang="en-US" dirty="0" err="1" smtClean="0"/>
              <a:t>printf</a:t>
            </a:r>
            <a:r>
              <a:rPr lang="en-US" dirty="0" smtClean="0"/>
              <a:t>("Enter positive integer to check:\n");</a:t>
            </a:r>
            <a:endParaRPr lang="en-US" dirty="0" smtClean="0"/>
          </a:p>
          <a:p>
            <a:pPr>
              <a:buNone/>
            </a:pPr>
            <a:r>
              <a:rPr lang="en-US"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1 (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 (2)</Template>
  <TotalTime>0</TotalTime>
  <Words>11111</Words>
  <Application>WPS Presentation</Application>
  <PresentationFormat>Custom</PresentationFormat>
  <Paragraphs>619</Paragraphs>
  <Slides>46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Arial</vt:lpstr>
      <vt:lpstr>SimSun</vt:lpstr>
      <vt:lpstr>Wingdings</vt:lpstr>
      <vt:lpstr>Wingdings 2</vt:lpstr>
      <vt:lpstr>Constantia</vt:lpstr>
      <vt:lpstr>Calibri</vt:lpstr>
      <vt:lpstr>Microsoft YaHei</vt:lpstr>
      <vt:lpstr>Arial Unicode MS</vt:lpstr>
      <vt:lpstr>Presentation1 (2)</vt:lpstr>
      <vt:lpstr> </vt:lpstr>
      <vt:lpstr>Question</vt:lpstr>
      <vt:lpstr>What is modular programming??</vt:lpstr>
      <vt:lpstr>User defined function </vt:lpstr>
      <vt:lpstr>User defined function</vt:lpstr>
      <vt:lpstr>Function with no arguments and no return value </vt:lpstr>
      <vt:lpstr>Function with no arguments and no return value </vt:lpstr>
      <vt:lpstr>Function with no arguments but return value</vt:lpstr>
      <vt:lpstr>Function with no arguments but return value</vt:lpstr>
      <vt:lpstr>Function with no arguments but return value</vt:lpstr>
      <vt:lpstr>Function with arguments and no return value</vt:lpstr>
      <vt:lpstr>Function with arguments and no return value</vt:lpstr>
      <vt:lpstr>Function with arguments and no return value</vt:lpstr>
      <vt:lpstr>Function with argument and a return value</vt:lpstr>
      <vt:lpstr>Function with argument and a return value</vt:lpstr>
      <vt:lpstr>Function with argument and a return value</vt:lpstr>
      <vt:lpstr>Question </vt:lpstr>
      <vt:lpstr>PowerPoint 演示文稿</vt:lpstr>
      <vt:lpstr>PowerPoint 演示文稿</vt:lpstr>
      <vt:lpstr>PowerPoint 演示文稿</vt:lpstr>
      <vt:lpstr>Algorithm </vt:lpstr>
      <vt:lpstr>Flow chart</vt:lpstr>
      <vt:lpstr>PowerPoint 演示文稿</vt:lpstr>
      <vt:lpstr>Output</vt:lpstr>
      <vt:lpstr>Question </vt:lpstr>
      <vt:lpstr>Storage classes</vt:lpstr>
      <vt:lpstr>Automatic storage class</vt:lpstr>
      <vt:lpstr>Register storage class</vt:lpstr>
      <vt:lpstr>Static storage class</vt:lpstr>
      <vt:lpstr>PowerPoint 演示文稿</vt:lpstr>
      <vt:lpstr>Extern storage class</vt:lpstr>
      <vt:lpstr>PowerPoint 演示文稿</vt:lpstr>
      <vt:lpstr>Question </vt:lpstr>
      <vt:lpstr>PowerPoint 演示文稿</vt:lpstr>
      <vt:lpstr>PowerPoint 演示文稿</vt:lpstr>
      <vt:lpstr>PowerPoint 演示文稿</vt:lpstr>
      <vt:lpstr>output</vt:lpstr>
      <vt:lpstr>Question </vt:lpstr>
      <vt:lpstr>Types of errors</vt:lpstr>
      <vt:lpstr>Compilation Errors</vt:lpstr>
      <vt:lpstr>Syntax Errors</vt:lpstr>
      <vt:lpstr>Semantic Errors</vt:lpstr>
      <vt:lpstr>Linker error</vt:lpstr>
      <vt:lpstr>Runtime Errors</vt:lpstr>
      <vt:lpstr>Logical Errors</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Tharunika</dc:creator>
  <cp:lastModifiedBy>Veena</cp:lastModifiedBy>
  <cp:revision>5</cp:revision>
  <dcterms:created xsi:type="dcterms:W3CDTF">2015-11-13T07:04:00Z</dcterms:created>
  <dcterms:modified xsi:type="dcterms:W3CDTF">2021-01-01T15:48:53Z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