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7" r:id="rId3"/>
    <p:sldId id="278" r:id="rId5"/>
    <p:sldId id="279" r:id="rId6"/>
    <p:sldId id="291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93" r:id="rId15"/>
    <p:sldId id="294" r:id="rId16"/>
    <p:sldId id="295" r:id="rId17"/>
    <p:sldId id="320" r:id="rId18"/>
    <p:sldId id="319" r:id="rId19"/>
    <p:sldId id="322" r:id="rId20"/>
    <p:sldId id="323" r:id="rId21"/>
    <p:sldId id="325" r:id="rId22"/>
    <p:sldId id="29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3f2f6fa4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g183f2f6fa4f_0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AAE0BC4-37B8-4DD0-8DAB-9F049758826B}" type="slidenum">
              <a:rPr lang="en-IN" altLang="en-US" smtClean="0">
                <a:latin typeface="Calibri" panose="020F0502020204030204" charset="0"/>
              </a:rPr>
            </a:fld>
            <a:endParaRPr lang="en-I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1E7AC999-957F-4077-B60A-6D8697A04573}" type="slidenum">
              <a:rPr lang="en-IN" altLang="en-US" smtClean="0">
                <a:latin typeface="Calibri" panose="020F0502020204030204" charset="0"/>
              </a:rPr>
            </a:fld>
            <a:endParaRPr lang="en-I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/>
          <p:nvPr>
            <p:ph type="pic" idx="2"/>
          </p:nvPr>
        </p:nvSpPr>
        <p:spPr>
          <a:xfrm>
            <a:off x="8057989" y="1978029"/>
            <a:ext cx="4134011" cy="25171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4" name="Google Shape;14;p26"/>
          <p:cNvSpPr/>
          <p:nvPr>
            <p:ph type="pic" idx="3"/>
          </p:nvPr>
        </p:nvSpPr>
        <p:spPr>
          <a:xfrm>
            <a:off x="1" y="1978029"/>
            <a:ext cx="4134011" cy="25171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" descr="CMRGI Logo New2"/>
          <p:cNvPicPr preferRelativeResize="0"/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908473" y="1051560"/>
            <a:ext cx="1103207" cy="111675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2117725" y="113665"/>
            <a:ext cx="7893050" cy="239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</a:t>
            </a:r>
            <a:br>
              <a:rPr lang="en-US" sz="213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135" b="1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CMR TECHNiCAL CAMPUS</a:t>
            </a:r>
            <a:br>
              <a:rPr lang="en-US" sz="2135" b="1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135" b="0" i="0" u="none" strike="noStrike" cap="none">
                <a:solidFill>
                  <a:srgbClr val="7030A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135" b="0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UGC AUTONOMOUS </a:t>
            </a:r>
            <a:b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135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Accredited by NBA &amp; NAAC with A Grade</a:t>
            </a:r>
            <a: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b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135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Approved by AICTE, New Delhi and Affiliated to JNTU, Hyderabad</a:t>
            </a:r>
            <a: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135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8" name="Google Shape;98;p1" descr="C:\Users\Dean Academic\Desktop\Images for Canva\naac_a_grade.jpg"/>
          <p:cNvPicPr preferRelativeResize="0"/>
          <p:nvPr>
            <p:ph type="pic" idx="3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0180320" y="932180"/>
            <a:ext cx="1457113" cy="106934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260620" y="2350893"/>
            <a:ext cx="81135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FF33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COMPUTER SCIENCE AND ENGINEERING</a:t>
            </a:r>
            <a:endParaRPr sz="2135" b="1">
              <a:solidFill>
                <a:srgbClr val="FF33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430145" y="2663190"/>
            <a:ext cx="8012430" cy="313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MAJOR PROJECT 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indent="0" algn="ctr" eaLnBrk="1" fontAlgn="auto" hangingPunct="1">
              <a:buNone/>
              <a:defRPr/>
            </a:pPr>
            <a:r>
              <a:rPr lang="en-IN" alt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Enhancement of e-government services using Machine Learning and AI</a:t>
            </a:r>
            <a:endParaRPr lang="en-US" sz="24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marL="0" indent="0" algn="ctr" eaLnBrk="1" fontAlgn="auto" hangingPunct="1">
              <a:buNone/>
              <a:defRPr/>
            </a:pPr>
            <a:endParaRPr lang="en-US"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indent="0" algn="ctr" eaLnBrk="1" fontAlgn="auto" hangingPunct="1">
              <a:buNone/>
              <a:defRPr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GUIDED BY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 P DEEPAK KUMAR(Asst. Prof)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371600" y="4953000"/>
            <a:ext cx="9756140" cy="187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anklin Gothic Book" panose="020B0503020102020204" pitchFamily="34" charset="0"/>
                <a:ea typeface="Libre Franklin"/>
                <a:cs typeface="Franklin Gothic Book" panose="020B0503020102020204" pitchFamily="34" charset="0"/>
                <a:sym typeface="Libre Franklin"/>
              </a:rPr>
              <a:t>Presented by</a:t>
            </a:r>
            <a:endParaRPr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anklin Gothic Book" panose="020B0503020102020204" pitchFamily="34" charset="0"/>
                <a:ea typeface="Libre Franklin"/>
                <a:cs typeface="Franklin Gothic Book" panose="020B0503020102020204" pitchFamily="34" charset="0"/>
                <a:sym typeface="Libre Franklin"/>
              </a:rPr>
              <a:t>Yogitha Sree Annangi (197R1A0559)</a:t>
            </a:r>
            <a:endParaRPr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anklin Gothic Book" panose="020B0503020102020204" pitchFamily="34" charset="0"/>
                <a:ea typeface="Libre Franklin"/>
                <a:cs typeface="Franklin Gothic Book" panose="020B0503020102020204" pitchFamily="34" charset="0"/>
                <a:sym typeface="Libre Franklin"/>
              </a:rPr>
              <a:t>Chandana Yarlagadda (197R1A0557)</a:t>
            </a:r>
            <a:endParaRPr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anklin Gothic Book" panose="020B0503020102020204" pitchFamily="34" charset="0"/>
                <a:ea typeface="Libre Franklin"/>
                <a:cs typeface="Franklin Gothic Book" panose="020B0503020102020204" pitchFamily="34" charset="0"/>
                <a:sym typeface="Libre Franklin"/>
              </a:rPr>
              <a:t>Deverakonda Veena Laxmi Gayatri (197R1A0511)</a:t>
            </a:r>
            <a:endParaRPr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altLang="en-US" b="1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26015" cy="3662045"/>
          </a:xfrm>
        </p:spPr>
        <p:txBody>
          <a:bodyPr rtlCol="0">
            <a:normAutofit fontScale="90000"/>
          </a:bodyPr>
          <a:lstStyle/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     :  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7 or 10 or 11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	 :  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Platforms	           :  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 book or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(google)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sets                      : 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sets from Online Resources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buFont typeface="Arial" panose="020B0604020202020204"/>
              <a:buNone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031" y="369600"/>
            <a:ext cx="9601200" cy="130333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41" y="1704423"/>
            <a:ext cx="5756717" cy="47839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2750" y="2438400"/>
            <a:ext cx="8292465" cy="3253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. Data preprocessing 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set Preparation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Model Building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049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Date sets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4311" y="2007955"/>
            <a:ext cx="10193481" cy="3888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sets are collected from the two online resources “Kaggle” and “IAM”.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 preprocessing the inconsistence and redundant data is rem0ved using data preprocessing techniques (data cleaning, data transformation, dimension reduction etc.)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 data is divided in to train(80%) and test (20%)for model building and evaluation.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and Evaluation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7185" y="1945640"/>
            <a:ext cx="10070465" cy="4387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 (80%) data is given to CNN(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classifier which is multi layer artificial neural network.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network will work as three parts as input layer ,hidden layer and out put layer.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and trainable features are extracted from the input layer and weights are added to hidden layer.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extract the final classifier features the network uses max pooling and normalization techniques which results the flattened single  dimensional features matrix.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 is evaluated against the test data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0800" y="685800"/>
            <a:ext cx="9601200" cy="1485900"/>
          </a:xfrm>
        </p:spPr>
        <p:txBody>
          <a:bodyPr/>
          <a:p>
            <a:r>
              <a:rPr lang="en-US"/>
              <a:t>USE CASE DIAGRAM</a:t>
            </a:r>
            <a:endParaRPr lang="en-US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433195" y="1875790"/>
            <a:ext cx="9147175" cy="46932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0800" y="457200"/>
            <a:ext cx="9601200" cy="1485900"/>
          </a:xfrm>
        </p:spPr>
        <p:txBody>
          <a:bodyPr/>
          <a:p>
            <a:r>
              <a:rPr lang="en-US"/>
              <a:t> CLASS DIAGRAM</a:t>
            </a:r>
            <a:endParaRPr lang="en-US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2209800" y="1295400"/>
            <a:ext cx="7368540" cy="5359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0800" y="685800"/>
            <a:ext cx="9601200" cy="1485900"/>
          </a:xfrm>
        </p:spPr>
        <p:txBody>
          <a:bodyPr/>
          <a:p>
            <a:r>
              <a:rPr lang="en-US"/>
              <a:t> SEQUENCE DIAGRAM:</a:t>
            </a:r>
            <a:endParaRPr lang="en-US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685800" y="2057400"/>
            <a:ext cx="9647555" cy="45669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0800" y="685800"/>
            <a:ext cx="9601200" cy="1485900"/>
          </a:xfrm>
        </p:spPr>
        <p:txBody>
          <a:bodyPr/>
          <a:p>
            <a:r>
              <a:rPr lang="en-US"/>
              <a:t>ACTIVITY DIAGRAM</a:t>
            </a:r>
            <a:endParaRPr lang="en-US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2971800" y="1676400"/>
            <a:ext cx="6864350" cy="48221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4800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altLang="en-US" sz="4800" b="1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1676399" y="1998518"/>
            <a:ext cx="9601201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just"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goal of this project is to introduce new frameworks and platform to integrate recent advances in AI techniques in the e-government systems and services to improve the overall trust, transparency, and efficiency of e-government. </a:t>
            </a:r>
            <a:endParaRPr lang="en-US" alt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3f2f6fa4f_0_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g183f2f6fa4f_0_0"/>
          <p:cNvSpPr txBox="1"/>
          <p:nvPr>
            <p:ph type="body" idx="1"/>
          </p:nvPr>
        </p:nvSpPr>
        <p:spPr>
          <a:xfrm>
            <a:off x="1371600" y="17526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Abstract                                                           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sz="2100"/>
          </a:p>
          <a:p>
            <a:pPr marL="384175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108" name="Google Shape;108;g183f2f6fa4f_0_0"/>
          <p:cNvSpPr txBox="1"/>
          <p:nvPr/>
        </p:nvSpPr>
        <p:spPr>
          <a:xfrm>
            <a:off x="5783850" y="1752600"/>
            <a:ext cx="5387100" cy="295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Hardware and Software Requirements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Architecture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Modularity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UML Diagrams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Conclusion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35100"/>
            <a:ext cx="9955213" cy="4524375"/>
          </a:xfrm>
        </p:spPr>
        <p:txBody>
          <a:bodyPr/>
          <a:lstStyle/>
          <a:p>
            <a:pPr eaLnBrk="1" hangingPunct="1"/>
            <a:r>
              <a:rPr lang="en-US" altLang="en-US" sz="8000" i="1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en-US" altLang="en-US" sz="8000" i="1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8000" i="1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8000" b="1" i="1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altLang="en-US" sz="8000" b="1" i="1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altLang="en-US" b="1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904" y="2279794"/>
            <a:ext cx="10591688" cy="400413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buFont typeface="Arial" panose="020B0604020202020204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buFont typeface="Arial" panose="020B0604020202020204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has recently advanced the state-of-art results in an ever-growing number of domains. However, it still faces several challenges that hinder its deployment in the e-government applications–both for improving the e-government systems and the e-government-citizens interactions.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buFont typeface="Arial" panose="020B0604020202020204"/>
              <a:buNone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overarching goal is to utilize trustworthy AI techniques in advancing the current state of e-government services in order to minimize processing times, reduce costs, and improve citizens’ satisfaction.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buFont typeface="Arial" panose="020B0604020202020204"/>
              <a:buNone/>
              <a:defRPr/>
            </a:pPr>
            <a:endParaRPr lang="en-US" sz="24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buFont typeface="Arial" panose="020B0604020202020204"/>
              <a:buNone/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has been around for some decades in several theoretical forms and complicated systems; however, only recent advances in computational powers and big data have enabled AI to achieve outstanding results in an ever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growing number of domains.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E-government is the application of employing advanced electronic techniques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web services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present, exchange and advance the government’s services for citizens and businesses with a goal of improving the productivity while reducing the cost.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  <a:endParaRPr lang="en-US" altLang="en-US" b="1">
              <a:ln>
                <a:noFill/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286000"/>
            <a:ext cx="9084945" cy="35814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buNone/>
              <a:defRPr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just takes the feedback from the customer/user but they do not analyze the information obtained efficiently and that also requires a lot of human labor or man power.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dirty="0">
              <a:ln>
                <a:noFill/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210" y="1866899"/>
            <a:ext cx="10018713" cy="3124201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buNone/>
              <a:defRPr/>
            </a:pP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Maintenance cost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Inaccessibility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productivity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    </a:t>
            </a:r>
            <a:r>
              <a:rPr lang="en-US" altLang="en-US" sz="3200" b="1" dirty="0">
                <a:ln>
                  <a:noFill/>
                </a:ln>
                <a:solidFill>
                  <a:schemeClr val="tx1"/>
                </a:solidFill>
              </a:rPr>
              <a:t>    </a:t>
            </a:r>
            <a:endParaRPr lang="en-US" altLang="en-US" sz="3200" b="1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457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484311" y="2193781"/>
            <a:ext cx="10411691" cy="3317875"/>
          </a:xfrm>
        </p:spPr>
        <p:txBody>
          <a:bodyPr/>
          <a:lstStyle/>
          <a:p>
            <a:pPr algn="just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propose a novel framework that utilizes recent advances in AI to improve the e-government systems and their interactions with the citizens.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framework to automate and facilitate the management of e-government systems using AI techniques.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we develop and present several deep learning models that aim at automating e-government feedback services. 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76517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3200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altLang="en-US" b="1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655" y="2308082"/>
            <a:ext cx="9774382" cy="3386137"/>
          </a:xfrm>
        </p:spPr>
        <p:txBody>
          <a:bodyPr rtlCol="0">
            <a:normAutofit/>
          </a:bodyPr>
          <a:lstStyle/>
          <a:p>
            <a:pPr algn="just" eaLnBrk="1" hangingPunct="1">
              <a:buFont typeface="Wingdings" panose="05000000000000000000" charset="0"/>
              <a:buChar char="Ø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with citizens or clients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charset="0"/>
              <a:buChar char="Ø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feed back(So that improvements are made)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charset="0"/>
              <a:buChar char="Ø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charset="0"/>
              <a:buChar char="Ø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cost and maintenance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buNone/>
              <a:defRPr/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eaLnBrk="1" fontAlgn="auto" hangingPunct="1">
              <a:buFont typeface="Wingdings" panose="05000000000000000000" pitchFamily="2" charset="2"/>
              <a:buChar char="Ø"/>
              <a:defRPr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fontAlgn="auto" hangingPunct="1"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>
          <a:xfrm>
            <a:off x="801370" y="685800"/>
            <a:ext cx="10171430" cy="1485900"/>
          </a:xfrm>
        </p:spPr>
        <p:txBody>
          <a:bodyPr/>
          <a:lstStyle/>
          <a:p>
            <a:pPr eaLnBrk="1" hangingPunct="1"/>
            <a:r>
              <a:rPr lang="en-US" altLang="en-US" sz="3200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</a:t>
            </a:r>
            <a:endParaRPr lang="en-US" altLang="en-US" b="1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	 	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i3 </a:t>
            </a:r>
            <a:endParaRPr lang="en-GB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     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40 GB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	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4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en-GB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                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 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GB(optional)</a:t>
            </a:r>
            <a:endParaRPr lang="en-GB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4290</Words>
  <Application>WPS Presentation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SimSun</vt:lpstr>
      <vt:lpstr>Wingdings</vt:lpstr>
      <vt:lpstr>Franklin Gothic Book</vt:lpstr>
      <vt:lpstr>Libre Franklin</vt:lpstr>
      <vt:lpstr>Segoe Print</vt:lpstr>
      <vt:lpstr>Arial</vt:lpstr>
      <vt:lpstr>Times New Roman</vt:lpstr>
      <vt:lpstr>Times New Roman</vt:lpstr>
      <vt:lpstr>Garamond</vt:lpstr>
      <vt:lpstr>Calibri</vt:lpstr>
      <vt:lpstr>Wingdings</vt:lpstr>
      <vt:lpstr>Microsoft YaHei</vt:lpstr>
      <vt:lpstr>Arial Unicode MS</vt:lpstr>
      <vt:lpstr>Crop</vt:lpstr>
      <vt:lpstr>PowerPoint 演示文稿</vt:lpstr>
      <vt:lpstr>OverView </vt:lpstr>
      <vt:lpstr>ABSTRACT</vt:lpstr>
      <vt:lpstr>INTRODUCTION </vt:lpstr>
      <vt:lpstr> EXISTING SYSTEM:</vt:lpstr>
      <vt:lpstr> DISADVANTAGES</vt:lpstr>
      <vt:lpstr> PROPOSED SYSTEM         </vt:lpstr>
      <vt:lpstr>    ADVANTAGES</vt:lpstr>
      <vt:lpstr>     HARDWARE REQUIREMENTS </vt:lpstr>
      <vt:lpstr>SOFTWARE REQUIREMENTS</vt:lpstr>
      <vt:lpstr>Architecture</vt:lpstr>
      <vt:lpstr>Modules</vt:lpstr>
      <vt:lpstr>Data preprocessing and Date sets</vt:lpstr>
      <vt:lpstr>Model and Evaluation</vt:lpstr>
      <vt:lpstr>USE CASE DIAGRAM</vt:lpstr>
      <vt:lpstr> CLASS DIAGRAM</vt:lpstr>
      <vt:lpstr> SEQUENCE DIAGRAM:</vt:lpstr>
      <vt:lpstr>ACTIVITY DIAGRAM</vt:lpstr>
      <vt:lpstr>Conclusion</vt:lpstr>
      <vt:lpstr>    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Rating from Review Analysis</dc:title>
  <dc:creator>Unknown User</dc:creator>
  <cp:lastModifiedBy>chand</cp:lastModifiedBy>
  <cp:revision>14</cp:revision>
  <dcterms:created xsi:type="dcterms:W3CDTF">2022-08-21T06:03:00Z</dcterms:created>
  <dcterms:modified xsi:type="dcterms:W3CDTF">2023-04-04T13:47:29Z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58F765B4C0504040BC1D23EC49141E65</vt:lpwstr>
  </property>
  <property fmtid="{D5CDD505-2E9C-101B-9397-08002B2CF9AE}" pid="3" name="KSOProductBuildVer">
    <vt:lpwstr>1033-11.2.0.11486</vt:lpwstr>
  </property>
</Properties>
</file>