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59" r:id="rId7"/>
    <p:sldId id="265" r:id="rId8"/>
    <p:sldId id="260" r:id="rId9"/>
    <p:sldId id="266" r:id="rId10"/>
    <p:sldId id="261" r:id="rId11"/>
    <p:sldId id="267" r:id="rId12"/>
    <p:sldId id="268" r:id="rId13"/>
    <p:sldId id="297" r:id="rId14"/>
    <p:sldId id="298" r:id="rId15"/>
    <p:sldId id="293" r:id="rId16"/>
    <p:sldId id="294" r:id="rId17"/>
    <p:sldId id="304" r:id="rId18"/>
    <p:sldId id="305" r:id="rId19"/>
    <p:sldId id="306" r:id="rId20"/>
    <p:sldId id="30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1ECD27-219F-476A-B68E-2B82C3EA1B9F}"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6501E-17D4-40D0-8D06-C4F24BCF816F}" type="slidenum">
              <a:rPr lang="en-IN" smtClean="0"/>
              <a:t>‹#›</a:t>
            </a:fld>
            <a:endParaRPr lang="en-IN"/>
          </a:p>
        </p:txBody>
      </p:sp>
    </p:spTree>
    <p:extLst>
      <p:ext uri="{BB962C8B-B14F-4D97-AF65-F5344CB8AC3E}">
        <p14:creationId xmlns:p14="http://schemas.microsoft.com/office/powerpoint/2010/main" val="19213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1ECD27-219F-476A-B68E-2B82C3EA1B9F}"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6501E-17D4-40D0-8D06-C4F24BCF816F}" type="slidenum">
              <a:rPr lang="en-IN" smtClean="0"/>
              <a:t>‹#›</a:t>
            </a:fld>
            <a:endParaRPr lang="en-IN"/>
          </a:p>
        </p:txBody>
      </p:sp>
    </p:spTree>
    <p:extLst>
      <p:ext uri="{BB962C8B-B14F-4D97-AF65-F5344CB8AC3E}">
        <p14:creationId xmlns:p14="http://schemas.microsoft.com/office/powerpoint/2010/main" val="26296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1ECD27-219F-476A-B68E-2B82C3EA1B9F}"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6501E-17D4-40D0-8D06-C4F24BCF816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5220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1ECD27-219F-476A-B68E-2B82C3EA1B9F}"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6501E-17D4-40D0-8D06-C4F24BCF816F}" type="slidenum">
              <a:rPr lang="en-IN" smtClean="0"/>
              <a:t>‹#›</a:t>
            </a:fld>
            <a:endParaRPr lang="en-IN"/>
          </a:p>
        </p:txBody>
      </p:sp>
    </p:spTree>
    <p:extLst>
      <p:ext uri="{BB962C8B-B14F-4D97-AF65-F5344CB8AC3E}">
        <p14:creationId xmlns:p14="http://schemas.microsoft.com/office/powerpoint/2010/main" val="952126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1ECD27-219F-476A-B68E-2B82C3EA1B9F}"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6501E-17D4-40D0-8D06-C4F24BCF816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9407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1ECD27-219F-476A-B68E-2B82C3EA1B9F}"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6501E-17D4-40D0-8D06-C4F24BCF816F}" type="slidenum">
              <a:rPr lang="en-IN" smtClean="0"/>
              <a:t>‹#›</a:t>
            </a:fld>
            <a:endParaRPr lang="en-IN"/>
          </a:p>
        </p:txBody>
      </p:sp>
    </p:spTree>
    <p:extLst>
      <p:ext uri="{BB962C8B-B14F-4D97-AF65-F5344CB8AC3E}">
        <p14:creationId xmlns:p14="http://schemas.microsoft.com/office/powerpoint/2010/main" val="2103800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ECD27-219F-476A-B68E-2B82C3EA1B9F}"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6501E-17D4-40D0-8D06-C4F24BCF816F}" type="slidenum">
              <a:rPr lang="en-IN" smtClean="0"/>
              <a:t>‹#›</a:t>
            </a:fld>
            <a:endParaRPr lang="en-IN"/>
          </a:p>
        </p:txBody>
      </p:sp>
    </p:spTree>
    <p:extLst>
      <p:ext uri="{BB962C8B-B14F-4D97-AF65-F5344CB8AC3E}">
        <p14:creationId xmlns:p14="http://schemas.microsoft.com/office/powerpoint/2010/main" val="3083289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ECD27-219F-476A-B68E-2B82C3EA1B9F}"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6501E-17D4-40D0-8D06-C4F24BCF816F}" type="slidenum">
              <a:rPr lang="en-IN" smtClean="0"/>
              <a:t>‹#›</a:t>
            </a:fld>
            <a:endParaRPr lang="en-IN"/>
          </a:p>
        </p:txBody>
      </p:sp>
    </p:spTree>
    <p:extLst>
      <p:ext uri="{BB962C8B-B14F-4D97-AF65-F5344CB8AC3E}">
        <p14:creationId xmlns:p14="http://schemas.microsoft.com/office/powerpoint/2010/main" val="249233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ECD27-219F-476A-B68E-2B82C3EA1B9F}"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6501E-17D4-40D0-8D06-C4F24BCF816F}" type="slidenum">
              <a:rPr lang="en-IN" smtClean="0"/>
              <a:t>‹#›</a:t>
            </a:fld>
            <a:endParaRPr lang="en-IN"/>
          </a:p>
        </p:txBody>
      </p:sp>
    </p:spTree>
    <p:extLst>
      <p:ext uri="{BB962C8B-B14F-4D97-AF65-F5344CB8AC3E}">
        <p14:creationId xmlns:p14="http://schemas.microsoft.com/office/powerpoint/2010/main" val="42259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1ECD27-219F-476A-B68E-2B82C3EA1B9F}"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6501E-17D4-40D0-8D06-C4F24BCF816F}" type="slidenum">
              <a:rPr lang="en-IN" smtClean="0"/>
              <a:t>‹#›</a:t>
            </a:fld>
            <a:endParaRPr lang="en-IN"/>
          </a:p>
        </p:txBody>
      </p:sp>
    </p:spTree>
    <p:extLst>
      <p:ext uri="{BB962C8B-B14F-4D97-AF65-F5344CB8AC3E}">
        <p14:creationId xmlns:p14="http://schemas.microsoft.com/office/powerpoint/2010/main" val="48292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1ECD27-219F-476A-B68E-2B82C3EA1B9F}"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6501E-17D4-40D0-8D06-C4F24BCF816F}" type="slidenum">
              <a:rPr lang="en-IN" smtClean="0"/>
              <a:t>‹#›</a:t>
            </a:fld>
            <a:endParaRPr lang="en-IN"/>
          </a:p>
        </p:txBody>
      </p:sp>
    </p:spTree>
    <p:extLst>
      <p:ext uri="{BB962C8B-B14F-4D97-AF65-F5344CB8AC3E}">
        <p14:creationId xmlns:p14="http://schemas.microsoft.com/office/powerpoint/2010/main" val="102409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1ECD27-219F-476A-B68E-2B82C3EA1B9F}" type="datetimeFigureOut">
              <a:rPr lang="en-IN" smtClean="0"/>
              <a:t>05-11-2022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76501E-17D4-40D0-8D06-C4F24BCF816F}" type="slidenum">
              <a:rPr lang="en-IN" smtClean="0"/>
              <a:t>‹#›</a:t>
            </a:fld>
            <a:endParaRPr lang="en-IN"/>
          </a:p>
        </p:txBody>
      </p:sp>
    </p:spTree>
    <p:extLst>
      <p:ext uri="{BB962C8B-B14F-4D97-AF65-F5344CB8AC3E}">
        <p14:creationId xmlns:p14="http://schemas.microsoft.com/office/powerpoint/2010/main" val="78516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1ECD27-219F-476A-B68E-2B82C3EA1B9F}" type="datetimeFigureOut">
              <a:rPr lang="en-IN" smtClean="0"/>
              <a:t>05-11-2022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76501E-17D4-40D0-8D06-C4F24BCF816F}" type="slidenum">
              <a:rPr lang="en-IN" smtClean="0"/>
              <a:t>‹#›</a:t>
            </a:fld>
            <a:endParaRPr lang="en-IN"/>
          </a:p>
        </p:txBody>
      </p:sp>
    </p:spTree>
    <p:extLst>
      <p:ext uri="{BB962C8B-B14F-4D97-AF65-F5344CB8AC3E}">
        <p14:creationId xmlns:p14="http://schemas.microsoft.com/office/powerpoint/2010/main" val="2909601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ECD27-219F-476A-B68E-2B82C3EA1B9F}" type="datetimeFigureOut">
              <a:rPr lang="en-IN" smtClean="0"/>
              <a:t>05-11-2022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76501E-17D4-40D0-8D06-C4F24BCF816F}" type="slidenum">
              <a:rPr lang="en-IN" smtClean="0"/>
              <a:t>‹#›</a:t>
            </a:fld>
            <a:endParaRPr lang="en-IN"/>
          </a:p>
        </p:txBody>
      </p:sp>
    </p:spTree>
    <p:extLst>
      <p:ext uri="{BB962C8B-B14F-4D97-AF65-F5344CB8AC3E}">
        <p14:creationId xmlns:p14="http://schemas.microsoft.com/office/powerpoint/2010/main" val="155707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1ECD27-219F-476A-B68E-2B82C3EA1B9F}"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6501E-17D4-40D0-8D06-C4F24BCF816F}" type="slidenum">
              <a:rPr lang="en-IN" smtClean="0"/>
              <a:t>‹#›</a:t>
            </a:fld>
            <a:endParaRPr lang="en-IN"/>
          </a:p>
        </p:txBody>
      </p:sp>
    </p:spTree>
    <p:extLst>
      <p:ext uri="{BB962C8B-B14F-4D97-AF65-F5344CB8AC3E}">
        <p14:creationId xmlns:p14="http://schemas.microsoft.com/office/powerpoint/2010/main" val="308702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1ECD27-219F-476A-B68E-2B82C3EA1B9F}"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6501E-17D4-40D0-8D06-C4F24BCF816F}" type="slidenum">
              <a:rPr lang="en-IN" smtClean="0"/>
              <a:t>‹#›</a:t>
            </a:fld>
            <a:endParaRPr lang="en-IN"/>
          </a:p>
        </p:txBody>
      </p:sp>
    </p:spTree>
    <p:extLst>
      <p:ext uri="{BB962C8B-B14F-4D97-AF65-F5344CB8AC3E}">
        <p14:creationId xmlns:p14="http://schemas.microsoft.com/office/powerpoint/2010/main" val="1301716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1ECD27-219F-476A-B68E-2B82C3EA1B9F}" type="datetimeFigureOut">
              <a:rPr lang="en-IN" smtClean="0"/>
              <a:t>05-11-2022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76501E-17D4-40D0-8D06-C4F24BCF816F}" type="slidenum">
              <a:rPr lang="en-IN" smtClean="0"/>
              <a:t>‹#›</a:t>
            </a:fld>
            <a:endParaRPr lang="en-IN"/>
          </a:p>
        </p:txBody>
      </p:sp>
    </p:spTree>
    <p:extLst>
      <p:ext uri="{BB962C8B-B14F-4D97-AF65-F5344CB8AC3E}">
        <p14:creationId xmlns:p14="http://schemas.microsoft.com/office/powerpoint/2010/main" val="4148524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AB379-9BED-4898-AFF6-657BD6D4FEA2}"/>
              </a:ext>
            </a:extLst>
          </p:cNvPr>
          <p:cNvSpPr>
            <a:spLocks noGrp="1"/>
          </p:cNvSpPr>
          <p:nvPr>
            <p:ph type="ctrTitle"/>
          </p:nvPr>
        </p:nvSpPr>
        <p:spPr/>
        <p:txBody>
          <a:bodyPr>
            <a:normAutofit fontScale="90000"/>
          </a:bodyPr>
          <a:lstStyle/>
          <a:p>
            <a:pPr>
              <a:lnSpc>
                <a:spcPct val="106000"/>
              </a:lnSpc>
              <a:spcAft>
                <a:spcPts val="8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800" dirty="0">
                <a:effectLst/>
                <a:latin typeface="Calibri" panose="020F0502020204030204" pitchFamily="34" charset="0"/>
                <a:ea typeface="Times New Roman" panose="02020603050405020304" pitchFamily="18" charset="0"/>
                <a:cs typeface="Times New Roman" panose="02020603050405020304" pitchFamily="18" charset="0"/>
              </a:rPr>
            </a:br>
            <a:r>
              <a:rPr lang="en-US" sz="2800" b="1" u="sng" dirty="0">
                <a:effectLst/>
                <a:latin typeface="Times New Roman" panose="02020603050405020304" pitchFamily="18" charset="0"/>
                <a:ea typeface="Times New Roman" panose="02020603050405020304" pitchFamily="18" charset="0"/>
                <a:cs typeface="Times New Roman" panose="02020603050405020304" pitchFamily="18" charset="0"/>
              </a:rPr>
              <a:t>Amazon Data Rating Review Analysis and Predicting</a:t>
            </a:r>
            <a:br>
              <a:rPr lang="en-IN" sz="2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800" dirty="0"/>
          </a:p>
        </p:txBody>
      </p:sp>
      <p:sp>
        <p:nvSpPr>
          <p:cNvPr id="3" name="Subtitle 2">
            <a:extLst>
              <a:ext uri="{FF2B5EF4-FFF2-40B4-BE49-F238E27FC236}">
                <a16:creationId xmlns:a16="http://schemas.microsoft.com/office/drawing/2014/main" id="{F087DDFC-510D-482A-8977-A4E6E94CD8E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81695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4F04-FF22-4AC2-B0BF-AB9BD1F6FE64}"/>
              </a:ext>
            </a:extLst>
          </p:cNvPr>
          <p:cNvSpPr>
            <a:spLocks noGrp="1"/>
          </p:cNvSpPr>
          <p:nvPr>
            <p:ph type="title"/>
          </p:nvPr>
        </p:nvSpPr>
        <p:spPr/>
        <p:txBody>
          <a:bodyPr/>
          <a:lstStyle/>
          <a:p>
            <a:r>
              <a:rPr lang="en-IN" dirty="0"/>
              <a:t>S/W &amp; H/W requirements</a:t>
            </a:r>
          </a:p>
        </p:txBody>
      </p:sp>
      <p:sp>
        <p:nvSpPr>
          <p:cNvPr id="3" name="Content Placeholder 2">
            <a:extLst>
              <a:ext uri="{FF2B5EF4-FFF2-40B4-BE49-F238E27FC236}">
                <a16:creationId xmlns:a16="http://schemas.microsoft.com/office/drawing/2014/main" id="{E58A64C5-9E7D-4408-AAFD-2C197CC2A6BE}"/>
              </a:ext>
            </a:extLst>
          </p:cNvPr>
          <p:cNvSpPr>
            <a:spLocks noGrp="1"/>
          </p:cNvSpPr>
          <p:nvPr>
            <p:ph idx="1"/>
          </p:nvPr>
        </p:nvSpPr>
        <p:spPr/>
        <p:txBody>
          <a:bodyPr>
            <a:noAutofit/>
          </a:bodyPr>
          <a:lstStyle/>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System	: intel core i3.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Hard Disk 	 : 500 GB.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Monitor	 : 15 VGA Color.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Mouse	: Logitech.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RAM		 : 2 GB. </a:t>
            </a:r>
            <a:endParaRPr lang="en-IN" sz="1800" b="1" dirty="0">
              <a:effectLst/>
              <a:latin typeface="Times New Roman" panose="02020603050405020304" pitchFamily="18" charset="0"/>
              <a:ea typeface="Times New Roman" panose="02020603050405020304" pitchFamily="18" charset="0"/>
            </a:endParaRPr>
          </a:p>
          <a:p>
            <a:endParaRPr lang="en-IN" sz="1400" dirty="0"/>
          </a:p>
        </p:txBody>
      </p:sp>
    </p:spTree>
    <p:extLst>
      <p:ext uri="{BB962C8B-B14F-4D97-AF65-F5344CB8AC3E}">
        <p14:creationId xmlns:p14="http://schemas.microsoft.com/office/powerpoint/2010/main" val="335968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AC0B-DF91-4DFB-8D7A-75515E5C9A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CDAB33-4C99-437C-9A9B-609317AC6BFA}"/>
              </a:ext>
            </a:extLst>
          </p:cNvPr>
          <p:cNvSpPr>
            <a:spLocks noGrp="1"/>
          </p:cNvSpPr>
          <p:nvPr>
            <p:ph idx="1"/>
          </p:nvPr>
        </p:nvSpPr>
        <p:spPr/>
        <p:txBody>
          <a:bodyPr>
            <a:normAutofit/>
          </a:bodyPr>
          <a:lstStyle/>
          <a:p>
            <a:pPr marL="342900" lvl="0" indent="-342900" algn="just">
              <a:lnSpc>
                <a:spcPct val="150000"/>
              </a:lnSpc>
              <a:spcBef>
                <a:spcPts val="725"/>
              </a:spcBef>
              <a:spcAft>
                <a:spcPts val="0"/>
              </a:spcAft>
              <a:buFont typeface="Wingdings" panose="05000000000000000000" pitchFamily="2" charset="2"/>
              <a:buChar char=""/>
              <a:tabLst>
                <a:tab pos="285750" algn="l"/>
                <a:tab pos="342900" algn="l"/>
                <a:tab pos="400050" algn="l"/>
                <a:tab pos="628650" algn="l"/>
                <a:tab pos="848995" algn="l"/>
              </a:tabLst>
            </a:pPr>
            <a:r>
              <a:rPr lang="en-US" sz="2800" b="0" dirty="0">
                <a:effectLst/>
                <a:latin typeface="Times New Roman" panose="02020603050405020304" pitchFamily="18" charset="0"/>
                <a:ea typeface="Times New Roman" panose="02020603050405020304" pitchFamily="18" charset="0"/>
              </a:rPr>
              <a:t>Operating system 		: 	Windows XP/7/10</a:t>
            </a:r>
            <a:endParaRPr lang="en-IN" sz="2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80"/>
              </a:spcBef>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rPr>
              <a:t>Coding Language		:	 python  </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rPr>
              <a:t>Development environment 	: anaconda , Jupiter </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80"/>
              </a:spcBef>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rPr>
              <a:t>Dataset			:	 Amazon review rating dataset</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80"/>
              </a:spcBef>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rPr>
              <a:t>IDE 			: 	Jupiter notebook</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39386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123B3-9DC9-4F37-8800-54206D10AB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DD334D-1CB7-4EA8-BA25-33740880D83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18158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1C3B-93B0-4CBF-902B-068C832C0245}"/>
              </a:ext>
            </a:extLst>
          </p:cNvPr>
          <p:cNvSpPr>
            <a:spLocks noGrp="1"/>
          </p:cNvSpPr>
          <p:nvPr>
            <p:ph type="title"/>
          </p:nvPr>
        </p:nvSpPr>
        <p:spPr/>
        <p:txBody>
          <a:bodyPr/>
          <a:lstStyle/>
          <a:p>
            <a:r>
              <a:rPr lang="en-US" dirty="0"/>
              <a:t>Import Libraries</a:t>
            </a:r>
            <a:endParaRPr lang="en-IN" dirty="0"/>
          </a:p>
        </p:txBody>
      </p:sp>
      <p:pic>
        <p:nvPicPr>
          <p:cNvPr id="7" name="Content Placeholder 6">
            <a:extLst>
              <a:ext uri="{FF2B5EF4-FFF2-40B4-BE49-F238E27FC236}">
                <a16:creationId xmlns:a16="http://schemas.microsoft.com/office/drawing/2014/main" id="{601E527E-8D1B-48F6-8F70-208FA3812E15}"/>
              </a:ext>
            </a:extLst>
          </p:cNvPr>
          <p:cNvPicPr>
            <a:picLocks noGrp="1" noChangeAspect="1"/>
          </p:cNvPicPr>
          <p:nvPr>
            <p:ph idx="1"/>
          </p:nvPr>
        </p:nvPicPr>
        <p:blipFill>
          <a:blip r:embed="rId2"/>
          <a:stretch>
            <a:fillRect/>
          </a:stretch>
        </p:blipFill>
        <p:spPr>
          <a:xfrm>
            <a:off x="677863" y="2428755"/>
            <a:ext cx="8596312" cy="3345103"/>
          </a:xfrm>
        </p:spPr>
      </p:pic>
    </p:spTree>
    <p:extLst>
      <p:ext uri="{BB962C8B-B14F-4D97-AF65-F5344CB8AC3E}">
        <p14:creationId xmlns:p14="http://schemas.microsoft.com/office/powerpoint/2010/main" val="352980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E789D-54FB-472D-A492-F1DE37E9E8C9}"/>
              </a:ext>
            </a:extLst>
          </p:cNvPr>
          <p:cNvSpPr>
            <a:spLocks noGrp="1"/>
          </p:cNvSpPr>
          <p:nvPr>
            <p:ph type="title"/>
          </p:nvPr>
        </p:nvSpPr>
        <p:spPr/>
        <p:txBody>
          <a:bodyPr/>
          <a:lstStyle/>
          <a:p>
            <a:r>
              <a:rPr lang="en-US" dirty="0"/>
              <a:t>View Features and Labels</a:t>
            </a:r>
            <a:endParaRPr lang="en-IN" dirty="0"/>
          </a:p>
        </p:txBody>
      </p:sp>
      <p:pic>
        <p:nvPicPr>
          <p:cNvPr id="7" name="Content Placeholder 6">
            <a:extLst>
              <a:ext uri="{FF2B5EF4-FFF2-40B4-BE49-F238E27FC236}">
                <a16:creationId xmlns:a16="http://schemas.microsoft.com/office/drawing/2014/main" id="{400BFC00-DFCC-45F0-B303-E478EA3C2236}"/>
              </a:ext>
            </a:extLst>
          </p:cNvPr>
          <p:cNvPicPr>
            <a:picLocks noGrp="1" noChangeAspect="1"/>
          </p:cNvPicPr>
          <p:nvPr>
            <p:ph idx="1"/>
          </p:nvPr>
        </p:nvPicPr>
        <p:blipFill>
          <a:blip r:embed="rId2"/>
          <a:stretch>
            <a:fillRect/>
          </a:stretch>
        </p:blipFill>
        <p:spPr>
          <a:xfrm>
            <a:off x="677863" y="2402091"/>
            <a:ext cx="8596312" cy="3458390"/>
          </a:xfrm>
        </p:spPr>
      </p:pic>
    </p:spTree>
    <p:extLst>
      <p:ext uri="{BB962C8B-B14F-4D97-AF65-F5344CB8AC3E}">
        <p14:creationId xmlns:p14="http://schemas.microsoft.com/office/powerpoint/2010/main" val="3498031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3818C-FB24-4A52-B7B0-7C262A87AA85}"/>
              </a:ext>
            </a:extLst>
          </p:cNvPr>
          <p:cNvSpPr>
            <a:spLocks noGrp="1"/>
          </p:cNvSpPr>
          <p:nvPr>
            <p:ph type="title"/>
          </p:nvPr>
        </p:nvSpPr>
        <p:spPr/>
        <p:txBody>
          <a:bodyPr/>
          <a:lstStyle/>
          <a:p>
            <a:r>
              <a:rPr lang="en-US" dirty="0"/>
              <a:t>Implementation/ preprocessing</a:t>
            </a:r>
            <a:endParaRPr lang="en-IN" dirty="0"/>
          </a:p>
        </p:txBody>
      </p:sp>
      <p:sp>
        <p:nvSpPr>
          <p:cNvPr id="3" name="Content Placeholder 2">
            <a:extLst>
              <a:ext uri="{FF2B5EF4-FFF2-40B4-BE49-F238E27FC236}">
                <a16:creationId xmlns:a16="http://schemas.microsoft.com/office/drawing/2014/main" id="{510125DE-51E9-446A-931E-C00FC14E4634}"/>
              </a:ext>
            </a:extLst>
          </p:cNvPr>
          <p:cNvSpPr>
            <a:spLocks noGrp="1"/>
          </p:cNvSpPr>
          <p:nvPr>
            <p:ph idx="1"/>
          </p:nvPr>
        </p:nvSpPr>
        <p:spPr/>
        <p:txBody>
          <a:bodyPr>
            <a:normAutofit/>
          </a:bodyPr>
          <a:lstStyle/>
          <a:p>
            <a:pPr marL="0" indent="0">
              <a:buNone/>
            </a:pPr>
            <a:endParaRPr lang="en-US" dirty="0"/>
          </a:p>
          <a:p>
            <a:pPr marL="0" indent="0">
              <a:buNone/>
            </a:pPr>
            <a:endParaRPr lang="en-IN" b="0" dirty="0">
              <a:solidFill>
                <a:srgbClr val="D4D4D4"/>
              </a:solidFill>
              <a:effectLst/>
              <a:latin typeface="Consolas" panose="020B0609020204030204" pitchFamily="49" charset="0"/>
            </a:endParaRPr>
          </a:p>
          <a:p>
            <a:endParaRPr lang="en-IN" dirty="0"/>
          </a:p>
        </p:txBody>
      </p:sp>
      <p:pic>
        <p:nvPicPr>
          <p:cNvPr id="10" name="Picture 9">
            <a:extLst>
              <a:ext uri="{FF2B5EF4-FFF2-40B4-BE49-F238E27FC236}">
                <a16:creationId xmlns:a16="http://schemas.microsoft.com/office/drawing/2014/main" id="{60691A31-2ADE-42C4-90DC-A50B24F3233D}"/>
              </a:ext>
            </a:extLst>
          </p:cNvPr>
          <p:cNvPicPr>
            <a:picLocks noChangeAspect="1"/>
          </p:cNvPicPr>
          <p:nvPr/>
        </p:nvPicPr>
        <p:blipFill>
          <a:blip r:embed="rId2"/>
          <a:stretch>
            <a:fillRect/>
          </a:stretch>
        </p:blipFill>
        <p:spPr>
          <a:xfrm>
            <a:off x="690563" y="1847462"/>
            <a:ext cx="8753604" cy="3880772"/>
          </a:xfrm>
          <a:prstGeom prst="rect">
            <a:avLst/>
          </a:prstGeom>
        </p:spPr>
      </p:pic>
    </p:spTree>
    <p:extLst>
      <p:ext uri="{BB962C8B-B14F-4D97-AF65-F5344CB8AC3E}">
        <p14:creationId xmlns:p14="http://schemas.microsoft.com/office/powerpoint/2010/main" val="158949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37E8-64A1-4405-9F5F-99AC0D6F346F}"/>
              </a:ext>
            </a:extLst>
          </p:cNvPr>
          <p:cNvSpPr>
            <a:spLocks noGrp="1"/>
          </p:cNvSpPr>
          <p:nvPr>
            <p:ph type="title"/>
          </p:nvPr>
        </p:nvSpPr>
        <p:spPr/>
        <p:txBody>
          <a:bodyPr/>
          <a:lstStyle/>
          <a:p>
            <a:r>
              <a:rPr lang="en-US" dirty="0"/>
              <a:t>Preprocessed Data</a:t>
            </a:r>
            <a:endParaRPr lang="en-IN" dirty="0"/>
          </a:p>
        </p:txBody>
      </p:sp>
      <p:pic>
        <p:nvPicPr>
          <p:cNvPr id="7" name="Content Placeholder 6">
            <a:extLst>
              <a:ext uri="{FF2B5EF4-FFF2-40B4-BE49-F238E27FC236}">
                <a16:creationId xmlns:a16="http://schemas.microsoft.com/office/drawing/2014/main" id="{C2D6EDB2-E960-4032-9B25-82DDD6AA6051}"/>
              </a:ext>
            </a:extLst>
          </p:cNvPr>
          <p:cNvPicPr>
            <a:picLocks noGrp="1" noChangeAspect="1"/>
          </p:cNvPicPr>
          <p:nvPr>
            <p:ph idx="1"/>
          </p:nvPr>
        </p:nvPicPr>
        <p:blipFill>
          <a:blip r:embed="rId2"/>
          <a:stretch>
            <a:fillRect/>
          </a:stretch>
        </p:blipFill>
        <p:spPr>
          <a:xfrm>
            <a:off x="677863" y="2534023"/>
            <a:ext cx="8596312" cy="3134566"/>
          </a:xfrm>
        </p:spPr>
      </p:pic>
    </p:spTree>
    <p:extLst>
      <p:ext uri="{BB962C8B-B14F-4D97-AF65-F5344CB8AC3E}">
        <p14:creationId xmlns:p14="http://schemas.microsoft.com/office/powerpoint/2010/main" val="2994372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CEE97-C643-4C16-8B27-D8778ACDC139}"/>
              </a:ext>
            </a:extLst>
          </p:cNvPr>
          <p:cNvSpPr>
            <a:spLocks noGrp="1"/>
          </p:cNvSpPr>
          <p:nvPr>
            <p:ph type="title"/>
          </p:nvPr>
        </p:nvSpPr>
        <p:spPr/>
        <p:txBody>
          <a:bodyPr/>
          <a:lstStyle/>
          <a:p>
            <a:r>
              <a:rPr lang="en-US" dirty="0"/>
              <a:t>Explore Data</a:t>
            </a:r>
            <a:endParaRPr lang="en-IN" dirty="0"/>
          </a:p>
        </p:txBody>
      </p:sp>
      <p:pic>
        <p:nvPicPr>
          <p:cNvPr id="5" name="Content Placeholder 4">
            <a:extLst>
              <a:ext uri="{FF2B5EF4-FFF2-40B4-BE49-F238E27FC236}">
                <a16:creationId xmlns:a16="http://schemas.microsoft.com/office/drawing/2014/main" id="{0B9D1D48-C16B-41C7-ABC7-BAEE92AB9112}"/>
              </a:ext>
            </a:extLst>
          </p:cNvPr>
          <p:cNvPicPr>
            <a:picLocks noGrp="1" noChangeAspect="1"/>
          </p:cNvPicPr>
          <p:nvPr>
            <p:ph idx="1"/>
          </p:nvPr>
        </p:nvPicPr>
        <p:blipFill>
          <a:blip r:embed="rId2"/>
          <a:stretch>
            <a:fillRect/>
          </a:stretch>
        </p:blipFill>
        <p:spPr>
          <a:xfrm>
            <a:off x="978561" y="2160588"/>
            <a:ext cx="7994916" cy="3881437"/>
          </a:xfrm>
        </p:spPr>
      </p:pic>
    </p:spTree>
    <p:extLst>
      <p:ext uri="{BB962C8B-B14F-4D97-AF65-F5344CB8AC3E}">
        <p14:creationId xmlns:p14="http://schemas.microsoft.com/office/powerpoint/2010/main" val="1442030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2E7C-FC98-4EC9-B4F9-C5924DD0F961}"/>
              </a:ext>
            </a:extLst>
          </p:cNvPr>
          <p:cNvSpPr>
            <a:spLocks noGrp="1"/>
          </p:cNvSpPr>
          <p:nvPr>
            <p:ph type="title"/>
          </p:nvPr>
        </p:nvSpPr>
        <p:spPr/>
        <p:txBody>
          <a:bodyPr/>
          <a:lstStyle/>
          <a:p>
            <a:r>
              <a:rPr lang="en-US" dirty="0"/>
              <a:t>Distribution Graph</a:t>
            </a:r>
            <a:endParaRPr lang="en-IN" dirty="0"/>
          </a:p>
        </p:txBody>
      </p:sp>
      <p:pic>
        <p:nvPicPr>
          <p:cNvPr id="5" name="Content Placeholder 4">
            <a:extLst>
              <a:ext uri="{FF2B5EF4-FFF2-40B4-BE49-F238E27FC236}">
                <a16:creationId xmlns:a16="http://schemas.microsoft.com/office/drawing/2014/main" id="{295697BA-B630-434B-A49D-F1C8C9E4A8A6}"/>
              </a:ext>
            </a:extLst>
          </p:cNvPr>
          <p:cNvPicPr>
            <a:picLocks noGrp="1" noChangeAspect="1"/>
          </p:cNvPicPr>
          <p:nvPr>
            <p:ph idx="1"/>
          </p:nvPr>
        </p:nvPicPr>
        <p:blipFill>
          <a:blip r:embed="rId2"/>
          <a:stretch>
            <a:fillRect/>
          </a:stretch>
        </p:blipFill>
        <p:spPr>
          <a:xfrm>
            <a:off x="862397" y="2160588"/>
            <a:ext cx="8227244" cy="3881437"/>
          </a:xfrm>
        </p:spPr>
      </p:pic>
    </p:spTree>
    <p:extLst>
      <p:ext uri="{BB962C8B-B14F-4D97-AF65-F5344CB8AC3E}">
        <p14:creationId xmlns:p14="http://schemas.microsoft.com/office/powerpoint/2010/main" val="3596134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92B1-8D63-4687-8503-6AB73B72B315}"/>
              </a:ext>
            </a:extLst>
          </p:cNvPr>
          <p:cNvSpPr>
            <a:spLocks noGrp="1"/>
          </p:cNvSpPr>
          <p:nvPr>
            <p:ph type="title"/>
          </p:nvPr>
        </p:nvSpPr>
        <p:spPr/>
        <p:txBody>
          <a:bodyPr/>
          <a:lstStyle/>
          <a:p>
            <a:r>
              <a:rPr lang="en-IN" dirty="0"/>
              <a:t>Train/Test Split</a:t>
            </a:r>
          </a:p>
        </p:txBody>
      </p:sp>
      <p:pic>
        <p:nvPicPr>
          <p:cNvPr id="5" name="Content Placeholder 4">
            <a:extLst>
              <a:ext uri="{FF2B5EF4-FFF2-40B4-BE49-F238E27FC236}">
                <a16:creationId xmlns:a16="http://schemas.microsoft.com/office/drawing/2014/main" id="{6D79F05E-3EE8-498A-B0F2-9FF0F8F554F9}"/>
              </a:ext>
            </a:extLst>
          </p:cNvPr>
          <p:cNvPicPr>
            <a:picLocks noGrp="1" noChangeAspect="1"/>
          </p:cNvPicPr>
          <p:nvPr>
            <p:ph idx="1"/>
          </p:nvPr>
        </p:nvPicPr>
        <p:blipFill>
          <a:blip r:embed="rId2"/>
          <a:stretch>
            <a:fillRect/>
          </a:stretch>
        </p:blipFill>
        <p:spPr>
          <a:xfrm>
            <a:off x="677863" y="3184567"/>
            <a:ext cx="8596312" cy="1833479"/>
          </a:xfrm>
        </p:spPr>
      </p:pic>
    </p:spTree>
    <p:extLst>
      <p:ext uri="{BB962C8B-B14F-4D97-AF65-F5344CB8AC3E}">
        <p14:creationId xmlns:p14="http://schemas.microsoft.com/office/powerpoint/2010/main" val="30007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7940-93E7-45AD-A2BF-8452CC0A4820}"/>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52D0BE25-C401-4AD2-BEAF-6BCD98B1D295}"/>
              </a:ext>
            </a:extLst>
          </p:cNvPr>
          <p:cNvSpPr>
            <a:spLocks noGrp="1"/>
          </p:cNvSpPr>
          <p:nvPr>
            <p:ph idx="1"/>
          </p:nvPr>
        </p:nvSpPr>
        <p:spPr>
          <a:xfrm>
            <a:off x="446913" y="1400933"/>
            <a:ext cx="9057509" cy="4282414"/>
          </a:xfrm>
        </p:spPr>
        <p:txBody>
          <a:bodyPr>
            <a:noAutofit/>
          </a:bodyPr>
          <a:lstStyle/>
          <a:p>
            <a:pPr algn="just"/>
            <a:r>
              <a:rPr lang="en-IN" sz="180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Sentiment analysis is one of the fastest spreading research areas in computer science, making it challenging to keep track of all the activities in the area. </a:t>
            </a:r>
          </a:p>
          <a:p>
            <a:pPr algn="just"/>
            <a:r>
              <a:rPr lang="en-IN" sz="180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 We present a customer feedback reviews on product, where we utilize opinion mining, text mining and sentiments, which has affected the surrounded world by changing their opinion on a specific product. </a:t>
            </a:r>
            <a:endParaRPr lang="en-IN" sz="1800" dirty="0">
              <a:solidFill>
                <a:srgbClr val="333333"/>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180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Data used in this study are online product reviews collected from http://Amazon.com. We performed a comparative sentiment analysis of retrieved reviews. </a:t>
            </a:r>
            <a:endParaRPr lang="en-IN" sz="1800" dirty="0">
              <a:solidFill>
                <a:srgbClr val="333333"/>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180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Amazon data with collection of review text, product details, rating and review are taken as input. In the first step data analysis is performed from data based and graphical representation of each product, category, count, comparison is shown (rating, label vs rating, label vs product category, rating vs product category, verified purchases after analysis part is done.</a:t>
            </a:r>
          </a:p>
          <a:p>
            <a:pPr algn="just"/>
            <a:r>
              <a:rPr lang="en-IN" sz="180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Testing training and prediction of rating from given review is performed in this process text processing, feature vectorization, feature extraction from text, cross validation, splitting data and training classifier steps are performed using machine learning and then algorithm (</a:t>
            </a:r>
            <a:r>
              <a:rPr lang="en-IN" sz="1800" b="1"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linear</a:t>
            </a:r>
            <a:r>
              <a:rPr lang="en-IN" sz="180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 </a:t>
            </a:r>
            <a:r>
              <a:rPr lang="en-IN" sz="1800" b="1"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SV</a:t>
            </a:r>
            <a:r>
              <a:rPr lang="en-US" sz="1800" b="1" dirty="0">
                <a:effectLst/>
                <a:latin typeface="Times New Roman" panose="02020603050405020304" pitchFamily="18" charset="0"/>
                <a:ea typeface="Tahoma" panose="020B0604030504040204" pitchFamily="34" charset="0"/>
                <a:cs typeface="Times New Roman" panose="02020603050405020304" pitchFamily="18" charset="0"/>
              </a:rPr>
              <a:t>C algorithm) </a:t>
            </a:r>
            <a:r>
              <a:rPr lang="en-US" sz="1800" dirty="0">
                <a:effectLst/>
                <a:latin typeface="Times New Roman" panose="02020603050405020304" pitchFamily="18" charset="0"/>
                <a:ea typeface="Tahoma" panose="020B0604030504040204" pitchFamily="34" charset="0"/>
                <a:cs typeface="Times New Roman" panose="02020603050405020304" pitchFamily="18" charset="0"/>
              </a:rPr>
              <a:t>is applied to the review text and classifier is generated.</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029591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D823-D9A5-4203-B1D9-1733072D5E40}"/>
              </a:ext>
            </a:extLst>
          </p:cNvPr>
          <p:cNvSpPr>
            <a:spLocks noGrp="1"/>
          </p:cNvSpPr>
          <p:nvPr>
            <p:ph type="title"/>
          </p:nvPr>
        </p:nvSpPr>
        <p:spPr/>
        <p:txBody>
          <a:bodyPr/>
          <a:lstStyle/>
          <a:p>
            <a:r>
              <a:rPr lang="en-US" dirty="0"/>
              <a:t>Model Training</a:t>
            </a:r>
            <a:endParaRPr lang="en-IN" dirty="0"/>
          </a:p>
        </p:txBody>
      </p:sp>
      <p:pic>
        <p:nvPicPr>
          <p:cNvPr id="5" name="Content Placeholder 4">
            <a:extLst>
              <a:ext uri="{FF2B5EF4-FFF2-40B4-BE49-F238E27FC236}">
                <a16:creationId xmlns:a16="http://schemas.microsoft.com/office/drawing/2014/main" id="{8A7707EE-411B-4878-AA27-C491C03F9915}"/>
              </a:ext>
            </a:extLst>
          </p:cNvPr>
          <p:cNvPicPr>
            <a:picLocks noGrp="1" noChangeAspect="1"/>
          </p:cNvPicPr>
          <p:nvPr>
            <p:ph idx="1"/>
          </p:nvPr>
        </p:nvPicPr>
        <p:blipFill>
          <a:blip r:embed="rId2"/>
          <a:stretch>
            <a:fillRect/>
          </a:stretch>
        </p:blipFill>
        <p:spPr>
          <a:xfrm>
            <a:off x="677863" y="2731521"/>
            <a:ext cx="8596312" cy="2711435"/>
          </a:xfrm>
        </p:spPr>
      </p:pic>
    </p:spTree>
    <p:extLst>
      <p:ext uri="{BB962C8B-B14F-4D97-AF65-F5344CB8AC3E}">
        <p14:creationId xmlns:p14="http://schemas.microsoft.com/office/powerpoint/2010/main" val="2548570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BC25-7E99-48E3-ACC4-1D7599CE27A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29E731C-36E2-4C9C-B311-CD1AC496E595}"/>
              </a:ext>
            </a:extLst>
          </p:cNvPr>
          <p:cNvSpPr>
            <a:spLocks noGrp="1"/>
          </p:cNvSpPr>
          <p:nvPr>
            <p:ph idx="1"/>
          </p:nvPr>
        </p:nvSpPr>
        <p:spPr/>
        <p:txBody>
          <a:bodyPr/>
          <a:lstStyle/>
          <a:p>
            <a:r>
              <a:rPr lang="en-IN" sz="1800" dirty="0">
                <a:solidFill>
                  <a:srgbClr val="333333"/>
                </a:solidFill>
                <a:effectLst/>
                <a:latin typeface="Times New Roman" panose="02020603050405020304" pitchFamily="18" charset="0"/>
                <a:ea typeface="Times New Roman" panose="02020603050405020304" pitchFamily="18" charset="0"/>
              </a:rPr>
              <a:t>Sentiment analysis is one of the fastest spreading research areas in computer science, making it challenging to keep track of all the activities in the area.  </a:t>
            </a:r>
            <a:r>
              <a:rPr lang="en-IN" sz="1800" dirty="0">
                <a:solidFill>
                  <a:srgbClr val="333333"/>
                </a:solidFill>
                <a:latin typeface="Times New Roman" panose="02020603050405020304" pitchFamily="18" charset="0"/>
                <a:ea typeface="Times New Roman" panose="02020603050405020304" pitchFamily="18" charset="0"/>
              </a:rPr>
              <a:t>For effective analysis of online product purchase fast way of data analysis is required.</a:t>
            </a:r>
            <a:endParaRPr lang="en-IN" dirty="0"/>
          </a:p>
        </p:txBody>
      </p:sp>
    </p:spTree>
    <p:extLst>
      <p:ext uri="{BB962C8B-B14F-4D97-AF65-F5344CB8AC3E}">
        <p14:creationId xmlns:p14="http://schemas.microsoft.com/office/powerpoint/2010/main" val="213831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71135-8B00-45D2-98D7-1814E2FD59E7}"/>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E2BC170E-33F0-49E6-8FBF-18EBAC56BAFF}"/>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Conventionally, sentiment analysis has been about opinion contradiction, i.e., whether someone has positive, neutral, or negative opinion towards something.</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Auto detection of text and giving rating for given product was not performed in existing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2026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7B71-BD2A-42AF-9B02-D27B4459C36D}"/>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B8EB63EF-7B18-4A4F-A117-D1467656C70B}"/>
              </a:ext>
            </a:extLst>
          </p:cNvPr>
          <p:cNvSpPr>
            <a:spLocks noGrp="1"/>
          </p:cNvSpPr>
          <p:nvPr>
            <p:ph idx="1"/>
          </p:nvPr>
        </p:nvSpPr>
        <p:spPr/>
        <p:txBody>
          <a:bodyPr/>
          <a:lstStyle/>
          <a:p>
            <a:pPr algn="just">
              <a:lnSpc>
                <a:spcPct val="106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Opinion mining and positive and negative analysis was only done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6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Automatic prediction of rating from review with various analysis reports was not performed in existing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2056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1F82-F191-4C13-9CC7-C7BAF4652D0F}"/>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DCECC7D6-4B12-42F0-9C68-37552078C64B}"/>
              </a:ext>
            </a:extLst>
          </p:cNvPr>
          <p:cNvSpPr>
            <a:spLocks noGrp="1"/>
          </p:cNvSpPr>
          <p:nvPr>
            <p:ph idx="1"/>
          </p:nvPr>
        </p:nvSpPr>
        <p:spPr/>
        <p:txBody>
          <a:bodyPr/>
          <a:lstStyle/>
          <a:p>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techniques are used for preprocessing, vectorizing, classifier and features are extracted from dataset and prediction is performed for given review and accuracy of model is calculated. </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7791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E046-501D-4F57-84D1-B2459AD0B7DB}"/>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8CE103CA-7E0A-4E3D-9027-DFD756F538F3}"/>
              </a:ext>
            </a:extLst>
          </p:cNvPr>
          <p:cNvSpPr>
            <a:spLocks noGrp="1"/>
          </p:cNvSpPr>
          <p:nvPr>
            <p:ph idx="1"/>
          </p:nvPr>
        </p:nvSpPr>
        <p:spPr/>
        <p:txBody>
          <a:bodyPr/>
          <a:lstStyle/>
          <a:p>
            <a:pPr algn="just">
              <a:lnSpc>
                <a:spcPct val="106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Various data analysis factors are covered for product analysis.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6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Automatic rating calculation is done using machine learning classifier.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25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9931-62D7-46C6-92D8-73073018749C}"/>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5753E2FE-4117-40EB-A015-0E338BD78A42}"/>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Dataset Collection:</a:t>
            </a:r>
          </a:p>
          <a:p>
            <a:pPr marL="457200" lvl="1" indent="0">
              <a:buNone/>
            </a:pPr>
            <a:r>
              <a:rPr lang="en-US" sz="2000" dirty="0">
                <a:latin typeface="Times New Roman" panose="02020603050405020304" pitchFamily="18" charset="0"/>
                <a:cs typeface="Times New Roman" panose="02020603050405020304" pitchFamily="18" charset="0"/>
              </a:rPr>
              <a:t>		In this module amazon dataset is collected from Kaggle website and features and labels are extracted from the dataset.</a:t>
            </a:r>
          </a:p>
          <a:p>
            <a:r>
              <a:rPr lang="en-US" sz="2000" b="1" dirty="0">
                <a:latin typeface="Times New Roman" panose="02020603050405020304" pitchFamily="18" charset="0"/>
                <a:cs typeface="Times New Roman" panose="02020603050405020304" pitchFamily="18" charset="0"/>
              </a:rPr>
              <a:t>Preprocessing</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In this module data is divided to features and labels and converted to required format using vectorizer.</a:t>
            </a:r>
          </a:p>
          <a:p>
            <a:r>
              <a:rPr lang="en-US" sz="2000" b="1" dirty="0">
                <a:latin typeface="Times New Roman" panose="02020603050405020304" pitchFamily="18" charset="0"/>
                <a:cs typeface="Times New Roman" panose="02020603050405020304" pitchFamily="18" charset="0"/>
              </a:rPr>
              <a:t>Data Analysis:</a:t>
            </a:r>
          </a:p>
          <a:p>
            <a:pPr marL="0" indent="0">
              <a:buNone/>
            </a:pPr>
            <a:r>
              <a:rPr lang="en-US" sz="2000" dirty="0">
                <a:latin typeface="Times New Roman" panose="02020603050405020304" pitchFamily="18" charset="0"/>
                <a:cs typeface="Times New Roman" panose="02020603050405020304" pitchFamily="18" charset="0"/>
              </a:rPr>
              <a:t>                      Data analysis is performed to show graphs on various factors of data.</a:t>
            </a:r>
          </a:p>
        </p:txBody>
      </p:sp>
    </p:spTree>
    <p:extLst>
      <p:ext uri="{BB962C8B-B14F-4D97-AF65-F5344CB8AC3E}">
        <p14:creationId xmlns:p14="http://schemas.microsoft.com/office/powerpoint/2010/main" val="212596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4175-A2A1-45AA-B20A-478097FDFA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F6DCF7-446B-40D1-83BD-242819158963}"/>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Testing Training:</a:t>
            </a:r>
          </a:p>
          <a:p>
            <a:pPr marL="0" indent="0">
              <a:buNone/>
            </a:pPr>
            <a:r>
              <a:rPr lang="en-US" sz="2000" dirty="0">
                <a:latin typeface="Times New Roman" panose="02020603050405020304" pitchFamily="18" charset="0"/>
                <a:cs typeface="Times New Roman" panose="02020603050405020304" pitchFamily="18" charset="0"/>
              </a:rPr>
              <a:t>                       Data is divided in to testing and training with 80 -20 percent ratio and divided as train data and test data. Train data is used for model training test for accuracy calculation.</a:t>
            </a:r>
          </a:p>
          <a:p>
            <a:r>
              <a:rPr lang="en-US" sz="2000" b="1" dirty="0">
                <a:latin typeface="Times New Roman" panose="02020603050405020304" pitchFamily="18" charset="0"/>
                <a:cs typeface="Times New Roman" panose="02020603050405020304" pitchFamily="18" charset="0"/>
              </a:rPr>
              <a:t>Algorithm Model training:</a:t>
            </a:r>
          </a:p>
          <a:p>
            <a:r>
              <a:rPr lang="en-US" sz="2000" dirty="0">
                <a:latin typeface="Times New Roman" panose="02020603050405020304" pitchFamily="18" charset="0"/>
                <a:cs typeface="Times New Roman" panose="02020603050405020304" pitchFamily="18" charset="0"/>
              </a:rPr>
              <a:t>                  Initialize algorithm fit train features and labels to </a:t>
            </a:r>
            <a:r>
              <a:rPr lang="en-US" sz="2000" dirty="0" err="1">
                <a:latin typeface="Times New Roman" panose="02020603050405020304" pitchFamily="18" charset="0"/>
                <a:cs typeface="Times New Roman" panose="02020603050405020304" pitchFamily="18" charset="0"/>
              </a:rPr>
              <a:t>algortim</a:t>
            </a:r>
            <a:r>
              <a:rPr lang="en-US" sz="2000" dirty="0">
                <a:latin typeface="Times New Roman" panose="02020603050405020304" pitchFamily="18" charset="0"/>
                <a:cs typeface="Times New Roman" panose="02020603050405020304" pitchFamily="18" charset="0"/>
              </a:rPr>
              <a:t> and create model.</a:t>
            </a:r>
          </a:p>
          <a:p>
            <a:r>
              <a:rPr lang="en-US" sz="2000" b="1" dirty="0">
                <a:latin typeface="Times New Roman" panose="02020603050405020304" pitchFamily="18" charset="0"/>
                <a:cs typeface="Times New Roman" panose="02020603050405020304" pitchFamily="18" charset="0"/>
              </a:rPr>
              <a:t>Prediction:</a:t>
            </a:r>
            <a:r>
              <a:rPr lang="en-IN" sz="2000" b="1"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Prediction is performed based on reviews  and rating is predicted.</a:t>
            </a:r>
            <a:endParaRPr lang="en-US"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40568141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466</TotalTime>
  <Words>646</Words>
  <Application>Microsoft Office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Consolas</vt:lpstr>
      <vt:lpstr>Times New Roman</vt:lpstr>
      <vt:lpstr>Trebuchet MS</vt:lpstr>
      <vt:lpstr>Wingdings</vt:lpstr>
      <vt:lpstr>Wingdings 3</vt:lpstr>
      <vt:lpstr>Facet</vt:lpstr>
      <vt:lpstr>  Amazon Data Rating Review Analysis and Predicting </vt:lpstr>
      <vt:lpstr>Abstract</vt:lpstr>
      <vt:lpstr>Problem statement</vt:lpstr>
      <vt:lpstr>Existing System</vt:lpstr>
      <vt:lpstr>Disadvantages</vt:lpstr>
      <vt:lpstr>Proposed system</vt:lpstr>
      <vt:lpstr>Advantages</vt:lpstr>
      <vt:lpstr>Modules</vt:lpstr>
      <vt:lpstr>PowerPoint Presentation</vt:lpstr>
      <vt:lpstr>S/W &amp; H/W requirements</vt:lpstr>
      <vt:lpstr>PowerPoint Presentation</vt:lpstr>
      <vt:lpstr>PowerPoint Presentation</vt:lpstr>
      <vt:lpstr>Import Libraries</vt:lpstr>
      <vt:lpstr>View Features and Labels</vt:lpstr>
      <vt:lpstr>Implementation/ preprocessing</vt:lpstr>
      <vt:lpstr>Preprocessed Data</vt:lpstr>
      <vt:lpstr>Explore Data</vt:lpstr>
      <vt:lpstr>Distribution Graph</vt:lpstr>
      <vt:lpstr>Train/Test Split</vt:lpstr>
      <vt:lpstr>Model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Amazon Data Rating Review Analysis and Predicting </dc:title>
  <dc:creator>kasarla shanthan</dc:creator>
  <cp:lastModifiedBy>Deekshitulu Mantha</cp:lastModifiedBy>
  <cp:revision>45</cp:revision>
  <dcterms:created xsi:type="dcterms:W3CDTF">2021-04-02T01:33:21Z</dcterms:created>
  <dcterms:modified xsi:type="dcterms:W3CDTF">2022-11-05T07:19:49Z</dcterms:modified>
</cp:coreProperties>
</file>