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Libre Franklin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WBm+XzS2lLrRmt0QkEJDOcGvx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3f2f6fa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83f2f6fa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83f2f6fa4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183f2f6fa4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3f2f6fa4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83f2f6fa4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3f2f6fa4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183f2f6fa4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>
            <a:spLocks noGrp="1"/>
          </p:cNvSpPr>
          <p:nvPr>
            <p:ph type="pic" idx="2"/>
          </p:nvPr>
        </p:nvSpPr>
        <p:spPr>
          <a:xfrm>
            <a:off x="8057989" y="1978029"/>
            <a:ext cx="4134011" cy="25171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" name="Google Shape;14;p26"/>
          <p:cNvSpPr>
            <a:spLocks noGrp="1"/>
          </p:cNvSpPr>
          <p:nvPr>
            <p:ph type="pic" idx="3"/>
          </p:nvPr>
        </p:nvSpPr>
        <p:spPr>
          <a:xfrm>
            <a:off x="1" y="1978029"/>
            <a:ext cx="4134011" cy="25171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5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35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body" idx="1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7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body" idx="1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" name="Google Shape;34;p29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5" name="Google Shape;35;p29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6" name="Google Shape;36;p29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30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34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5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mazon.com.w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" descr="CMRGI Logo New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08473" y="1051560"/>
            <a:ext cx="1103207" cy="111675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2112450" y="270452"/>
            <a:ext cx="7967100" cy="2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</a:t>
            </a:r>
            <a:br>
              <a:rPr lang="en-US" sz="213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135" b="1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CMR TECHNiCAL CAMPUS</a:t>
            </a:r>
            <a:br>
              <a:rPr lang="en-US" sz="2135" b="1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5" b="0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5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UGC AUTONOMOUS </a:t>
            </a:r>
            <a:br>
              <a:rPr lang="en-US" sz="213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13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5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Accredited by NBA &amp; NAAC with A Grade</a:t>
            </a:r>
            <a:r>
              <a:rPr lang="en-US" sz="213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br>
              <a:rPr lang="en-US" sz="213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13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5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Approved by AICTE, New Delhi and Affiliated to JNTU, Hyderabad</a:t>
            </a:r>
            <a:r>
              <a:rPr lang="en-US" sz="213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135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8" name="Google Shape;98;p1" descr="C:\Users\Dean Academic\Desktop\Images for Canva\naac_a_grade.jpg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0180320" y="932180"/>
            <a:ext cx="1457113" cy="106934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260620" y="2350893"/>
            <a:ext cx="81135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2135" b="1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3013175" y="2663257"/>
            <a:ext cx="6608400" cy="2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135" b="1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 PROJECT </a:t>
            </a:r>
            <a:endParaRPr sz="2135" b="1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 sz="2135" b="1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RATING FROM REVIEW ANALYSIS</a:t>
            </a:r>
            <a:endParaRPr sz="2135" b="1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</a:t>
            </a:r>
            <a:endParaRPr sz="2135" b="1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P DEEPAK KUMAR(Asst. Prof)</a:t>
            </a:r>
            <a:endParaRPr sz="2135" b="1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727200" y="4947285"/>
            <a:ext cx="8646795" cy="11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Presented by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Yogitha Sree Annangi (197R1A0559)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Chandana Yarlagadda (197R1A0557)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Deverakonda Veena Laxmi Gayatri (197R1A0511)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Architecture </a:t>
            </a:r>
            <a:endParaRPr/>
          </a:p>
        </p:txBody>
      </p:sp>
      <p:pic>
        <p:nvPicPr>
          <p:cNvPr id="156" name="Google Shape;156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39670" y="1943735"/>
            <a:ext cx="7639050" cy="426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Modularity</a:t>
            </a:r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1"/>
          </p:nvPr>
        </p:nvSpPr>
        <p:spPr>
          <a:xfrm>
            <a:off x="1371600" y="16764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175" lvl="0" indent="-384175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 b="1">
                <a:latin typeface="Libre Franklin"/>
                <a:ea typeface="Libre Franklin"/>
                <a:cs typeface="Libre Franklin"/>
                <a:sym typeface="Libre Franklin"/>
              </a:rPr>
              <a:t>Dataset Collection   :</a:t>
            </a:r>
            <a:endParaRPr sz="2800"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 i="0">
                <a:latin typeface="Libre Franklin"/>
                <a:ea typeface="Libre Franklin"/>
                <a:cs typeface="Libre Franklin"/>
                <a:sym typeface="Libre Franklin"/>
              </a:rPr>
              <a:t> In this module amazon dataset is collected from  Kaggle website and features and labels are extracted from the dataset.</a:t>
            </a:r>
            <a:endParaRPr sz="2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84175" lvl="0" indent="-3841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 b="1">
                <a:latin typeface="Libre Franklin"/>
                <a:ea typeface="Libre Franklin"/>
                <a:cs typeface="Libre Franklin"/>
                <a:sym typeface="Libre Franklin"/>
              </a:rPr>
              <a:t>Preprocessing  :</a:t>
            </a:r>
            <a:endParaRPr sz="2800"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In this module data is divided to features and labels and converted to required format using vectorizer.</a:t>
            </a:r>
            <a:endParaRPr sz="2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84175" lvl="0" indent="-3841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 b="1">
                <a:latin typeface="Libre Franklin"/>
                <a:ea typeface="Libre Franklin"/>
                <a:cs typeface="Libre Franklin"/>
                <a:sym typeface="Libre Franklin"/>
              </a:rPr>
              <a:t>Data Analysis   :</a:t>
            </a:r>
            <a:endParaRPr sz="2800"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Data analysis is performed to show graphs on various   factors of data.</a:t>
            </a:r>
            <a:endParaRPr sz="2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84175" lvl="0" indent="-2063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UML Diagrams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175" lvl="0" indent="-384175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 b="1"/>
              <a:t>USE CASE DIAGRAM</a:t>
            </a:r>
            <a:endParaRPr sz="2400" b="1"/>
          </a:p>
        </p:txBody>
      </p:sp>
      <p:pic>
        <p:nvPicPr>
          <p:cNvPr id="169" name="Google Shape;169;p1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36820" y="904240"/>
            <a:ext cx="6701155" cy="5606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6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CLASS DIAGRAM</a:t>
            </a:r>
            <a:endParaRPr/>
          </a:p>
        </p:txBody>
      </p:sp>
      <p:pic>
        <p:nvPicPr>
          <p:cNvPr id="175" name="Google Shape;175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4760" y="1652270"/>
            <a:ext cx="9538970" cy="4589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/>
              <a:t>SEQUENCE </a:t>
            </a:r>
            <a:r>
              <a:rPr lang="en-US"/>
              <a:t>DIAGRAM</a:t>
            </a:r>
            <a:endParaRPr/>
          </a:p>
        </p:txBody>
      </p:sp>
      <p:pic>
        <p:nvPicPr>
          <p:cNvPr id="181" name="Google Shape;181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57985" y="1593850"/>
            <a:ext cx="8482330" cy="466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/>
              <a:t>Activity diagram</a:t>
            </a:r>
            <a:endParaRPr sz="4000"/>
          </a:p>
        </p:txBody>
      </p:sp>
      <p:sp>
        <p:nvSpPr>
          <p:cNvPr id="187" name="Google Shape;187;p1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  <p:pic>
        <p:nvPicPr>
          <p:cNvPr id="188" name="Google Shape;1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286000"/>
            <a:ext cx="9601200" cy="36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Sample Code</a:t>
            </a:r>
            <a:endParaRPr/>
          </a:p>
        </p:txBody>
      </p:sp>
      <p:pic>
        <p:nvPicPr>
          <p:cNvPr id="194" name="Google Shape;194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0355" y="2286000"/>
            <a:ext cx="920305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8610" y="1978025"/>
            <a:ext cx="9394200" cy="36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205" name="Google Shape;205;p18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54450" y="2424450"/>
            <a:ext cx="5541000" cy="31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650875" y="2424550"/>
            <a:ext cx="5541000" cy="31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562225"/>
            <a:ext cx="9601200" cy="3028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3f2f6fa4f_0_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OverView </a:t>
            </a:r>
            <a:endParaRPr/>
          </a:p>
        </p:txBody>
      </p:sp>
      <p:sp>
        <p:nvSpPr>
          <p:cNvPr id="107" name="Google Shape;107;g183f2f6fa4f_0_0"/>
          <p:cNvSpPr txBox="1">
            <a:spLocks noGrp="1"/>
          </p:cNvSpPr>
          <p:nvPr>
            <p:ph type="body" idx="1"/>
          </p:nvPr>
        </p:nvSpPr>
        <p:spPr>
          <a:xfrm>
            <a:off x="1371600" y="17526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Abstract                                                           </a:t>
            </a:r>
            <a:endParaRPr sz="2100" dirty="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Introduction</a:t>
            </a:r>
            <a:endParaRPr sz="2100" dirty="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Existing System</a:t>
            </a:r>
            <a:endParaRPr sz="2100" dirty="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Disadvantages</a:t>
            </a:r>
            <a:endParaRPr sz="2100" dirty="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Proposed System</a:t>
            </a:r>
            <a:endParaRPr sz="2100" dirty="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Advantages</a:t>
            </a:r>
            <a:endParaRPr sz="2100" dirty="0"/>
          </a:p>
          <a:p>
            <a:pPr marL="384175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 dirty="0"/>
          </a:p>
        </p:txBody>
      </p:sp>
      <p:sp>
        <p:nvSpPr>
          <p:cNvPr id="108" name="Google Shape;108;g183f2f6fa4f_0_0"/>
          <p:cNvSpPr txBox="1"/>
          <p:nvPr/>
        </p:nvSpPr>
        <p:spPr>
          <a:xfrm>
            <a:off x="5783849" y="1752600"/>
            <a:ext cx="5765725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100" dirty="0">
                <a:latin typeface="Libre Franklin"/>
                <a:ea typeface="Libre Franklin"/>
                <a:cs typeface="Libre Franklin"/>
                <a:sym typeface="Libre Franklin"/>
              </a:rPr>
              <a:t>Hardware and Software Requirements</a:t>
            </a:r>
            <a:endParaRPr sz="21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100" dirty="0">
                <a:latin typeface="Libre Franklin"/>
                <a:ea typeface="Libre Franklin"/>
                <a:cs typeface="Libre Franklin"/>
                <a:sym typeface="Libre Franklin"/>
              </a:rPr>
              <a:t>Architecture</a:t>
            </a:r>
            <a:endParaRPr sz="21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100" dirty="0">
                <a:latin typeface="Libre Franklin"/>
                <a:ea typeface="Libre Franklin"/>
                <a:cs typeface="Libre Franklin"/>
                <a:sym typeface="Libre Franklin"/>
              </a:rPr>
              <a:t>Modularity</a:t>
            </a:r>
            <a:endParaRPr sz="21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100" dirty="0">
                <a:latin typeface="Libre Franklin"/>
                <a:ea typeface="Libre Franklin"/>
                <a:cs typeface="Libre Franklin"/>
                <a:sym typeface="Libre Franklin"/>
              </a:rPr>
              <a:t>UML Diagrams</a:t>
            </a:r>
            <a:endParaRPr sz="21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100" dirty="0">
                <a:latin typeface="Libre Franklin"/>
                <a:ea typeface="Libre Franklin"/>
                <a:cs typeface="Libre Franklin"/>
                <a:sym typeface="Libre Franklin"/>
              </a:rPr>
              <a:t>Novelty</a:t>
            </a:r>
            <a:endParaRPr sz="21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100" dirty="0">
                <a:latin typeface="Libre Franklin"/>
                <a:ea typeface="Libre Franklin"/>
                <a:cs typeface="Libre Franklin"/>
                <a:sym typeface="Libre Franklin"/>
              </a:rPr>
              <a:t>Conclusion</a:t>
            </a:r>
            <a:endParaRPr sz="21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183f2f6fa4f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525" y="879500"/>
            <a:ext cx="10873649" cy="56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>
            <a:spLocks noGrp="1"/>
          </p:cNvSpPr>
          <p:nvPr>
            <p:ph type="title"/>
          </p:nvPr>
        </p:nvSpPr>
        <p:spPr>
          <a:xfrm>
            <a:off x="1371600" y="7620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Future Enhancement</a:t>
            </a: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1371600" y="1638300"/>
            <a:ext cx="9601200" cy="46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175" lvl="0" indent="-390525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■"/>
            </a:pPr>
            <a:r>
              <a:rPr lang="en-US" sz="2900"/>
              <a:t>Here we propose a automatic text detection algorithm that analyses the text and classifies the words.</a:t>
            </a:r>
            <a:endParaRPr sz="2900"/>
          </a:p>
          <a:p>
            <a:pPr marL="384175" lvl="0" indent="-39052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900"/>
              <a:buChar char="■"/>
            </a:pPr>
            <a:r>
              <a:rPr lang="en-US" sz="2900"/>
              <a:t>The proposed Algorithms has achieved accuracy of 0.85%.</a:t>
            </a:r>
            <a:endParaRPr sz="2900"/>
          </a:p>
          <a:p>
            <a:pPr marL="384175" lvl="0" indent="-39052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900"/>
              <a:buChar char="■"/>
            </a:pPr>
            <a:r>
              <a:rPr lang="en-US" sz="2900"/>
              <a:t>There is no man work needed as the proposed algorithm classifies sentiments behind the text automatically.</a:t>
            </a:r>
            <a:endParaRPr sz="2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3f2f6fa4f_0_16"/>
          <p:cNvSpPr txBox="1">
            <a:spLocks noGrp="1"/>
          </p:cNvSpPr>
          <p:nvPr>
            <p:ph type="title"/>
          </p:nvPr>
        </p:nvSpPr>
        <p:spPr>
          <a:xfrm>
            <a:off x="1371600" y="7620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Novelty</a:t>
            </a:r>
            <a:endParaRPr/>
          </a:p>
        </p:txBody>
      </p:sp>
      <p:sp>
        <p:nvSpPr>
          <p:cNvPr id="228" name="Google Shape;228;g183f2f6fa4f_0_16"/>
          <p:cNvSpPr txBox="1">
            <a:spLocks noGrp="1"/>
          </p:cNvSpPr>
          <p:nvPr>
            <p:ph type="body" idx="1"/>
          </p:nvPr>
        </p:nvSpPr>
        <p:spPr>
          <a:xfrm>
            <a:off x="1371600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175" lvl="0" indent="-384175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We use two different algorithms to predict the accuracy of the rating</a:t>
            </a:r>
            <a:endParaRPr sz="2800"/>
          </a:p>
          <a:p>
            <a:pPr marL="384175" lvl="0" indent="-3841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The two different algorithms are:</a:t>
            </a:r>
            <a:endParaRPr sz="280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/>
              <a:t>                   Multinomial NB</a:t>
            </a:r>
            <a:endParaRPr sz="280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/>
              <a:t>                    SGD Classifier </a:t>
            </a:r>
            <a:endParaRPr sz="2800"/>
          </a:p>
          <a:p>
            <a:pPr marL="384175" lvl="0" indent="-3841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The proposed Multinomial NB Algorithm has achieved accuracy of 0.79%.</a:t>
            </a:r>
            <a:endParaRPr sz="2800"/>
          </a:p>
          <a:p>
            <a:pPr marL="384175" lvl="0" indent="-3841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The proposed SGD Classifier Algorithm has achieved accuracy of 0.85%.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>
            <a:spLocks noGrp="1"/>
          </p:cNvSpPr>
          <p:nvPr>
            <p:ph type="body" idx="1"/>
          </p:nvPr>
        </p:nvSpPr>
        <p:spPr>
          <a:xfrm>
            <a:off x="1447800" y="838200"/>
            <a:ext cx="9486900" cy="4608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 b="1"/>
              <a:t>  Multinomial NB</a:t>
            </a:r>
            <a:endParaRPr sz="2800" b="1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/>
              <a:t>This algorithm is a family of probabilistic algorithms based on applying Bayes’         theorem with the “naive” assumption of conditional independence between every pair of a feature.</a:t>
            </a:r>
            <a:endParaRPr sz="280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 b="1"/>
              <a:t>  SGD Classifier</a:t>
            </a:r>
            <a:endParaRPr sz="2800" b="1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/>
              <a:t>Stochastic Gradient Descent (SGD) is a simple yet efficient optimization algorithm used to find the values of parameters/coefficients of functions that minimize a cost function. </a:t>
            </a:r>
            <a:endParaRPr sz="280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 b="1"/>
              <a:t>  Support Vector Classifier</a:t>
            </a:r>
            <a:endParaRPr sz="280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/>
              <a:t>Support Vector Classifier(SVC) is a supervised machine learning algorithm used for both classification and regression.</a:t>
            </a:r>
            <a:endParaRPr sz="280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384175" lvl="0" indent="-2063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body" idx="1"/>
          </p:nvPr>
        </p:nvSpPr>
        <p:spPr>
          <a:xfrm>
            <a:off x="1371600" y="2082200"/>
            <a:ext cx="9601200" cy="4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175" lvl="0" indent="-384175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/>
              <a:t>We use sentiment analysis as the research area for our project.</a:t>
            </a:r>
            <a:endParaRPr sz="2400"/>
          </a:p>
          <a:p>
            <a:pPr marL="384175" lvl="0" indent="-3841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/>
              <a:t>Linear Support Vector Classifier algorithm is used to classify the reviews into positive, negative or neutral.</a:t>
            </a:r>
            <a:endParaRPr sz="2400"/>
          </a:p>
          <a:p>
            <a:pPr marL="384175" lvl="0" indent="-3841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/>
              <a:t>Linear SVC has better performance practically in most cases, it is also computationally cheaper.</a:t>
            </a:r>
            <a:endParaRPr sz="2400"/>
          </a:p>
          <a:p>
            <a:pPr marL="384175" lvl="0" indent="-3841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/>
              <a:t>Predicting rating from review analysis gives the ability to customer on successfully deciding whether a rating will be helpful for purchasing product.</a:t>
            </a:r>
            <a:endParaRPr sz="2400"/>
          </a:p>
          <a:p>
            <a:pPr marL="384175" lvl="0" indent="-3841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GitHub Link : https://github.com/ushashwat/Amazon-Rating-Prediction/blob/main/amazon_rating_prediction.ipynb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83f2f6fa4f_0_21"/>
          <p:cNvSpPr txBox="1"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600"/>
              <a:t>THANK YOU</a:t>
            </a:r>
            <a:endParaRPr sz="4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Abstract </a:t>
            </a:r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1371600" y="17526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175" lvl="0" indent="-384175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We present a customer feedback reviews on product, where we utilize opinion mining, text mining and sentiments, which has affected the surrounded world by changing their opinion on a specific product. </a:t>
            </a:r>
            <a:endParaRPr sz="2800"/>
          </a:p>
          <a:p>
            <a:pPr marL="384175" lvl="0" indent="-3841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Data used in this study are online product reviews collected from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https://Amazon.com.We</a:t>
            </a:r>
            <a:r>
              <a:rPr lang="en-US" sz="2800"/>
              <a:t> performed a comparative sentiment analysis of retrieved reviews. </a:t>
            </a:r>
            <a:endParaRPr sz="2800"/>
          </a:p>
          <a:p>
            <a:pPr marL="384175" lvl="0" indent="-3841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Amazon data with collection of review text, product details, rating and review are taken as input.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lang="en-US" sz="4800"/>
              <a:t>Existing System </a:t>
            </a:r>
            <a:endParaRPr sz="4800"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175" lvl="0" indent="-384175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■"/>
            </a:pPr>
            <a:r>
              <a:rPr lang="en-US" sz="3600"/>
              <a:t>Conventionally, sentiment analysis has been about opinion contradiction, i.e, whether  someone has positive, neutral, or negative opinion towards something.</a:t>
            </a:r>
            <a:endParaRPr sz="3600"/>
          </a:p>
          <a:p>
            <a:pPr marL="384175" lvl="0" indent="-3841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600"/>
              <a:buChar char="■"/>
            </a:pPr>
            <a:r>
              <a:rPr lang="en-US" sz="3600"/>
              <a:t>Auto detection of text and giving rating for given product was not performed in existing system. 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lang="en-US" sz="4800"/>
              <a:t>Disadvantages </a:t>
            </a:r>
            <a:endParaRPr sz="4800"/>
          </a:p>
        </p:txBody>
      </p:sp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175" lvl="0" indent="-384175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■"/>
            </a:pPr>
            <a:r>
              <a:rPr lang="en-US" sz="4400"/>
              <a:t>Opinion mining, positive and negative analysis was only done. </a:t>
            </a:r>
            <a:endParaRPr sz="4400"/>
          </a:p>
          <a:p>
            <a:pPr marL="384175" lvl="0" indent="-3841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400"/>
              <a:buChar char="■"/>
            </a:pPr>
            <a:r>
              <a:rPr lang="en-US" sz="4400"/>
              <a:t>Automatic prediction of rating from review with various analysis reports was not performed in existing system. </a:t>
            </a:r>
            <a:endParaRPr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lang="en-US" sz="4800"/>
              <a:t>Proposed System </a:t>
            </a:r>
            <a:endParaRPr sz="4800"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175" lvl="0" indent="-384175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■"/>
            </a:pPr>
            <a:r>
              <a:rPr lang="en-US" sz="4000"/>
              <a:t>Machine learning techniques are used for processing, vectorizing, classifier and features are extracted from the dataset and prediction is performed for given review and accuracy of model is calculated. 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lang="en-US" sz="4800"/>
              <a:t>Advantages </a:t>
            </a:r>
            <a:endParaRPr sz="4800"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175" lvl="0" indent="-384175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■"/>
            </a:pPr>
            <a:r>
              <a:rPr lang="en-US" sz="4400"/>
              <a:t>Various data analysis factors are covered for product analysis. </a:t>
            </a:r>
            <a:endParaRPr sz="4400"/>
          </a:p>
          <a:p>
            <a:pPr marL="384175" lvl="0" indent="-3841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400"/>
              <a:buChar char="■"/>
            </a:pPr>
            <a:r>
              <a:rPr lang="en-US" sz="4400"/>
              <a:t>Automatic rating calculation is done using machine learning classifier. </a:t>
            </a:r>
            <a:endParaRPr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lang="en-US" sz="4800"/>
              <a:t>Hardware requirements </a:t>
            </a:r>
            <a:endParaRPr sz="4800"/>
          </a:p>
        </p:txBody>
      </p:sp>
      <p:sp>
        <p:nvSpPr>
          <p:cNvPr id="144" name="Google Shape;144;p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175" lvl="0" indent="-384175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■"/>
            </a:pPr>
            <a:r>
              <a:rPr lang="en-US" sz="4000" dirty="0"/>
              <a:t>Processor                      :          intel core i3</a:t>
            </a:r>
            <a:endParaRPr sz="4000" dirty="0"/>
          </a:p>
          <a:p>
            <a:pPr marL="384175" lvl="0" indent="-3841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Char char="■"/>
            </a:pPr>
            <a:r>
              <a:rPr lang="en-US" sz="4000" dirty="0"/>
              <a:t>Hard Disk                       :          500GB</a:t>
            </a:r>
            <a:endParaRPr sz="4000" dirty="0"/>
          </a:p>
          <a:p>
            <a:pPr marL="384175" lvl="0" indent="-3841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Char char="■"/>
            </a:pPr>
            <a:r>
              <a:rPr lang="en-US" sz="4000" dirty="0"/>
              <a:t>RAM                                 :           2GB</a:t>
            </a:r>
            <a:endParaRPr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lang="en-US" sz="4800"/>
              <a:t>Software requirements </a:t>
            </a:r>
            <a:endParaRPr sz="4800"/>
          </a:p>
        </p:txBody>
      </p:sp>
      <p:sp>
        <p:nvSpPr>
          <p:cNvPr id="150" name="Google Shape;150;p8"/>
          <p:cNvSpPr txBox="1">
            <a:spLocks noGrp="1"/>
          </p:cNvSpPr>
          <p:nvPr>
            <p:ph type="body" idx="1"/>
          </p:nvPr>
        </p:nvSpPr>
        <p:spPr>
          <a:xfrm>
            <a:off x="1371600" y="1752600"/>
            <a:ext cx="10700385" cy="441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175" lvl="0" indent="-384175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</a:pPr>
            <a:r>
              <a:rPr lang="en-US" sz="3200" dirty="0"/>
              <a:t>Operating system.                      :   Windows7/10/11</a:t>
            </a:r>
            <a:endParaRPr sz="3200" dirty="0"/>
          </a:p>
          <a:p>
            <a:pPr marL="384175" lvl="0" indent="-3841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</a:pPr>
            <a:r>
              <a:rPr lang="en-US" sz="3200" dirty="0"/>
              <a:t>Coding Language                        :    Python</a:t>
            </a:r>
            <a:endParaRPr sz="3200" dirty="0"/>
          </a:p>
          <a:p>
            <a:pPr marL="384175" lvl="0" indent="-3841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</a:pPr>
            <a:r>
              <a:rPr lang="en-US" sz="3200" dirty="0"/>
              <a:t>Development  </a:t>
            </a: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 sz="3200" dirty="0"/>
              <a:t>Environment                                      :    Anaconda </a:t>
            </a:r>
            <a:endParaRPr sz="3200" dirty="0"/>
          </a:p>
          <a:p>
            <a:pPr marL="384175" lvl="0" indent="-3841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</a:pPr>
            <a:r>
              <a:rPr lang="en-US" sz="3200" dirty="0"/>
              <a:t>Dataset                                            :    Amazon review rating                      </a:t>
            </a:r>
            <a:endParaRPr sz="3200" dirty="0"/>
          </a:p>
          <a:p>
            <a:pPr marL="384175" lvl="0" indent="-384175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</a:pPr>
            <a:r>
              <a:rPr lang="en-US" sz="3200" dirty="0"/>
              <a:t>IDE                                                      :    </a:t>
            </a:r>
            <a:r>
              <a:rPr lang="en-US" sz="3200" dirty="0" err="1"/>
              <a:t>Jupyternotebook</a:t>
            </a:r>
            <a:endParaRPr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700</Words>
  <Application>Microsoft Office PowerPoint</Application>
  <PresentationFormat>Widescreen</PresentationFormat>
  <Paragraphs>90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Libre Franklin</vt:lpstr>
      <vt:lpstr>Times New Roman</vt:lpstr>
      <vt:lpstr>Crop</vt:lpstr>
      <vt:lpstr>PowerPoint Presentation</vt:lpstr>
      <vt:lpstr>OverView </vt:lpstr>
      <vt:lpstr>Abstract </vt:lpstr>
      <vt:lpstr>Existing System </vt:lpstr>
      <vt:lpstr>Disadvantages </vt:lpstr>
      <vt:lpstr>Proposed System </vt:lpstr>
      <vt:lpstr>Advantages </vt:lpstr>
      <vt:lpstr>Hardware requirements </vt:lpstr>
      <vt:lpstr>Software requirements </vt:lpstr>
      <vt:lpstr>Architecture </vt:lpstr>
      <vt:lpstr>Modularity</vt:lpstr>
      <vt:lpstr>UML Diagrams</vt:lpstr>
      <vt:lpstr>CLASS DIAGRAM</vt:lpstr>
      <vt:lpstr>SEQUENCE DIAGRAM</vt:lpstr>
      <vt:lpstr>Activity diagram</vt:lpstr>
      <vt:lpstr>Sample Code</vt:lpstr>
      <vt:lpstr>PowerPoint Presentation</vt:lpstr>
      <vt:lpstr>Results</vt:lpstr>
      <vt:lpstr>PowerPoint Presentation</vt:lpstr>
      <vt:lpstr>PowerPoint Presentation</vt:lpstr>
      <vt:lpstr>Future Enhancement</vt:lpstr>
      <vt:lpstr>Novelty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Deekshitulu Mantha</cp:lastModifiedBy>
  <cp:revision>3</cp:revision>
  <dcterms:created xsi:type="dcterms:W3CDTF">2022-08-21T06:03:00Z</dcterms:created>
  <dcterms:modified xsi:type="dcterms:W3CDTF">2022-11-06T14:51:49Z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2DDEF86D48CB43AF906B54C36F219205</vt:lpwstr>
  </property>
  <property fmtid="{D5CDD505-2E9C-101B-9397-08002B2CF9AE}" pid="3" name="KSOProductBuildVer">
    <vt:lpwstr>1033-11.2.0.11341</vt:lpwstr>
  </property>
</Properties>
</file>