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Lobster"/>
      <p:regular r:id="rId30"/>
    </p:embeddedFont>
    <p:embeddedFont>
      <p:font typeface="Montserrat"/>
      <p:regular r:id="rId31"/>
      <p:bold r:id="rId32"/>
      <p:italic r:id="rId33"/>
      <p:boldItalic r:id="rId34"/>
    </p:embeddedFont>
    <p:embeddedFont>
      <p:font typeface="Montserrat Medium"/>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78C1B8E-8A89-491E-A4FA-08F1192F7B56}">
  <a:tblStyle styleId="{178C1B8E-8A89-491E-A4FA-08F1192F7B5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regular.fntdata"/><Relationship Id="rId30" Type="http://schemas.openxmlformats.org/officeDocument/2006/relationships/font" Target="fonts/Lobster-regular.fntdata"/><Relationship Id="rId11" Type="http://schemas.openxmlformats.org/officeDocument/2006/relationships/slide" Target="slides/slide5.xml"/><Relationship Id="rId33" Type="http://schemas.openxmlformats.org/officeDocument/2006/relationships/font" Target="fonts/Montserrat-italic.fntdata"/><Relationship Id="rId10" Type="http://schemas.openxmlformats.org/officeDocument/2006/relationships/slide" Target="slides/slide4.xml"/><Relationship Id="rId32" Type="http://schemas.openxmlformats.org/officeDocument/2006/relationships/font" Target="fonts/Montserrat-bold.fntdata"/><Relationship Id="rId13" Type="http://schemas.openxmlformats.org/officeDocument/2006/relationships/slide" Target="slides/slide7.xml"/><Relationship Id="rId35" Type="http://schemas.openxmlformats.org/officeDocument/2006/relationships/font" Target="fonts/MontserratMedium-regular.fntdata"/><Relationship Id="rId12" Type="http://schemas.openxmlformats.org/officeDocument/2006/relationships/slide" Target="slides/slide6.xml"/><Relationship Id="rId34" Type="http://schemas.openxmlformats.org/officeDocument/2006/relationships/font" Target="fonts/Montserrat-boldItalic.fntdata"/><Relationship Id="rId15" Type="http://schemas.openxmlformats.org/officeDocument/2006/relationships/slide" Target="slides/slide9.xml"/><Relationship Id="rId37" Type="http://schemas.openxmlformats.org/officeDocument/2006/relationships/font" Target="fonts/MontserratMedium-italic.fntdata"/><Relationship Id="rId14" Type="http://schemas.openxmlformats.org/officeDocument/2006/relationships/slide" Target="slides/slide8.xml"/><Relationship Id="rId36" Type="http://schemas.openxmlformats.org/officeDocument/2006/relationships/font" Target="fonts/MontserratMedium-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MontserratMedium-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c04ef24b1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c04ef24b1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c04ef24b1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c04ef24b1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c04ef24b1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c04ef24b1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c04ef24b1_0_7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c04ef24b1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c04ef24b1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c04ef24b1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c04ef24b1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c04ef24b1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c0c3e881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c0c3e881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c04ef24b1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c04ef24b1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c04ef24b1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c04ef24b1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c04ef24b1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c04ef24b1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c04ef24b1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c04ef24b1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c04ef24b1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c04ef24b1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c04ef24b1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c04ef24b1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c04ef24b1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c04ef24b1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title"/>
          </p:nvPr>
        </p:nvSpPr>
        <p:spPr>
          <a:xfrm>
            <a:off x="553375" y="3598472"/>
            <a:ext cx="8222100" cy="838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FFFFFF"/>
                </a:solidFill>
                <a:latin typeface="Lobster"/>
                <a:ea typeface="Lobster"/>
                <a:cs typeface="Lobster"/>
                <a:sym typeface="Lobster"/>
              </a:rPr>
              <a:t>Presented by Team 8</a:t>
            </a:r>
            <a:br>
              <a:rPr lang="en" sz="1800">
                <a:solidFill>
                  <a:srgbClr val="FFFFFF"/>
                </a:solidFill>
                <a:latin typeface="Lobster"/>
                <a:ea typeface="Lobster"/>
                <a:cs typeface="Lobster"/>
                <a:sym typeface="Lobster"/>
              </a:rPr>
            </a:br>
            <a:r>
              <a:rPr lang="en" sz="1800">
                <a:solidFill>
                  <a:srgbClr val="FFFFFF"/>
                </a:solidFill>
                <a:latin typeface="Lobster"/>
                <a:ea typeface="Lobster"/>
                <a:cs typeface="Lobster"/>
                <a:sym typeface="Lobster"/>
              </a:rPr>
              <a:t>Amogh Doijode</a:t>
            </a:r>
            <a:br>
              <a:rPr lang="en" sz="1800">
                <a:solidFill>
                  <a:srgbClr val="FFFFFF"/>
                </a:solidFill>
                <a:latin typeface="Lobster"/>
                <a:ea typeface="Lobster"/>
                <a:cs typeface="Lobster"/>
                <a:sym typeface="Lobster"/>
              </a:rPr>
            </a:br>
            <a:r>
              <a:rPr lang="en" sz="1800">
                <a:solidFill>
                  <a:srgbClr val="FFFFFF"/>
                </a:solidFill>
                <a:latin typeface="Lobster"/>
                <a:ea typeface="Lobster"/>
                <a:cs typeface="Lobster"/>
                <a:sym typeface="Lobster"/>
              </a:rPr>
              <a:t>Ravi     Kiran</a:t>
            </a:r>
            <a:br>
              <a:rPr lang="en" sz="1800">
                <a:solidFill>
                  <a:srgbClr val="FFFFFF"/>
                </a:solidFill>
                <a:latin typeface="Lobster"/>
                <a:ea typeface="Lobster"/>
                <a:cs typeface="Lobster"/>
                <a:sym typeface="Lobster"/>
              </a:rPr>
            </a:br>
            <a:r>
              <a:rPr lang="en" sz="1800">
                <a:solidFill>
                  <a:srgbClr val="FFFFFF"/>
                </a:solidFill>
                <a:latin typeface="Lobster"/>
                <a:ea typeface="Lobster"/>
                <a:cs typeface="Lobster"/>
                <a:sym typeface="Lobster"/>
              </a:rPr>
              <a:t>Veena  Iyer</a:t>
            </a:r>
            <a:endParaRPr>
              <a:solidFill>
                <a:srgbClr val="FFFFFF"/>
              </a:solidFill>
              <a:latin typeface="Lobster"/>
              <a:ea typeface="Lobster"/>
              <a:cs typeface="Lobster"/>
              <a:sym typeface="Lobster"/>
            </a:endParaRPr>
          </a:p>
        </p:txBody>
      </p:sp>
      <p:sp>
        <p:nvSpPr>
          <p:cNvPr id="86" name="Google Shape;86;p13"/>
          <p:cNvSpPr txBox="1"/>
          <p:nvPr>
            <p:ph idx="4294967295"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7" name="Google Shape;87;p13"/>
          <p:cNvPicPr preferRelativeResize="0"/>
          <p:nvPr/>
        </p:nvPicPr>
        <p:blipFill rotWithShape="1">
          <a:blip r:embed="rId3">
            <a:alphaModFix/>
          </a:blip>
          <a:srcRect b="4416" l="6345" r="12617" t="12877"/>
          <a:stretch/>
        </p:blipFill>
        <p:spPr>
          <a:xfrm>
            <a:off x="2161750" y="1026050"/>
            <a:ext cx="4584424" cy="2030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p22"/>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44" name="Google Shape;144;p22"/>
          <p:cNvPicPr preferRelativeResize="0"/>
          <p:nvPr/>
        </p:nvPicPr>
        <p:blipFill>
          <a:blip r:embed="rId3">
            <a:alphaModFix/>
          </a:blip>
          <a:stretch>
            <a:fillRect/>
          </a:stretch>
        </p:blipFill>
        <p:spPr>
          <a:xfrm>
            <a:off x="1235425" y="-25"/>
            <a:ext cx="7061274" cy="5143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idx="2" type="body"/>
          </p:nvPr>
        </p:nvSpPr>
        <p:spPr>
          <a:xfrm>
            <a:off x="4739400" y="200875"/>
            <a:ext cx="4258200" cy="460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None/>
            </a:pPr>
            <a:r>
              <a:rPr b="1" i="1" lang="en" sz="1600">
                <a:latin typeface="Montserrat"/>
                <a:ea typeface="Montserrat"/>
                <a:cs typeface="Montserrat"/>
                <a:sym typeface="Montserrat"/>
              </a:rPr>
              <a:t>AWS</a:t>
            </a:r>
            <a:r>
              <a:rPr lang="en" sz="1600">
                <a:latin typeface="Montserrat"/>
                <a:ea typeface="Montserrat"/>
                <a:cs typeface="Montserrat"/>
                <a:sym typeface="Montserrat"/>
              </a:rPr>
              <a:t> - The services under Free Tier fall under 2 categories</a:t>
            </a:r>
            <a:br>
              <a:rPr lang="en" sz="1600">
                <a:latin typeface="Montserrat"/>
                <a:ea typeface="Montserrat"/>
                <a:cs typeface="Montserrat"/>
                <a:sym typeface="Montserrat"/>
              </a:rPr>
            </a:br>
            <a:r>
              <a:rPr b="1" i="1" lang="en" sz="1600">
                <a:latin typeface="Montserrat"/>
                <a:ea typeface="Montserrat"/>
                <a:cs typeface="Montserrat"/>
                <a:sym typeface="Montserrat"/>
              </a:rPr>
              <a:t>Always Free</a:t>
            </a:r>
            <a:r>
              <a:rPr i="1" lang="en" sz="1600">
                <a:latin typeface="Montserrat"/>
                <a:ea typeface="Montserrat"/>
                <a:cs typeface="Montserrat"/>
                <a:sym typeface="Montserrat"/>
              </a:rPr>
              <a:t> </a:t>
            </a:r>
            <a:r>
              <a:rPr lang="en" sz="1600">
                <a:latin typeface="Montserrat"/>
                <a:ea typeface="Montserrat"/>
                <a:cs typeface="Montserrat"/>
                <a:sym typeface="Montserrat"/>
              </a:rPr>
              <a:t>&gt;20 services offered viz. Amazon SNS, SQS, Cloudwatch</a:t>
            </a:r>
            <a:br>
              <a:rPr lang="en" sz="1600">
                <a:latin typeface="Montserrat"/>
                <a:ea typeface="Montserrat"/>
                <a:cs typeface="Montserrat"/>
                <a:sym typeface="Montserrat"/>
              </a:rPr>
            </a:br>
            <a:r>
              <a:rPr b="1" i="1" lang="en" sz="1600">
                <a:latin typeface="Montserrat"/>
                <a:ea typeface="Montserrat"/>
                <a:cs typeface="Montserrat"/>
                <a:sym typeface="Montserrat"/>
              </a:rPr>
              <a:t>Valid for a year</a:t>
            </a:r>
            <a:r>
              <a:rPr b="1" lang="en" sz="1600">
                <a:latin typeface="Montserrat"/>
                <a:ea typeface="Montserrat"/>
                <a:cs typeface="Montserrat"/>
                <a:sym typeface="Montserrat"/>
              </a:rPr>
              <a:t> </a:t>
            </a:r>
            <a:r>
              <a:rPr lang="en" sz="1600">
                <a:latin typeface="Montserrat"/>
                <a:ea typeface="Montserrat"/>
                <a:cs typeface="Montserrat"/>
                <a:sym typeface="Montserrat"/>
              </a:rPr>
              <a:t>~20 services offered viz.</a:t>
            </a:r>
            <a:br>
              <a:rPr lang="en" sz="1600">
                <a:latin typeface="Montserrat"/>
                <a:ea typeface="Montserrat"/>
                <a:cs typeface="Montserrat"/>
                <a:sym typeface="Montserrat"/>
              </a:rPr>
            </a:br>
            <a:r>
              <a:rPr lang="en" sz="1600">
                <a:latin typeface="Montserrat"/>
                <a:ea typeface="Montserrat"/>
                <a:cs typeface="Montserrat"/>
                <a:sym typeface="Montserrat"/>
              </a:rPr>
              <a:t>Amazon S3, EC2, ElastiCache etc</a:t>
            </a:r>
            <a:endParaRPr sz="1600">
              <a:latin typeface="Montserrat"/>
              <a:ea typeface="Montserrat"/>
              <a:cs typeface="Montserrat"/>
              <a:sym typeface="Montserrat"/>
            </a:endParaRPr>
          </a:p>
          <a:p>
            <a:pPr indent="0" lvl="0" marL="0" rtl="0" algn="l">
              <a:spcBef>
                <a:spcPts val="1600"/>
              </a:spcBef>
              <a:spcAft>
                <a:spcPts val="1600"/>
              </a:spcAft>
              <a:buClr>
                <a:schemeClr val="dk2"/>
              </a:buClr>
              <a:buSzPts val="1100"/>
              <a:buNone/>
            </a:pPr>
            <a:r>
              <a:rPr lang="en" sz="1600">
                <a:latin typeface="Montserrat"/>
                <a:ea typeface="Montserrat"/>
                <a:cs typeface="Montserrat"/>
                <a:sym typeface="Montserrat"/>
              </a:rPr>
              <a:t>Azure- Has 2 categories as well</a:t>
            </a:r>
            <a:br>
              <a:rPr lang="en" sz="1600">
                <a:latin typeface="Montserrat"/>
                <a:ea typeface="Montserrat"/>
                <a:cs typeface="Montserrat"/>
                <a:sym typeface="Montserrat"/>
              </a:rPr>
            </a:br>
            <a:r>
              <a:rPr b="1" i="1" lang="en" sz="1600">
                <a:latin typeface="Montserrat"/>
                <a:ea typeface="Montserrat"/>
                <a:cs typeface="Montserrat"/>
                <a:sym typeface="Montserrat"/>
              </a:rPr>
              <a:t>Always Free</a:t>
            </a:r>
            <a:r>
              <a:rPr lang="en" sz="1600">
                <a:latin typeface="Montserrat"/>
                <a:ea typeface="Montserrat"/>
                <a:cs typeface="Montserrat"/>
                <a:sym typeface="Montserrat"/>
              </a:rPr>
              <a:t> 25+ services offered viz.</a:t>
            </a:r>
            <a:br>
              <a:rPr lang="en" sz="1600">
                <a:latin typeface="Montserrat"/>
                <a:ea typeface="Montserrat"/>
                <a:cs typeface="Montserrat"/>
                <a:sym typeface="Montserrat"/>
              </a:rPr>
            </a:br>
            <a:r>
              <a:rPr lang="en" sz="1600">
                <a:latin typeface="Montserrat"/>
                <a:ea typeface="Montserrat"/>
                <a:cs typeface="Montserrat"/>
                <a:sym typeface="Montserrat"/>
              </a:rPr>
              <a:t>App Service, Functions, Container Service, Active Directory etc</a:t>
            </a:r>
            <a:br>
              <a:rPr lang="en" sz="1600">
                <a:latin typeface="Montserrat"/>
                <a:ea typeface="Montserrat"/>
                <a:cs typeface="Montserrat"/>
                <a:sym typeface="Montserrat"/>
              </a:rPr>
            </a:br>
            <a:r>
              <a:rPr b="1" i="1" lang="en" sz="1600">
                <a:latin typeface="Montserrat"/>
                <a:ea typeface="Montserrat"/>
                <a:cs typeface="Montserrat"/>
                <a:sym typeface="Montserrat"/>
              </a:rPr>
              <a:t>Valid for a year</a:t>
            </a:r>
            <a:r>
              <a:rPr lang="en" sz="1600">
                <a:latin typeface="Montserrat"/>
                <a:ea typeface="Montserrat"/>
                <a:cs typeface="Montserrat"/>
                <a:sym typeface="Montserrat"/>
              </a:rPr>
              <a:t> 8 services offered viz.</a:t>
            </a:r>
            <a:br>
              <a:rPr lang="en" sz="1600">
                <a:latin typeface="Montserrat"/>
                <a:ea typeface="Montserrat"/>
                <a:cs typeface="Montserrat"/>
                <a:sym typeface="Montserrat"/>
              </a:rPr>
            </a:br>
            <a:r>
              <a:rPr lang="en" sz="1600">
                <a:latin typeface="Montserrat"/>
                <a:ea typeface="Montserrat"/>
                <a:cs typeface="Montserrat"/>
                <a:sym typeface="Montserrat"/>
              </a:rPr>
              <a:t>Linux/Windows virtual machines, Blob storage, SQL Database etc</a:t>
            </a:r>
            <a:endParaRPr sz="1600">
              <a:latin typeface="Montserrat"/>
              <a:ea typeface="Montserrat"/>
              <a:cs typeface="Montserrat"/>
              <a:sym typeface="Montserrat"/>
            </a:endParaRPr>
          </a:p>
        </p:txBody>
      </p:sp>
      <p:sp>
        <p:nvSpPr>
          <p:cNvPr id="150" name="Google Shape;150;p23"/>
          <p:cNvSpPr txBox="1"/>
          <p:nvPr>
            <p:ph type="title"/>
          </p:nvPr>
        </p:nvSpPr>
        <p:spPr>
          <a:xfrm>
            <a:off x="243175" y="1927525"/>
            <a:ext cx="4258200" cy="16512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t>	</a:t>
            </a:r>
            <a:r>
              <a:rPr lang="en">
                <a:latin typeface="Lobster"/>
                <a:ea typeface="Lobster"/>
                <a:cs typeface="Lobster"/>
                <a:sym typeface="Lobster"/>
              </a:rPr>
              <a:t>Free Tier</a:t>
            </a:r>
            <a:endParaRPr sz="3000">
              <a:latin typeface="Lobster"/>
              <a:ea typeface="Lobster"/>
              <a:cs typeface="Lobster"/>
              <a:sym typeface="Lobst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idx="2" type="body"/>
          </p:nvPr>
        </p:nvSpPr>
        <p:spPr>
          <a:xfrm>
            <a:off x="4739400" y="200875"/>
            <a:ext cx="4258200" cy="460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None/>
            </a:pPr>
            <a:r>
              <a:rPr lang="en" sz="1600">
                <a:latin typeface="Montserrat"/>
                <a:ea typeface="Montserrat"/>
                <a:cs typeface="Montserrat"/>
                <a:sym typeface="Montserrat"/>
              </a:rPr>
              <a:t>The largest instance offered by </a:t>
            </a:r>
            <a:r>
              <a:rPr i="1" lang="en" sz="1600">
                <a:latin typeface="Montserrat"/>
                <a:ea typeface="Montserrat"/>
                <a:cs typeface="Montserrat"/>
                <a:sym typeface="Montserrat"/>
              </a:rPr>
              <a:t>AWS </a:t>
            </a:r>
            <a:br>
              <a:rPr lang="en" sz="1600">
                <a:latin typeface="Montserrat"/>
                <a:ea typeface="Montserrat"/>
                <a:cs typeface="Montserrat"/>
                <a:sym typeface="Montserrat"/>
              </a:rPr>
            </a:br>
            <a:r>
              <a:rPr lang="en" sz="1600">
                <a:latin typeface="Montserrat"/>
                <a:ea typeface="Montserrat"/>
                <a:cs typeface="Montserrat"/>
                <a:sym typeface="Montserrat"/>
              </a:rPr>
              <a:t>256 GB RAM + 16 vCPUs</a:t>
            </a:r>
            <a:endParaRPr sz="1600">
              <a:latin typeface="Montserrat"/>
              <a:ea typeface="Montserrat"/>
              <a:cs typeface="Montserrat"/>
              <a:sym typeface="Montserrat"/>
            </a:endParaRPr>
          </a:p>
          <a:p>
            <a:pPr indent="0" lvl="0" marL="0" rtl="0" algn="l">
              <a:spcBef>
                <a:spcPts val="1600"/>
              </a:spcBef>
              <a:spcAft>
                <a:spcPts val="0"/>
              </a:spcAft>
              <a:buClr>
                <a:schemeClr val="dk2"/>
              </a:buClr>
              <a:buSzPts val="1100"/>
              <a:buNone/>
            </a:pPr>
            <a:r>
              <a:t/>
            </a:r>
            <a:endParaRPr sz="1600">
              <a:latin typeface="Montserrat"/>
              <a:ea typeface="Montserrat"/>
              <a:cs typeface="Montserrat"/>
              <a:sym typeface="Montserrat"/>
            </a:endParaRPr>
          </a:p>
          <a:p>
            <a:pPr indent="0" lvl="0" marL="0" rtl="0" algn="l">
              <a:spcBef>
                <a:spcPts val="1600"/>
              </a:spcBef>
              <a:spcAft>
                <a:spcPts val="1600"/>
              </a:spcAft>
              <a:buClr>
                <a:schemeClr val="dk2"/>
              </a:buClr>
              <a:buSzPts val="1100"/>
              <a:buNone/>
            </a:pPr>
            <a:r>
              <a:rPr lang="en" sz="1600">
                <a:latin typeface="Montserrat"/>
                <a:ea typeface="Montserrat"/>
                <a:cs typeface="Montserrat"/>
                <a:sym typeface="Montserrat"/>
              </a:rPr>
              <a:t>The largest instance offered by </a:t>
            </a:r>
            <a:r>
              <a:rPr i="1" lang="en" sz="1600">
                <a:latin typeface="Montserrat"/>
                <a:ea typeface="Montserrat"/>
                <a:cs typeface="Montserrat"/>
                <a:sym typeface="Montserrat"/>
              </a:rPr>
              <a:t>Azure </a:t>
            </a:r>
            <a:br>
              <a:rPr lang="en" sz="1600">
                <a:latin typeface="Montserrat"/>
                <a:ea typeface="Montserrat"/>
                <a:cs typeface="Montserrat"/>
                <a:sym typeface="Montserrat"/>
              </a:rPr>
            </a:br>
            <a:r>
              <a:rPr lang="en" sz="1600">
                <a:latin typeface="Montserrat"/>
                <a:ea typeface="Montserrat"/>
                <a:cs typeface="Montserrat"/>
                <a:sym typeface="Montserrat"/>
              </a:rPr>
              <a:t>224 GB RAM + 16 vCPUs</a:t>
            </a:r>
            <a:endParaRPr sz="1600">
              <a:latin typeface="Montserrat"/>
              <a:ea typeface="Montserrat"/>
              <a:cs typeface="Montserrat"/>
              <a:sym typeface="Montserrat"/>
            </a:endParaRPr>
          </a:p>
        </p:txBody>
      </p:sp>
      <p:sp>
        <p:nvSpPr>
          <p:cNvPr id="156" name="Google Shape;156;p24"/>
          <p:cNvSpPr txBox="1"/>
          <p:nvPr>
            <p:ph type="title"/>
          </p:nvPr>
        </p:nvSpPr>
        <p:spPr>
          <a:xfrm>
            <a:off x="59525" y="1778200"/>
            <a:ext cx="4464300" cy="17856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latin typeface="Lobster"/>
                <a:ea typeface="Lobster"/>
                <a:cs typeface="Lobster"/>
                <a:sym typeface="Lobster"/>
              </a:rPr>
              <a:t>Largest Instance</a:t>
            </a:r>
            <a:endParaRPr sz="3000">
              <a:latin typeface="Lobster"/>
              <a:ea typeface="Lobster"/>
              <a:cs typeface="Lobster"/>
              <a:sym typeface="Lobs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126650" y="97525"/>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accent5"/>
                </a:solidFill>
                <a:latin typeface="Lobster"/>
                <a:ea typeface="Lobster"/>
                <a:cs typeface="Lobster"/>
                <a:sym typeface="Lobster"/>
              </a:rPr>
              <a:t>Feature-Feature Mapping</a:t>
            </a:r>
            <a:endParaRPr>
              <a:latin typeface="Lobster"/>
              <a:ea typeface="Lobster"/>
              <a:cs typeface="Lobster"/>
              <a:sym typeface="Lobster"/>
            </a:endParaRPr>
          </a:p>
        </p:txBody>
      </p:sp>
      <p:sp>
        <p:nvSpPr>
          <p:cNvPr id="162" name="Google Shape;162;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400">
              <a:solidFill>
                <a:schemeClr val="accent5"/>
              </a:solidFill>
              <a:latin typeface="Montserrat"/>
              <a:ea typeface="Montserrat"/>
              <a:cs typeface="Montserrat"/>
              <a:sym typeface="Montserrat"/>
            </a:endParaRPr>
          </a:p>
        </p:txBody>
      </p:sp>
      <p:cxnSp>
        <p:nvCxnSpPr>
          <p:cNvPr id="163" name="Google Shape;163;p25"/>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cxnSp>
        <p:nvCxnSpPr>
          <p:cNvPr id="164" name="Google Shape;164;p25"/>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graphicFrame>
        <p:nvGraphicFramePr>
          <p:cNvPr id="165" name="Google Shape;165;p25"/>
          <p:cNvGraphicFramePr/>
          <p:nvPr/>
        </p:nvGraphicFramePr>
        <p:xfrm>
          <a:off x="126650" y="565675"/>
          <a:ext cx="3000000" cy="3000000"/>
        </p:xfrm>
        <a:graphic>
          <a:graphicData uri="http://schemas.openxmlformats.org/drawingml/2006/table">
            <a:tbl>
              <a:tblPr>
                <a:noFill/>
                <a:tableStyleId>{178C1B8E-8A89-491E-A4FA-08F1192F7B56}</a:tableStyleId>
              </a:tblPr>
              <a:tblGrid>
                <a:gridCol w="3372275"/>
                <a:gridCol w="2723000"/>
                <a:gridCol w="2723000"/>
              </a:tblGrid>
              <a:tr h="321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sz="1200">
                          <a:solidFill>
                            <a:srgbClr val="49485B"/>
                          </a:solidFill>
                        </a:rPr>
                        <a:t>Microsoft Azure</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49485B"/>
                          </a:solidFill>
                        </a:rPr>
                        <a:t>Amazon Web Services (AWS)</a:t>
                      </a:r>
                      <a:endParaRPr b="1"/>
                    </a:p>
                  </a:txBody>
                  <a:tcPr marT="91425" marB="91425" marR="91425" marL="91425">
                    <a:lnB cap="flat" cmpd="sng" w="9525">
                      <a:solidFill>
                        <a:srgbClr val="9E9E9E"/>
                      </a:solidFill>
                      <a:prstDash val="solid"/>
                      <a:round/>
                      <a:headEnd len="sm" w="sm" type="none"/>
                      <a:tailEnd len="sm" w="sm" type="none"/>
                    </a:lnB>
                  </a:tcPr>
                </a:tc>
              </a:tr>
              <a:tr h="1085150">
                <a:tc>
                  <a:txBody>
                    <a:bodyPr/>
                    <a:lstStyle/>
                    <a:p>
                      <a:pPr indent="0" lvl="0" marL="0" rtl="0" algn="l">
                        <a:spcBef>
                          <a:spcPts val="0"/>
                        </a:spcBef>
                        <a:spcAft>
                          <a:spcPts val="0"/>
                        </a:spcAft>
                        <a:buNone/>
                      </a:pPr>
                      <a:r>
                        <a:rPr lang="en" sz="1200">
                          <a:solidFill>
                            <a:srgbClr val="49485B"/>
                          </a:solidFill>
                        </a:rPr>
                        <a:t>Compute</a:t>
                      </a:r>
                      <a:r>
                        <a:rPr i="1" lang="en" sz="1200">
                          <a:solidFill>
                            <a:srgbClr val="49485B"/>
                          </a:solidFill>
                        </a:rPr>
                        <a:t> Services</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 sz="1200"/>
                        <a:t>Virtual Machines (VMs)</a:t>
                      </a:r>
                      <a:br>
                        <a:rPr lang="en" sz="1200">
                          <a:solidFill>
                            <a:srgbClr val="087EE2"/>
                          </a:solidFill>
                        </a:rPr>
                      </a:br>
                      <a:r>
                        <a:rPr lang="en" sz="1200">
                          <a:solidFill>
                            <a:srgbClr val="087EE2"/>
                          </a:solidFill>
                        </a:rPr>
                        <a:t>Cloud Services </a:t>
                      </a:r>
                      <a:r>
                        <a:rPr lang="en" sz="1200"/>
                        <a:t>Azure Websites and Apps</a:t>
                      </a:r>
                      <a:br>
                        <a:rPr lang="en" sz="1200">
                          <a:solidFill>
                            <a:srgbClr val="087EE2"/>
                          </a:solidFill>
                        </a:rPr>
                      </a:br>
                      <a:r>
                        <a:rPr lang="en" sz="1200">
                          <a:solidFill>
                            <a:srgbClr val="087EE2"/>
                          </a:solidFill>
                        </a:rPr>
                        <a:t>Azure Visual Studio Online</a:t>
                      </a:r>
                      <a:endParaRPr sz="1200">
                        <a:solidFill>
                          <a:srgbClr val="087EE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200"/>
                        <a:t>E</a:t>
                      </a:r>
                      <a:r>
                        <a:rPr lang="en" sz="1200"/>
                        <a:t>lastic Compute Cloud (EC2)</a:t>
                      </a:r>
                      <a:br>
                        <a:rPr lang="en" sz="1200">
                          <a:solidFill>
                            <a:srgbClr val="087EE2"/>
                          </a:solidFill>
                        </a:rPr>
                      </a:br>
                      <a:r>
                        <a:rPr lang="en" sz="1200">
                          <a:solidFill>
                            <a:srgbClr val="087EE2"/>
                          </a:solidFill>
                        </a:rPr>
                        <a:t>Amazon Elastic Beanstalk</a:t>
                      </a:r>
                      <a:br>
                        <a:rPr lang="en" sz="1200">
                          <a:solidFill>
                            <a:srgbClr val="087EE2"/>
                          </a:solidFill>
                        </a:rPr>
                      </a:br>
                      <a:r>
                        <a:rPr lang="en" sz="1200">
                          <a:solidFill>
                            <a:srgbClr val="49485B"/>
                          </a:solidFill>
                        </a:rPr>
                        <a:t>None</a:t>
                      </a:r>
                      <a:endParaRPr sz="1200">
                        <a:solidFill>
                          <a:srgbClr val="087EE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r>
              <a:tr h="396200">
                <a:tc>
                  <a:txBody>
                    <a:bodyPr/>
                    <a:lstStyle/>
                    <a:p>
                      <a:pPr indent="0" lvl="0" marL="0" rtl="0" algn="l">
                        <a:lnSpc>
                          <a:spcPct val="115000"/>
                        </a:lnSpc>
                        <a:spcBef>
                          <a:spcPts val="0"/>
                        </a:spcBef>
                        <a:spcAft>
                          <a:spcPts val="0"/>
                        </a:spcAft>
                        <a:buNone/>
                      </a:pPr>
                      <a:r>
                        <a:rPr i="1" lang="en" sz="1200">
                          <a:solidFill>
                            <a:srgbClr val="49485B"/>
                          </a:solidFill>
                        </a:rPr>
                        <a:t>Scaling Options</a:t>
                      </a:r>
                      <a:endParaRPr i="1" sz="1200">
                        <a:solidFill>
                          <a:srgbClr val="49485B"/>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Azure Autoscale</a:t>
                      </a:r>
                      <a:r>
                        <a:rPr lang="en" sz="1200">
                          <a:solidFill>
                            <a:srgbClr val="49485B"/>
                          </a:solidFill>
                        </a:rPr>
                        <a:t> (how to)</a:t>
                      </a:r>
                      <a:endParaRPr sz="1200">
                        <a:solidFill>
                          <a:srgbClr val="49485B"/>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Auto Scaling</a:t>
                      </a:r>
                      <a:endParaRPr sz="1200">
                        <a:solidFill>
                          <a:srgbClr val="087EE2"/>
                        </a:solidFill>
                      </a:endParaRPr>
                    </a:p>
                  </a:txBody>
                  <a:tcPr marT="91425" marB="91425" marR="91425" marL="91425" anchor="ctr"/>
                </a:tc>
              </a:tr>
              <a:tr h="396200">
                <a:tc>
                  <a:txBody>
                    <a:bodyPr/>
                    <a:lstStyle/>
                    <a:p>
                      <a:pPr indent="0" lvl="0" marL="0" rtl="0" algn="l">
                        <a:lnSpc>
                          <a:spcPct val="115000"/>
                        </a:lnSpc>
                        <a:spcBef>
                          <a:spcPts val="0"/>
                        </a:spcBef>
                        <a:spcAft>
                          <a:spcPts val="0"/>
                        </a:spcAft>
                        <a:buNone/>
                      </a:pPr>
                      <a:r>
                        <a:rPr i="1" lang="en" sz="1200">
                          <a:solidFill>
                            <a:srgbClr val="49485B"/>
                          </a:solidFill>
                        </a:rPr>
                        <a:t>Government Services</a:t>
                      </a:r>
                      <a:endParaRPr i="1" sz="1200">
                        <a:solidFill>
                          <a:srgbClr val="49485B"/>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Azure Government</a:t>
                      </a:r>
                      <a:endParaRPr sz="1200">
                        <a:solidFill>
                          <a:srgbClr val="087EE2"/>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AWS GovCloud</a:t>
                      </a:r>
                      <a:endParaRPr sz="1200">
                        <a:solidFill>
                          <a:srgbClr val="087EE2"/>
                        </a:solidFill>
                      </a:endParaRPr>
                    </a:p>
                  </a:txBody>
                  <a:tcPr marT="91425" marB="91425" marR="91425" marL="91425" anchor="ctr"/>
                </a:tc>
              </a:tr>
              <a:tr h="381000">
                <a:tc>
                  <a:txBody>
                    <a:bodyPr/>
                    <a:lstStyle/>
                    <a:p>
                      <a:pPr indent="0" lvl="0" marL="0" rtl="0" algn="l">
                        <a:lnSpc>
                          <a:spcPct val="115000"/>
                        </a:lnSpc>
                        <a:spcBef>
                          <a:spcPts val="0"/>
                        </a:spcBef>
                        <a:spcAft>
                          <a:spcPts val="0"/>
                        </a:spcAft>
                        <a:buNone/>
                      </a:pPr>
                      <a:r>
                        <a:rPr lang="en" sz="1200">
                          <a:solidFill>
                            <a:srgbClr val="49485B"/>
                          </a:solidFill>
                        </a:rPr>
                        <a:t>Storage Options</a:t>
                      </a:r>
                      <a:endParaRPr sz="1200">
                        <a:solidFill>
                          <a:srgbClr val="49485B"/>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Azure Storage</a:t>
                      </a:r>
                      <a:r>
                        <a:rPr lang="en" sz="1200">
                          <a:solidFill>
                            <a:srgbClr val="49485B"/>
                          </a:solidFill>
                        </a:rPr>
                        <a:t> (Blobs, Tables, Queues, Files)</a:t>
                      </a:r>
                      <a:endParaRPr sz="1200">
                        <a:solidFill>
                          <a:srgbClr val="49485B"/>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Amazon Simple Storage (S3)</a:t>
                      </a:r>
                      <a:endParaRPr sz="1200">
                        <a:solidFill>
                          <a:srgbClr val="087EE2"/>
                        </a:solidFill>
                      </a:endParaRPr>
                    </a:p>
                  </a:txBody>
                  <a:tcPr marT="91425" marB="91425" marR="91425" marL="91425" anchor="ctr"/>
                </a:tc>
              </a:tr>
              <a:tr h="381000">
                <a:tc>
                  <a:txBody>
                    <a:bodyPr/>
                    <a:lstStyle/>
                    <a:p>
                      <a:pPr indent="0" lvl="0" marL="0" rtl="0" algn="l">
                        <a:lnSpc>
                          <a:spcPct val="115000"/>
                        </a:lnSpc>
                        <a:spcBef>
                          <a:spcPts val="0"/>
                        </a:spcBef>
                        <a:spcAft>
                          <a:spcPts val="0"/>
                        </a:spcAft>
                        <a:buNone/>
                      </a:pPr>
                      <a:r>
                        <a:rPr i="1" lang="en" sz="1200">
                          <a:solidFill>
                            <a:srgbClr val="49485B"/>
                          </a:solidFill>
                        </a:rPr>
                        <a:t>Block Storage</a:t>
                      </a:r>
                      <a:endParaRPr i="1" sz="1200">
                        <a:solidFill>
                          <a:srgbClr val="49485B"/>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Azure Blob Storage</a:t>
                      </a:r>
                      <a:endParaRPr sz="1200">
                        <a:solidFill>
                          <a:srgbClr val="49485B"/>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Amazon Elastic Block Storage (EBS)</a:t>
                      </a:r>
                      <a:endParaRPr sz="1200">
                        <a:solidFill>
                          <a:srgbClr val="087EE2"/>
                        </a:solidFill>
                      </a:endParaRPr>
                    </a:p>
                  </a:txBody>
                  <a:tcPr marT="91425" marB="91425" marR="91425" marL="91425" anchor="ctr"/>
                </a:tc>
              </a:tr>
              <a:tr h="381000">
                <a:tc>
                  <a:txBody>
                    <a:bodyPr/>
                    <a:lstStyle/>
                    <a:p>
                      <a:pPr indent="0" lvl="0" marL="0" rtl="0" algn="l">
                        <a:lnSpc>
                          <a:spcPct val="115000"/>
                        </a:lnSpc>
                        <a:spcBef>
                          <a:spcPts val="0"/>
                        </a:spcBef>
                        <a:spcAft>
                          <a:spcPts val="0"/>
                        </a:spcAft>
                        <a:buNone/>
                      </a:pPr>
                      <a:r>
                        <a:rPr i="1" lang="en" sz="1200">
                          <a:solidFill>
                            <a:srgbClr val="49485B"/>
                          </a:solidFill>
                        </a:rPr>
                        <a:t>Block Storage</a:t>
                      </a:r>
                      <a:endParaRPr i="1" sz="1200">
                        <a:solidFill>
                          <a:srgbClr val="49485B"/>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Azure Blob Storage</a:t>
                      </a:r>
                      <a:endParaRPr sz="1200">
                        <a:solidFill>
                          <a:srgbClr val="49485B"/>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Amazon Elastic Block Storage (EBS)</a:t>
                      </a:r>
                      <a:endParaRPr sz="1200">
                        <a:solidFill>
                          <a:srgbClr val="087EE2"/>
                        </a:solidFill>
                      </a:endParaRPr>
                    </a:p>
                  </a:txBody>
                  <a:tcPr marT="91425" marB="91425" marR="91425" marL="91425" anchor="ctr"/>
                </a:tc>
              </a:tr>
              <a:tr h="381000">
                <a:tc>
                  <a:txBody>
                    <a:bodyPr/>
                    <a:lstStyle/>
                    <a:p>
                      <a:pPr indent="0" lvl="0" marL="0" rtl="0" algn="l">
                        <a:lnSpc>
                          <a:spcPct val="115000"/>
                        </a:lnSpc>
                        <a:spcBef>
                          <a:spcPts val="0"/>
                        </a:spcBef>
                        <a:spcAft>
                          <a:spcPts val="0"/>
                        </a:spcAft>
                        <a:buNone/>
                      </a:pPr>
                      <a:r>
                        <a:rPr i="1" lang="en" sz="1200">
                          <a:solidFill>
                            <a:srgbClr val="49485B"/>
                          </a:solidFill>
                        </a:rPr>
                        <a:t>Database Options</a:t>
                      </a:r>
                      <a:endParaRPr i="1" sz="1200">
                        <a:solidFill>
                          <a:srgbClr val="49485B"/>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Azure SQL Database</a:t>
                      </a:r>
                      <a:endParaRPr sz="1200">
                        <a:solidFill>
                          <a:srgbClr val="087EE2"/>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Amazon Relational Database Service</a:t>
                      </a:r>
                      <a:endParaRPr sz="1200">
                        <a:solidFill>
                          <a:srgbClr val="087EE2"/>
                        </a:solidFill>
                      </a:endParaRPr>
                    </a:p>
                  </a:txBody>
                  <a:tcPr marT="91425" marB="91425" marR="91425" marL="91425" anchor="ctr"/>
                </a:tc>
              </a:tr>
              <a:tr h="381000">
                <a:tc>
                  <a:txBody>
                    <a:bodyPr/>
                    <a:lstStyle/>
                    <a:p>
                      <a:pPr indent="0" lvl="0" marL="0" rtl="0" algn="l">
                        <a:lnSpc>
                          <a:spcPct val="115000"/>
                        </a:lnSpc>
                        <a:spcBef>
                          <a:spcPts val="0"/>
                        </a:spcBef>
                        <a:spcAft>
                          <a:spcPts val="0"/>
                        </a:spcAft>
                        <a:buNone/>
                      </a:pPr>
                      <a:r>
                        <a:rPr i="1" lang="en" sz="1200">
                          <a:solidFill>
                            <a:srgbClr val="49485B"/>
                          </a:solidFill>
                        </a:rPr>
                        <a:t>NoSQL Database Options</a:t>
                      </a:r>
                      <a:endParaRPr i="1" sz="1200">
                        <a:solidFill>
                          <a:srgbClr val="49485B"/>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Azure DocumentDB</a:t>
                      </a:r>
                      <a:endParaRPr sz="1200">
                        <a:solidFill>
                          <a:srgbClr val="087EE2"/>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Amazon Dynamo DB</a:t>
                      </a:r>
                      <a:endParaRPr sz="1200">
                        <a:solidFill>
                          <a:srgbClr val="087EE2"/>
                        </a:solidFill>
                      </a:endParaRPr>
                    </a:p>
                  </a:txBody>
                  <a:tcPr marT="91425" marB="91425"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126650" y="97525"/>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accent5"/>
                </a:solidFill>
                <a:latin typeface="Lobster"/>
                <a:ea typeface="Lobster"/>
                <a:cs typeface="Lobster"/>
                <a:sym typeface="Lobster"/>
              </a:rPr>
              <a:t>Feature-Feature Mapping</a:t>
            </a:r>
            <a:endParaRPr>
              <a:latin typeface="Lobster"/>
              <a:ea typeface="Lobster"/>
              <a:cs typeface="Lobster"/>
              <a:sym typeface="Lobster"/>
            </a:endParaRPr>
          </a:p>
        </p:txBody>
      </p:sp>
      <p:sp>
        <p:nvSpPr>
          <p:cNvPr id="171" name="Google Shape;171;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400">
              <a:solidFill>
                <a:schemeClr val="accent5"/>
              </a:solidFill>
              <a:latin typeface="Montserrat"/>
              <a:ea typeface="Montserrat"/>
              <a:cs typeface="Montserrat"/>
              <a:sym typeface="Montserrat"/>
            </a:endParaRPr>
          </a:p>
        </p:txBody>
      </p:sp>
      <p:cxnSp>
        <p:nvCxnSpPr>
          <p:cNvPr id="172" name="Google Shape;172;p26"/>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cxnSp>
        <p:nvCxnSpPr>
          <p:cNvPr id="173" name="Google Shape;173;p26"/>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graphicFrame>
        <p:nvGraphicFramePr>
          <p:cNvPr id="174" name="Google Shape;174;p26"/>
          <p:cNvGraphicFramePr/>
          <p:nvPr/>
        </p:nvGraphicFramePr>
        <p:xfrm>
          <a:off x="126650" y="922800"/>
          <a:ext cx="3000000" cy="3000000"/>
        </p:xfrm>
        <a:graphic>
          <a:graphicData uri="http://schemas.openxmlformats.org/drawingml/2006/table">
            <a:tbl>
              <a:tblPr>
                <a:noFill/>
                <a:tableStyleId>{178C1B8E-8A89-491E-A4FA-08F1192F7B56}</a:tableStyleId>
              </a:tblPr>
              <a:tblGrid>
                <a:gridCol w="3372275"/>
                <a:gridCol w="2723000"/>
                <a:gridCol w="2723000"/>
              </a:tblGrid>
              <a:tr h="321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sz="1200">
                          <a:solidFill>
                            <a:srgbClr val="49485B"/>
                          </a:solidFill>
                        </a:rPr>
                        <a:t>Microsoft Azure</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49485B"/>
                          </a:solidFill>
                        </a:rPr>
                        <a:t>Amazon Web Services (AWS)</a:t>
                      </a:r>
                      <a:endParaRPr b="1"/>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l">
                        <a:lnSpc>
                          <a:spcPct val="115000"/>
                        </a:lnSpc>
                        <a:spcBef>
                          <a:spcPts val="0"/>
                        </a:spcBef>
                        <a:spcAft>
                          <a:spcPts val="0"/>
                        </a:spcAft>
                        <a:buNone/>
                      </a:pPr>
                      <a:r>
                        <a:rPr i="1" lang="en" sz="1200">
                          <a:solidFill>
                            <a:srgbClr val="49485B"/>
                          </a:solidFill>
                        </a:rPr>
                        <a:t>Networking Options</a:t>
                      </a:r>
                      <a:endParaRPr i="1" sz="1200">
                        <a:solidFill>
                          <a:srgbClr val="49485B"/>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Azure Virtual Network</a:t>
                      </a:r>
                      <a:endParaRPr sz="1200">
                        <a:solidFill>
                          <a:srgbClr val="087EE2"/>
                        </a:solidFill>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200"/>
                        <a:t>Amazon VPC</a:t>
                      </a:r>
                      <a:endParaRPr sz="1200">
                        <a:solidFill>
                          <a:srgbClr val="087EE2"/>
                        </a:solidFill>
                      </a:endParaRPr>
                    </a:p>
                  </a:txBody>
                  <a:tcPr marT="91425" marB="91425" marR="91425" marL="91425" anchor="ctr">
                    <a:lnT cap="flat" cmpd="sng" w="9525">
                      <a:solidFill>
                        <a:srgbClr val="9E9E9E"/>
                      </a:solidFill>
                      <a:prstDash val="solid"/>
                      <a:round/>
                      <a:headEnd len="sm" w="sm" type="none"/>
                      <a:tailEnd len="sm" w="sm" type="none"/>
                    </a:lnT>
                  </a:tcPr>
                </a:tc>
              </a:tr>
              <a:tr h="396200">
                <a:tc>
                  <a:txBody>
                    <a:bodyPr/>
                    <a:lstStyle/>
                    <a:p>
                      <a:pPr indent="0" lvl="0" marL="0" rtl="0" algn="l">
                        <a:lnSpc>
                          <a:spcPct val="115000"/>
                        </a:lnSpc>
                        <a:spcBef>
                          <a:spcPts val="0"/>
                        </a:spcBef>
                        <a:spcAft>
                          <a:spcPts val="0"/>
                        </a:spcAft>
                        <a:buNone/>
                      </a:pPr>
                      <a:r>
                        <a:rPr i="1" lang="en" sz="1200">
                          <a:solidFill>
                            <a:srgbClr val="49485B"/>
                          </a:solidFill>
                        </a:rPr>
                        <a:t>Load Balancing</a:t>
                      </a:r>
                      <a:endParaRPr i="1" sz="1200">
                        <a:solidFill>
                          <a:srgbClr val="49485B"/>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 Load Balancing for Azure</a:t>
                      </a:r>
                      <a:endParaRPr sz="1200">
                        <a:solidFill>
                          <a:srgbClr val="49485B"/>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Elastic Load Balancing</a:t>
                      </a:r>
                      <a:endParaRPr sz="1200">
                        <a:solidFill>
                          <a:srgbClr val="087EE2"/>
                        </a:solidFill>
                      </a:endParaRPr>
                    </a:p>
                  </a:txBody>
                  <a:tcPr marT="91425" marB="91425" marR="91425" marL="91425" anchor="ctr"/>
                </a:tc>
              </a:tr>
              <a:tr h="381000">
                <a:tc>
                  <a:txBody>
                    <a:bodyPr/>
                    <a:lstStyle/>
                    <a:p>
                      <a:pPr indent="0" lvl="0" marL="0" rtl="0" algn="l">
                        <a:lnSpc>
                          <a:spcPct val="115000"/>
                        </a:lnSpc>
                        <a:spcBef>
                          <a:spcPts val="0"/>
                        </a:spcBef>
                        <a:spcAft>
                          <a:spcPts val="0"/>
                        </a:spcAft>
                        <a:buNone/>
                      </a:pPr>
                      <a:r>
                        <a:rPr i="1" lang="en" sz="1200">
                          <a:solidFill>
                            <a:srgbClr val="49485B"/>
                          </a:solidFill>
                        </a:rPr>
                        <a:t>Administration &amp; Security</a:t>
                      </a:r>
                      <a:endParaRPr i="1" sz="1200">
                        <a:solidFill>
                          <a:srgbClr val="49485B"/>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Azure Active Directory</a:t>
                      </a:r>
                      <a:endParaRPr sz="1200">
                        <a:solidFill>
                          <a:srgbClr val="087EE2"/>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AWS Directory Service AWS Identity and Access Management (IAM)</a:t>
                      </a:r>
                      <a:endParaRPr sz="1200">
                        <a:solidFill>
                          <a:srgbClr val="087EE2"/>
                        </a:solidFill>
                      </a:endParaRPr>
                    </a:p>
                  </a:txBody>
                  <a:tcPr marT="91425" marB="91425" marR="91425" marL="91425" anchor="ctr"/>
                </a:tc>
              </a:tr>
              <a:tr h="381000">
                <a:tc>
                  <a:txBody>
                    <a:bodyPr/>
                    <a:lstStyle/>
                    <a:p>
                      <a:pPr indent="0" lvl="0" marL="0" rtl="0" algn="l">
                        <a:lnSpc>
                          <a:spcPct val="115000"/>
                        </a:lnSpc>
                        <a:spcBef>
                          <a:spcPts val="0"/>
                        </a:spcBef>
                        <a:spcAft>
                          <a:spcPts val="0"/>
                        </a:spcAft>
                        <a:buNone/>
                      </a:pPr>
                      <a:r>
                        <a:rPr i="1" lang="en" sz="1200">
                          <a:solidFill>
                            <a:srgbClr val="49485B"/>
                          </a:solidFill>
                        </a:rPr>
                        <a:t>Monitoring</a:t>
                      </a:r>
                      <a:endParaRPr i="1" sz="1200">
                        <a:solidFill>
                          <a:srgbClr val="49485B"/>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Azure Monitor</a:t>
                      </a:r>
                      <a:endParaRPr sz="1200">
                        <a:solidFill>
                          <a:srgbClr val="49485B"/>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Cloudwatch</a:t>
                      </a:r>
                      <a:endParaRPr sz="1200">
                        <a:solidFill>
                          <a:srgbClr val="087EE2"/>
                        </a:solidFill>
                      </a:endParaRPr>
                    </a:p>
                  </a:txBody>
                  <a:tcPr marT="91425" marB="91425" marR="91425" marL="91425" anchor="ctr"/>
                </a:tc>
              </a:tr>
              <a:tr h="381000">
                <a:tc>
                  <a:txBody>
                    <a:bodyPr/>
                    <a:lstStyle/>
                    <a:p>
                      <a:pPr indent="0" lvl="0" marL="0" rtl="0" algn="l">
                        <a:lnSpc>
                          <a:spcPct val="115000"/>
                        </a:lnSpc>
                        <a:spcBef>
                          <a:spcPts val="0"/>
                        </a:spcBef>
                        <a:spcAft>
                          <a:spcPts val="0"/>
                        </a:spcAft>
                        <a:buNone/>
                      </a:pPr>
                      <a:r>
                        <a:rPr i="1" lang="en" sz="1200">
                          <a:solidFill>
                            <a:srgbClr val="49485B"/>
                          </a:solidFill>
                        </a:rPr>
                        <a:t>Monitoring</a:t>
                      </a:r>
                      <a:endParaRPr i="1" sz="1200">
                        <a:solidFill>
                          <a:srgbClr val="49485B"/>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Event Grid</a:t>
                      </a:r>
                      <a:endParaRPr sz="1200">
                        <a:solidFill>
                          <a:srgbClr val="49485B"/>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Amazon Simple Notification Service</a:t>
                      </a:r>
                      <a:endParaRPr sz="1200">
                        <a:solidFill>
                          <a:srgbClr val="087EE2"/>
                        </a:solidFill>
                      </a:endParaRPr>
                    </a:p>
                  </a:txBody>
                  <a:tcPr marT="91425" marB="91425" marR="91425" marL="91425" anchor="ctr"/>
                </a:tc>
              </a:tr>
              <a:tr h="381000">
                <a:tc>
                  <a:txBody>
                    <a:bodyPr/>
                    <a:lstStyle/>
                    <a:p>
                      <a:pPr indent="0" lvl="0" marL="0" rtl="0" algn="l">
                        <a:lnSpc>
                          <a:spcPct val="115000"/>
                        </a:lnSpc>
                        <a:spcBef>
                          <a:spcPts val="0"/>
                        </a:spcBef>
                        <a:spcAft>
                          <a:spcPts val="0"/>
                        </a:spcAft>
                        <a:buNone/>
                      </a:pPr>
                      <a:r>
                        <a:rPr i="1" lang="en" sz="1200">
                          <a:solidFill>
                            <a:srgbClr val="49485B"/>
                          </a:solidFill>
                        </a:rPr>
                        <a:t>Other Services &amp; Integrations</a:t>
                      </a:r>
                      <a:endParaRPr i="1" sz="1200">
                        <a:solidFill>
                          <a:srgbClr val="49485B"/>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Azure Functions</a:t>
                      </a:r>
                      <a:endParaRPr sz="1200">
                        <a:solidFill>
                          <a:srgbClr val="087EE2"/>
                        </a:solidFill>
                      </a:endParaRPr>
                    </a:p>
                  </a:txBody>
                  <a:tcPr marT="91425" marB="91425" marR="91425" marL="91425" anchor="ctr"/>
                </a:tc>
                <a:tc>
                  <a:txBody>
                    <a:bodyPr/>
                    <a:lstStyle/>
                    <a:p>
                      <a:pPr indent="0" lvl="0" marL="0" rtl="0" algn="l">
                        <a:lnSpc>
                          <a:spcPct val="115000"/>
                        </a:lnSpc>
                        <a:spcBef>
                          <a:spcPts val="0"/>
                        </a:spcBef>
                        <a:spcAft>
                          <a:spcPts val="0"/>
                        </a:spcAft>
                        <a:buNone/>
                      </a:pPr>
                      <a:r>
                        <a:rPr lang="en" sz="1200"/>
                        <a:t>AWS Lambda</a:t>
                      </a:r>
                      <a:r>
                        <a:rPr lang="en" sz="1200">
                          <a:solidFill>
                            <a:srgbClr val="49485B"/>
                          </a:solidFill>
                        </a:rPr>
                        <a:t> </a:t>
                      </a:r>
                      <a:endParaRPr sz="1200">
                        <a:solidFill>
                          <a:srgbClr val="49485B"/>
                        </a:solidFill>
                      </a:endParaRPr>
                    </a:p>
                  </a:txBody>
                  <a:tcPr marT="91425" marB="91425" marR="91425" marL="914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6425" y="618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obster"/>
                <a:ea typeface="Lobster"/>
                <a:cs typeface="Lobster"/>
                <a:sym typeface="Lobster"/>
              </a:rPr>
              <a:t>Azure </a:t>
            </a:r>
            <a:r>
              <a:rPr lang="en">
                <a:latin typeface="Lobster"/>
                <a:ea typeface="Lobster"/>
                <a:cs typeface="Lobster"/>
                <a:sym typeface="Lobster"/>
              </a:rPr>
              <a:t>Global Infrastructure</a:t>
            </a:r>
            <a:endParaRPr>
              <a:latin typeface="Lobster"/>
              <a:ea typeface="Lobster"/>
              <a:cs typeface="Lobster"/>
              <a:sym typeface="Lobster"/>
            </a:endParaRPr>
          </a:p>
        </p:txBody>
      </p:sp>
      <p:sp>
        <p:nvSpPr>
          <p:cNvPr id="180" name="Google Shape;180;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1" name="Google Shape;181;p27"/>
          <p:cNvPicPr preferRelativeResize="0"/>
          <p:nvPr/>
        </p:nvPicPr>
        <p:blipFill>
          <a:blip r:embed="rId3">
            <a:alphaModFix/>
          </a:blip>
          <a:stretch>
            <a:fillRect/>
          </a:stretch>
        </p:blipFill>
        <p:spPr>
          <a:xfrm>
            <a:off x="0" y="669624"/>
            <a:ext cx="9144001" cy="4464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110425" y="2012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obster"/>
                <a:ea typeface="Lobster"/>
                <a:cs typeface="Lobster"/>
                <a:sym typeface="Lobster"/>
              </a:rPr>
              <a:t>AWS Global Infrastructure</a:t>
            </a:r>
            <a:endParaRPr/>
          </a:p>
        </p:txBody>
      </p:sp>
      <p:sp>
        <p:nvSpPr>
          <p:cNvPr id="187" name="Google Shape;187;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8" name="Google Shape;188;p28"/>
          <p:cNvPicPr preferRelativeResize="0"/>
          <p:nvPr/>
        </p:nvPicPr>
        <p:blipFill>
          <a:blip r:embed="rId3">
            <a:alphaModFix/>
          </a:blip>
          <a:stretch>
            <a:fillRect/>
          </a:stretch>
        </p:blipFill>
        <p:spPr>
          <a:xfrm>
            <a:off x="0" y="760350"/>
            <a:ext cx="9143999" cy="4295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235625" y="1632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obster"/>
                <a:ea typeface="Lobster"/>
                <a:cs typeface="Lobster"/>
                <a:sym typeface="Lobster"/>
              </a:rPr>
              <a:t>Summary</a:t>
            </a:r>
            <a:endParaRPr>
              <a:latin typeface="Lobster"/>
              <a:ea typeface="Lobster"/>
              <a:cs typeface="Lobster"/>
              <a:sym typeface="Lobster"/>
            </a:endParaRPr>
          </a:p>
        </p:txBody>
      </p:sp>
      <p:sp>
        <p:nvSpPr>
          <p:cNvPr id="194" name="Google Shape;194;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5" name="Google Shape;195;p29"/>
          <p:cNvPicPr preferRelativeResize="0"/>
          <p:nvPr/>
        </p:nvPicPr>
        <p:blipFill>
          <a:blip r:embed="rId3">
            <a:alphaModFix/>
          </a:blip>
          <a:stretch>
            <a:fillRect/>
          </a:stretch>
        </p:blipFill>
        <p:spPr>
          <a:xfrm>
            <a:off x="6838875" y="3305575"/>
            <a:ext cx="2076525" cy="1609324"/>
          </a:xfrm>
          <a:prstGeom prst="rect">
            <a:avLst/>
          </a:prstGeom>
          <a:noFill/>
          <a:ln>
            <a:noFill/>
          </a:ln>
        </p:spPr>
      </p:pic>
      <p:graphicFrame>
        <p:nvGraphicFramePr>
          <p:cNvPr id="196" name="Google Shape;196;p29"/>
          <p:cNvGraphicFramePr/>
          <p:nvPr/>
        </p:nvGraphicFramePr>
        <p:xfrm>
          <a:off x="235625" y="934900"/>
          <a:ext cx="3000000" cy="3000000"/>
        </p:xfrm>
        <a:graphic>
          <a:graphicData uri="http://schemas.openxmlformats.org/drawingml/2006/table">
            <a:tbl>
              <a:tblPr>
                <a:noFill/>
                <a:tableStyleId>{178C1B8E-8A89-491E-A4FA-08F1192F7B56}</a:tableStyleId>
              </a:tblPr>
              <a:tblGrid>
                <a:gridCol w="2906925"/>
                <a:gridCol w="2906925"/>
                <a:gridCol w="2782825"/>
              </a:tblGrid>
              <a:tr h="301925">
                <a:tc>
                  <a:txBody>
                    <a:bodyPr/>
                    <a:lstStyle/>
                    <a:p>
                      <a:pPr indent="0" lvl="0" marL="0" rtl="0" algn="l">
                        <a:spcBef>
                          <a:spcPts val="0"/>
                        </a:spcBef>
                        <a:spcAft>
                          <a:spcPts val="0"/>
                        </a:spcAft>
                        <a:buNone/>
                      </a:pPr>
                      <a:r>
                        <a:rPr lang="en"/>
                        <a:t>Vendor</a:t>
                      </a:r>
                      <a:endParaRPr/>
                    </a:p>
                  </a:txBody>
                  <a:tcPr marT="91425" marB="91425" marR="91425" marL="91425"/>
                </a:tc>
                <a:tc>
                  <a:txBody>
                    <a:bodyPr/>
                    <a:lstStyle/>
                    <a:p>
                      <a:pPr indent="0" lvl="0" marL="0" rtl="0" algn="l">
                        <a:spcBef>
                          <a:spcPts val="0"/>
                        </a:spcBef>
                        <a:spcAft>
                          <a:spcPts val="0"/>
                        </a:spcAft>
                        <a:buNone/>
                      </a:pPr>
                      <a:r>
                        <a:rPr lang="en"/>
                        <a:t>Pros</a:t>
                      </a:r>
                      <a:endParaRPr/>
                    </a:p>
                  </a:txBody>
                  <a:tcPr marT="91425" marB="91425" marR="91425" marL="91425"/>
                </a:tc>
                <a:tc>
                  <a:txBody>
                    <a:bodyPr/>
                    <a:lstStyle/>
                    <a:p>
                      <a:pPr indent="0" lvl="0" marL="0" rtl="0" algn="l">
                        <a:spcBef>
                          <a:spcPts val="0"/>
                        </a:spcBef>
                        <a:spcAft>
                          <a:spcPts val="0"/>
                        </a:spcAft>
                        <a:buNone/>
                      </a:pPr>
                      <a:r>
                        <a:rPr lang="en"/>
                        <a:t>Cons</a:t>
                      </a:r>
                      <a:endParaRPr/>
                    </a:p>
                  </a:txBody>
                  <a:tcPr marT="91425" marB="91425" marR="91425" marL="91425"/>
                </a:tc>
              </a:tr>
              <a:tr h="1089775">
                <a:tc>
                  <a:txBody>
                    <a:bodyPr/>
                    <a:lstStyle/>
                    <a:p>
                      <a:pPr indent="0" lvl="0" marL="0" rtl="0" algn="l">
                        <a:spcBef>
                          <a:spcPts val="0"/>
                        </a:spcBef>
                        <a:spcAft>
                          <a:spcPts val="0"/>
                        </a:spcAft>
                        <a:buNone/>
                      </a:pPr>
                      <a:r>
                        <a:rPr lang="en" sz="3600">
                          <a:solidFill>
                            <a:srgbClr val="434446"/>
                          </a:solidFill>
                          <a:highlight>
                            <a:srgbClr val="FFFFFF"/>
                          </a:highlight>
                          <a:latin typeface="Lobster"/>
                          <a:ea typeface="Lobster"/>
                          <a:cs typeface="Lobster"/>
                          <a:sym typeface="Lobster"/>
                        </a:rPr>
                        <a:t>        </a:t>
                      </a:r>
                      <a:r>
                        <a:rPr lang="en" sz="3600">
                          <a:solidFill>
                            <a:schemeClr val="dk1"/>
                          </a:solidFill>
                          <a:highlight>
                            <a:srgbClr val="FFFFFF"/>
                          </a:highlight>
                          <a:latin typeface="Lobster"/>
                          <a:ea typeface="Lobster"/>
                          <a:cs typeface="Lobster"/>
                          <a:sym typeface="Lobster"/>
                        </a:rPr>
                        <a:t>AWS</a:t>
                      </a:r>
                      <a:endParaRPr sz="3600">
                        <a:solidFill>
                          <a:schemeClr val="dk1"/>
                        </a:solidFill>
                        <a:highlight>
                          <a:srgbClr val="FFFFFF"/>
                        </a:highlight>
                        <a:latin typeface="Lobster"/>
                        <a:ea typeface="Lobster"/>
                        <a:cs typeface="Lobster"/>
                        <a:sym typeface="Lobster"/>
                      </a:endParaRPr>
                    </a:p>
                  </a:txBody>
                  <a:tcPr marT="91425" marB="91425" marR="91425" marL="91425"/>
                </a:tc>
                <a:tc>
                  <a:txBody>
                    <a:bodyPr/>
                    <a:lstStyle/>
                    <a:p>
                      <a:pPr indent="0" lvl="0" marL="0" rtl="0" algn="l">
                        <a:spcBef>
                          <a:spcPts val="0"/>
                        </a:spcBef>
                        <a:spcAft>
                          <a:spcPts val="0"/>
                        </a:spcAft>
                        <a:buNone/>
                      </a:pPr>
                      <a:r>
                        <a:rPr lang="en" sz="1200">
                          <a:solidFill>
                            <a:srgbClr val="434446"/>
                          </a:solidFill>
                          <a:latin typeface="Montserrat Medium"/>
                          <a:ea typeface="Montserrat Medium"/>
                          <a:cs typeface="Montserrat Medium"/>
                          <a:sym typeface="Montserrat Medium"/>
                        </a:rPr>
                        <a:t>• Dominant market position</a:t>
                      </a:r>
                      <a:endParaRPr sz="1200">
                        <a:solidFill>
                          <a:srgbClr val="434446"/>
                        </a:solidFill>
                        <a:latin typeface="Montserrat Medium"/>
                        <a:ea typeface="Montserrat Medium"/>
                        <a:cs typeface="Montserrat Medium"/>
                        <a:sym typeface="Montserrat Medium"/>
                      </a:endParaRPr>
                    </a:p>
                    <a:p>
                      <a:pPr indent="0" lvl="0" marL="0" rtl="0" algn="l">
                        <a:spcBef>
                          <a:spcPts val="0"/>
                        </a:spcBef>
                        <a:spcAft>
                          <a:spcPts val="0"/>
                        </a:spcAft>
                        <a:buNone/>
                      </a:pPr>
                      <a:r>
                        <a:rPr lang="en" sz="1200">
                          <a:solidFill>
                            <a:srgbClr val="434446"/>
                          </a:solidFill>
                          <a:latin typeface="Montserrat Medium"/>
                          <a:ea typeface="Montserrat Medium"/>
                          <a:cs typeface="Montserrat Medium"/>
                          <a:sym typeface="Montserrat Medium"/>
                        </a:rPr>
                        <a:t>• Extensive, mature offerings</a:t>
                      </a:r>
                      <a:endParaRPr sz="1200">
                        <a:solidFill>
                          <a:srgbClr val="434446"/>
                        </a:solidFill>
                        <a:latin typeface="Montserrat Medium"/>
                        <a:ea typeface="Montserrat Medium"/>
                        <a:cs typeface="Montserrat Medium"/>
                        <a:sym typeface="Montserrat Medium"/>
                      </a:endParaRPr>
                    </a:p>
                    <a:p>
                      <a:pPr indent="0" lvl="0" marL="0" rtl="0" algn="l">
                        <a:spcBef>
                          <a:spcPts val="0"/>
                        </a:spcBef>
                        <a:spcAft>
                          <a:spcPts val="0"/>
                        </a:spcAft>
                        <a:buNone/>
                      </a:pPr>
                      <a:r>
                        <a:rPr lang="en" sz="1200">
                          <a:solidFill>
                            <a:srgbClr val="434446"/>
                          </a:solidFill>
                          <a:latin typeface="Montserrat Medium"/>
                          <a:ea typeface="Montserrat Medium"/>
                          <a:cs typeface="Montserrat Medium"/>
                          <a:sym typeface="Montserrat Medium"/>
                        </a:rPr>
                        <a:t>• Support for large organizations</a:t>
                      </a:r>
                      <a:endParaRPr sz="1200">
                        <a:solidFill>
                          <a:srgbClr val="434446"/>
                        </a:solidFill>
                        <a:latin typeface="Montserrat Medium"/>
                        <a:ea typeface="Montserrat Medium"/>
                        <a:cs typeface="Montserrat Medium"/>
                        <a:sym typeface="Montserrat Medium"/>
                      </a:endParaRPr>
                    </a:p>
                    <a:p>
                      <a:pPr indent="0" lvl="0" marL="0" rtl="0" algn="l">
                        <a:spcBef>
                          <a:spcPts val="0"/>
                        </a:spcBef>
                        <a:spcAft>
                          <a:spcPts val="0"/>
                        </a:spcAft>
                        <a:buNone/>
                      </a:pPr>
                      <a:r>
                        <a:rPr lang="en" sz="1200">
                          <a:solidFill>
                            <a:srgbClr val="434446"/>
                          </a:solidFill>
                          <a:latin typeface="Montserrat Medium"/>
                          <a:ea typeface="Montserrat Medium"/>
                          <a:cs typeface="Montserrat Medium"/>
                          <a:sym typeface="Montserrat Medium"/>
                        </a:rPr>
                        <a:t>• Extensive training</a:t>
                      </a:r>
                      <a:endParaRPr sz="1200">
                        <a:solidFill>
                          <a:srgbClr val="434446"/>
                        </a:solidFill>
                        <a:latin typeface="Montserrat Medium"/>
                        <a:ea typeface="Montserrat Medium"/>
                        <a:cs typeface="Montserrat Medium"/>
                        <a:sym typeface="Montserrat Medium"/>
                      </a:endParaRPr>
                    </a:p>
                    <a:p>
                      <a:pPr indent="0" lvl="0" marL="0" rtl="0" algn="l">
                        <a:spcBef>
                          <a:spcPts val="0"/>
                        </a:spcBef>
                        <a:spcAft>
                          <a:spcPts val="0"/>
                        </a:spcAft>
                        <a:buNone/>
                      </a:pPr>
                      <a:r>
                        <a:rPr lang="en" sz="1200">
                          <a:solidFill>
                            <a:srgbClr val="434446"/>
                          </a:solidFill>
                          <a:latin typeface="Montserrat Medium"/>
                          <a:ea typeface="Montserrat Medium"/>
                          <a:cs typeface="Montserrat Medium"/>
                          <a:sym typeface="Montserrat Medium"/>
                        </a:rPr>
                        <a:t>• Global reach</a:t>
                      </a:r>
                      <a:endParaRPr sz="12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 sz="1200">
                          <a:solidFill>
                            <a:srgbClr val="434446"/>
                          </a:solidFill>
                          <a:latin typeface="Montserrat Medium"/>
                          <a:ea typeface="Montserrat Medium"/>
                          <a:cs typeface="Montserrat Medium"/>
                          <a:sym typeface="Montserrat Medium"/>
                        </a:rPr>
                        <a:t>• Difficult to use</a:t>
                      </a:r>
                      <a:endParaRPr sz="1200">
                        <a:solidFill>
                          <a:srgbClr val="434446"/>
                        </a:solidFill>
                        <a:latin typeface="Montserrat Medium"/>
                        <a:ea typeface="Montserrat Medium"/>
                        <a:cs typeface="Montserrat Medium"/>
                        <a:sym typeface="Montserrat Medium"/>
                      </a:endParaRPr>
                    </a:p>
                    <a:p>
                      <a:pPr indent="0" lvl="0" marL="0" rtl="0" algn="l">
                        <a:spcBef>
                          <a:spcPts val="0"/>
                        </a:spcBef>
                        <a:spcAft>
                          <a:spcPts val="0"/>
                        </a:spcAft>
                        <a:buNone/>
                      </a:pPr>
                      <a:r>
                        <a:rPr lang="en" sz="1200">
                          <a:solidFill>
                            <a:srgbClr val="434446"/>
                          </a:solidFill>
                          <a:latin typeface="Montserrat Medium"/>
                          <a:ea typeface="Montserrat Medium"/>
                          <a:cs typeface="Montserrat Medium"/>
                          <a:sym typeface="Montserrat Medium"/>
                        </a:rPr>
                        <a:t>• Cost management</a:t>
                      </a:r>
                      <a:endParaRPr sz="1200">
                        <a:solidFill>
                          <a:srgbClr val="434446"/>
                        </a:solidFill>
                        <a:latin typeface="Montserrat Medium"/>
                        <a:ea typeface="Montserrat Medium"/>
                        <a:cs typeface="Montserrat Medium"/>
                        <a:sym typeface="Montserrat Medium"/>
                      </a:endParaRPr>
                    </a:p>
                    <a:p>
                      <a:pPr indent="0" lvl="0" marL="0" rtl="0" algn="l">
                        <a:spcBef>
                          <a:spcPts val="0"/>
                        </a:spcBef>
                        <a:spcAft>
                          <a:spcPts val="0"/>
                        </a:spcAft>
                        <a:buNone/>
                      </a:pPr>
                      <a:r>
                        <a:rPr lang="en" sz="1200">
                          <a:solidFill>
                            <a:srgbClr val="434446"/>
                          </a:solidFill>
                          <a:latin typeface="Montserrat Medium"/>
                          <a:ea typeface="Montserrat Medium"/>
                          <a:cs typeface="Montserrat Medium"/>
                          <a:sym typeface="Montserrat Medium"/>
                        </a:rPr>
                        <a:t>• Overwhelming options</a:t>
                      </a:r>
                      <a:endParaRPr sz="1200">
                        <a:latin typeface="Montserrat Medium"/>
                        <a:ea typeface="Montserrat Medium"/>
                        <a:cs typeface="Montserrat Medium"/>
                        <a:sym typeface="Montserrat Medium"/>
                      </a:endParaRPr>
                    </a:p>
                  </a:txBody>
                  <a:tcPr marT="91425" marB="91425" marR="91425" marL="91425"/>
                </a:tc>
              </a:tr>
              <a:tr h="1498975">
                <a:tc>
                  <a:txBody>
                    <a:bodyPr/>
                    <a:lstStyle/>
                    <a:p>
                      <a:pPr indent="0" lvl="0" marL="457200" rtl="0" algn="l">
                        <a:lnSpc>
                          <a:spcPct val="115000"/>
                        </a:lnSpc>
                        <a:spcBef>
                          <a:spcPts val="0"/>
                        </a:spcBef>
                        <a:spcAft>
                          <a:spcPts val="1200"/>
                        </a:spcAft>
                        <a:buNone/>
                      </a:pPr>
                      <a:r>
                        <a:rPr lang="en" sz="3600">
                          <a:solidFill>
                            <a:schemeClr val="dk1"/>
                          </a:solidFill>
                          <a:highlight>
                            <a:srgbClr val="FFFFFF"/>
                          </a:highlight>
                          <a:latin typeface="Lobster"/>
                          <a:ea typeface="Lobster"/>
                          <a:cs typeface="Lobster"/>
                          <a:sym typeface="Lobster"/>
                        </a:rPr>
                        <a:t>Microsoft      Azure</a:t>
                      </a:r>
                      <a:endParaRPr sz="3600">
                        <a:solidFill>
                          <a:schemeClr val="dk1"/>
                        </a:solidFill>
                        <a:highlight>
                          <a:srgbClr val="FFFFFF"/>
                        </a:highlight>
                        <a:latin typeface="Lobster"/>
                        <a:ea typeface="Lobster"/>
                        <a:cs typeface="Lobster"/>
                        <a:sym typeface="Lobster"/>
                      </a:endParaRPr>
                    </a:p>
                  </a:txBody>
                  <a:tcPr marT="91425" marB="91425" marR="91425" marL="91425"/>
                </a:tc>
                <a:tc>
                  <a:txBody>
                    <a:bodyPr/>
                    <a:lstStyle/>
                    <a:p>
                      <a:pPr indent="0" lvl="0" marL="0" rtl="0" algn="l">
                        <a:spcBef>
                          <a:spcPts val="0"/>
                        </a:spcBef>
                        <a:spcAft>
                          <a:spcPts val="0"/>
                        </a:spcAft>
                        <a:buNone/>
                      </a:pPr>
                      <a:r>
                        <a:rPr lang="en" sz="1200">
                          <a:solidFill>
                            <a:srgbClr val="434446"/>
                          </a:solidFill>
                          <a:highlight>
                            <a:srgbClr val="FFFFFF"/>
                          </a:highlight>
                          <a:latin typeface="Montserrat Medium"/>
                          <a:ea typeface="Montserrat Medium"/>
                          <a:cs typeface="Montserrat Medium"/>
                          <a:sym typeface="Montserrat Medium"/>
                        </a:rPr>
                        <a:t>•Second largest provider</a:t>
                      </a:r>
                      <a:endParaRPr sz="1200">
                        <a:solidFill>
                          <a:srgbClr val="434446"/>
                        </a:solidFill>
                        <a:highlight>
                          <a:srgbClr val="FFFFFF"/>
                        </a:highlight>
                        <a:latin typeface="Montserrat Medium"/>
                        <a:ea typeface="Montserrat Medium"/>
                        <a:cs typeface="Montserrat Medium"/>
                        <a:sym typeface="Montserrat Medium"/>
                      </a:endParaRPr>
                    </a:p>
                    <a:p>
                      <a:pPr indent="0" lvl="0" marL="0" rtl="0" algn="l">
                        <a:spcBef>
                          <a:spcPts val="0"/>
                        </a:spcBef>
                        <a:spcAft>
                          <a:spcPts val="0"/>
                        </a:spcAft>
                        <a:buNone/>
                      </a:pPr>
                      <a:r>
                        <a:rPr lang="en" sz="1200">
                          <a:solidFill>
                            <a:srgbClr val="434446"/>
                          </a:solidFill>
                          <a:highlight>
                            <a:srgbClr val="FFFFFF"/>
                          </a:highlight>
                          <a:latin typeface="Montserrat Medium"/>
                          <a:ea typeface="Montserrat Medium"/>
                          <a:cs typeface="Montserrat Medium"/>
                          <a:sym typeface="Montserrat Medium"/>
                        </a:rPr>
                        <a:t>• Integration with Microsoft tools and software</a:t>
                      </a:r>
                      <a:endParaRPr sz="1200">
                        <a:solidFill>
                          <a:srgbClr val="434446"/>
                        </a:solidFill>
                        <a:highlight>
                          <a:srgbClr val="FFFFFF"/>
                        </a:highlight>
                        <a:latin typeface="Montserrat Medium"/>
                        <a:ea typeface="Montserrat Medium"/>
                        <a:cs typeface="Montserrat Medium"/>
                        <a:sym typeface="Montserrat Medium"/>
                      </a:endParaRPr>
                    </a:p>
                    <a:p>
                      <a:pPr indent="0" lvl="0" marL="0" rtl="0" algn="l">
                        <a:spcBef>
                          <a:spcPts val="0"/>
                        </a:spcBef>
                        <a:spcAft>
                          <a:spcPts val="0"/>
                        </a:spcAft>
                        <a:buNone/>
                      </a:pPr>
                      <a:r>
                        <a:rPr lang="en" sz="1200">
                          <a:solidFill>
                            <a:srgbClr val="434446"/>
                          </a:solidFill>
                          <a:highlight>
                            <a:srgbClr val="FFFFFF"/>
                          </a:highlight>
                          <a:latin typeface="Montserrat Medium"/>
                          <a:ea typeface="Montserrat Medium"/>
                          <a:cs typeface="Montserrat Medium"/>
                          <a:sym typeface="Montserrat Medium"/>
                        </a:rPr>
                        <a:t>• Broad feature set</a:t>
                      </a:r>
                      <a:endParaRPr sz="1200">
                        <a:solidFill>
                          <a:srgbClr val="434446"/>
                        </a:solidFill>
                        <a:highlight>
                          <a:srgbClr val="FFFFFF"/>
                        </a:highlight>
                        <a:latin typeface="Montserrat Medium"/>
                        <a:ea typeface="Montserrat Medium"/>
                        <a:cs typeface="Montserrat Medium"/>
                        <a:sym typeface="Montserrat Medium"/>
                      </a:endParaRPr>
                    </a:p>
                    <a:p>
                      <a:pPr indent="0" lvl="0" marL="0" rtl="0" algn="l">
                        <a:spcBef>
                          <a:spcPts val="0"/>
                        </a:spcBef>
                        <a:spcAft>
                          <a:spcPts val="0"/>
                        </a:spcAft>
                        <a:buNone/>
                      </a:pPr>
                      <a:r>
                        <a:rPr lang="en" sz="1200">
                          <a:solidFill>
                            <a:srgbClr val="434446"/>
                          </a:solidFill>
                          <a:highlight>
                            <a:srgbClr val="FFFFFF"/>
                          </a:highlight>
                          <a:latin typeface="Montserrat Medium"/>
                          <a:ea typeface="Montserrat Medium"/>
                          <a:cs typeface="Montserrat Medium"/>
                          <a:sym typeface="Montserrat Medium"/>
                        </a:rPr>
                        <a:t>• Hybrid cloud</a:t>
                      </a:r>
                      <a:endParaRPr sz="1200">
                        <a:solidFill>
                          <a:srgbClr val="434446"/>
                        </a:solidFill>
                        <a:highlight>
                          <a:srgbClr val="FFFFFF"/>
                        </a:highlight>
                        <a:latin typeface="Montserrat Medium"/>
                        <a:ea typeface="Montserrat Medium"/>
                        <a:cs typeface="Montserrat Medium"/>
                        <a:sym typeface="Montserrat Medium"/>
                      </a:endParaRPr>
                    </a:p>
                    <a:p>
                      <a:pPr indent="0" lvl="0" marL="0" rtl="0" algn="l">
                        <a:spcBef>
                          <a:spcPts val="0"/>
                        </a:spcBef>
                        <a:spcAft>
                          <a:spcPts val="0"/>
                        </a:spcAft>
                        <a:buNone/>
                      </a:pPr>
                      <a:r>
                        <a:rPr lang="en" sz="1200">
                          <a:solidFill>
                            <a:srgbClr val="434446"/>
                          </a:solidFill>
                          <a:highlight>
                            <a:srgbClr val="FFFFFF"/>
                          </a:highlight>
                          <a:latin typeface="Montserrat Medium"/>
                          <a:ea typeface="Montserrat Medium"/>
                          <a:cs typeface="Montserrat Medium"/>
                          <a:sym typeface="Montserrat Medium"/>
                        </a:rPr>
                        <a:t>• Support for open source</a:t>
                      </a:r>
                      <a:endParaRPr sz="12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 sz="1200">
                          <a:solidFill>
                            <a:srgbClr val="434446"/>
                          </a:solidFill>
                          <a:highlight>
                            <a:srgbClr val="FFFFFF"/>
                          </a:highlight>
                          <a:latin typeface="Montserrat Medium"/>
                          <a:ea typeface="Montserrat Medium"/>
                          <a:cs typeface="Montserrat Medium"/>
                          <a:sym typeface="Montserrat Medium"/>
                        </a:rPr>
                        <a:t>•Issues with documentation</a:t>
                      </a:r>
                      <a:endParaRPr sz="1200">
                        <a:solidFill>
                          <a:srgbClr val="434446"/>
                        </a:solidFill>
                        <a:highlight>
                          <a:srgbClr val="FFFFFF"/>
                        </a:highlight>
                        <a:latin typeface="Montserrat Medium"/>
                        <a:ea typeface="Montserrat Medium"/>
                        <a:cs typeface="Montserrat Medium"/>
                        <a:sym typeface="Montserrat Medium"/>
                      </a:endParaRPr>
                    </a:p>
                    <a:p>
                      <a:pPr indent="0" lvl="0" marL="0" rtl="0" algn="l">
                        <a:spcBef>
                          <a:spcPts val="0"/>
                        </a:spcBef>
                        <a:spcAft>
                          <a:spcPts val="0"/>
                        </a:spcAft>
                        <a:buNone/>
                      </a:pPr>
                      <a:r>
                        <a:rPr lang="en" sz="1200">
                          <a:solidFill>
                            <a:srgbClr val="434446"/>
                          </a:solidFill>
                          <a:highlight>
                            <a:srgbClr val="FFFFFF"/>
                          </a:highlight>
                          <a:latin typeface="Montserrat Medium"/>
                          <a:ea typeface="Montserrat Medium"/>
                          <a:cs typeface="Montserrat Medium"/>
                          <a:sym typeface="Montserrat Medium"/>
                        </a:rPr>
                        <a:t>• Incomplete management tooling</a:t>
                      </a:r>
                      <a:endParaRPr sz="1200">
                        <a:latin typeface="Montserrat Medium"/>
                        <a:ea typeface="Montserrat Medium"/>
                        <a:cs typeface="Montserrat Medium"/>
                        <a:sym typeface="Montserrat Medium"/>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Azure Differentiators</a:t>
            </a:r>
            <a:endParaRPr/>
          </a:p>
        </p:txBody>
      </p:sp>
      <p:sp>
        <p:nvSpPr>
          <p:cNvPr id="202" name="Google Shape;202;p3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Individual subnet name for firewall resource and Azure VPN gateway</a:t>
            </a:r>
            <a:endParaRPr/>
          </a:p>
          <a:p>
            <a:pPr indent="0" lvl="0" marL="0" rtl="0" algn="l">
              <a:spcBef>
                <a:spcPts val="1600"/>
              </a:spcBef>
              <a:spcAft>
                <a:spcPts val="0"/>
              </a:spcAft>
              <a:buNone/>
            </a:pPr>
            <a:r>
              <a:rPr lang="en"/>
              <a:t>IAM roles -  To create custom roles organization needs Azure AD Premium P1 or P2</a:t>
            </a:r>
            <a:endParaRPr/>
          </a:p>
          <a:p>
            <a:pPr indent="0" lvl="0" marL="0" rtl="0" algn="l">
              <a:spcBef>
                <a:spcPts val="1600"/>
              </a:spcBef>
              <a:spcAft>
                <a:spcPts val="0"/>
              </a:spcAft>
              <a:buNone/>
            </a:pPr>
            <a:r>
              <a:rPr lang="en"/>
              <a:t>Email needs </a:t>
            </a:r>
            <a:r>
              <a:rPr lang="en"/>
              <a:t>sign up</a:t>
            </a:r>
            <a:r>
              <a:rPr lang="en"/>
              <a:t> to SendGrid Solutions and select a plan</a:t>
            </a:r>
            <a:endParaRPr/>
          </a:p>
          <a:p>
            <a:pPr indent="0" lvl="0" marL="0" rtl="0" algn="l">
              <a:spcBef>
                <a:spcPts val="1600"/>
              </a:spcBef>
              <a:spcAft>
                <a:spcPts val="1600"/>
              </a:spcAft>
              <a:buNone/>
            </a:pPr>
            <a:r>
              <a:rPr lang="en"/>
              <a:t>The Azure VPN gateway takes 30 - 60 mins for creation via terraform</a:t>
            </a:r>
            <a:br>
              <a:rPr lang="en"/>
            </a:b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1"/>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1"/>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Thank You</a:t>
            </a:r>
            <a:endParaRPr>
              <a:solidFill>
                <a:srgbClr val="FFFFFF"/>
              </a:solidFill>
            </a:endParaRPr>
          </a:p>
        </p:txBody>
      </p:sp>
      <p:sp>
        <p:nvSpPr>
          <p:cNvPr id="209" name="Google Shape;209;p31"/>
          <p:cNvSpPr txBox="1"/>
          <p:nvPr>
            <p:ph idx="4294967295" type="body"/>
          </p:nvPr>
        </p:nvSpPr>
        <p:spPr>
          <a:xfrm>
            <a:off x="311700" y="3198825"/>
            <a:ext cx="8520600" cy="1609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2286000" rtl="0" algn="l">
              <a:spcBef>
                <a:spcPts val="0"/>
              </a:spcBef>
              <a:spcAft>
                <a:spcPts val="0"/>
              </a:spcAft>
              <a:buNone/>
            </a:pPr>
            <a:r>
              <a:rPr lang="en">
                <a:latin typeface="Lobster"/>
                <a:ea typeface="Lobster"/>
                <a:cs typeface="Lobster"/>
                <a:sym typeface="Lobster"/>
              </a:rPr>
              <a:t>Opening Statements</a:t>
            </a:r>
            <a:endParaRPr>
              <a:latin typeface="Lobster"/>
              <a:ea typeface="Lobster"/>
              <a:cs typeface="Lobster"/>
              <a:sym typeface="Lobs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None/>
            </a:pPr>
            <a:r>
              <a:rPr lang="en" sz="1600">
                <a:latin typeface="Montserrat"/>
                <a:ea typeface="Montserrat"/>
                <a:cs typeface="Montserrat"/>
                <a:sym typeface="Montserrat"/>
              </a:rPr>
              <a:t>Launched in 2006 used by majority of companies around the world</a:t>
            </a:r>
            <a:br>
              <a:rPr lang="en" sz="1600">
                <a:latin typeface="Montserrat"/>
                <a:ea typeface="Montserrat"/>
                <a:cs typeface="Montserrat"/>
                <a:sym typeface="Montserrat"/>
              </a:rPr>
            </a:br>
            <a:r>
              <a:rPr lang="en" sz="1600">
                <a:latin typeface="Montserrat"/>
                <a:ea typeface="Montserrat"/>
                <a:cs typeface="Montserrat"/>
                <a:sym typeface="Montserrat"/>
              </a:rPr>
              <a:t>Book Title</a:t>
            </a:r>
            <a:endParaRPr sz="1600">
              <a:latin typeface="Montserrat"/>
              <a:ea typeface="Montserrat"/>
              <a:cs typeface="Montserrat"/>
              <a:sym typeface="Montserrat"/>
            </a:endParaRPr>
          </a:p>
          <a:p>
            <a:pPr indent="0" lvl="0" marL="0" rtl="0" algn="l">
              <a:spcBef>
                <a:spcPts val="1600"/>
              </a:spcBef>
              <a:spcAft>
                <a:spcPts val="0"/>
              </a:spcAft>
              <a:buClr>
                <a:schemeClr val="dk2"/>
              </a:buClr>
              <a:buSzPts val="1100"/>
              <a:buNone/>
            </a:pPr>
            <a:r>
              <a:rPr lang="en" sz="1600">
                <a:latin typeface="Montserrat"/>
                <a:ea typeface="Montserrat"/>
                <a:cs typeface="Montserrat"/>
                <a:sym typeface="Montserrat"/>
              </a:rPr>
              <a:t>Dominates cloud computing domain with almost 40% of market share</a:t>
            </a:r>
            <a:endParaRPr sz="1600">
              <a:latin typeface="Montserrat"/>
              <a:ea typeface="Montserrat"/>
              <a:cs typeface="Montserrat"/>
              <a:sym typeface="Montserrat"/>
            </a:endParaRPr>
          </a:p>
          <a:p>
            <a:pPr indent="0" lvl="0" marL="0" rtl="0" algn="l">
              <a:spcBef>
                <a:spcPts val="1600"/>
              </a:spcBef>
              <a:spcAft>
                <a:spcPts val="1600"/>
              </a:spcAft>
              <a:buClr>
                <a:schemeClr val="dk2"/>
              </a:buClr>
              <a:buSzPts val="1100"/>
              <a:buNone/>
            </a:pPr>
            <a:r>
              <a:rPr lang="en" sz="1600">
                <a:latin typeface="Montserrat"/>
                <a:ea typeface="Montserrat"/>
                <a:cs typeface="Montserrat"/>
                <a:sym typeface="Montserrat"/>
              </a:rPr>
              <a:t>Provides a wide range of services covering a wide range of domains</a:t>
            </a:r>
            <a:endParaRPr sz="1600">
              <a:latin typeface="Montserrat"/>
              <a:ea typeface="Montserrat"/>
              <a:cs typeface="Montserrat"/>
              <a:sym typeface="Montserrat"/>
            </a:endParaRPr>
          </a:p>
        </p:txBody>
      </p:sp>
      <p:sp>
        <p:nvSpPr>
          <p:cNvPr id="98" name="Google Shape;98;p15"/>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1371600" rtl="0" algn="l">
              <a:spcBef>
                <a:spcPts val="0"/>
              </a:spcBef>
              <a:spcAft>
                <a:spcPts val="0"/>
              </a:spcAft>
              <a:buNone/>
            </a:pPr>
            <a:r>
              <a:rPr lang="en">
                <a:latin typeface="Lobster"/>
                <a:ea typeface="Lobster"/>
                <a:cs typeface="Lobster"/>
                <a:sym typeface="Lobster"/>
              </a:rPr>
              <a:t>AWS</a:t>
            </a:r>
            <a:endParaRPr>
              <a:latin typeface="Lobster"/>
              <a:ea typeface="Lobster"/>
              <a:cs typeface="Lobster"/>
              <a:sym typeface="Lobs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None/>
            </a:pPr>
            <a:r>
              <a:rPr lang="en" sz="1600">
                <a:latin typeface="Montserrat"/>
                <a:ea typeface="Montserrat"/>
                <a:cs typeface="Montserrat"/>
                <a:sym typeface="Montserrat"/>
              </a:rPr>
              <a:t>Launched in 2010 used by almost 80% of Fortune 500 companies in the world</a:t>
            </a:r>
            <a:endParaRPr sz="1600">
              <a:latin typeface="Montserrat"/>
              <a:ea typeface="Montserrat"/>
              <a:cs typeface="Montserrat"/>
              <a:sym typeface="Montserrat"/>
            </a:endParaRPr>
          </a:p>
          <a:p>
            <a:pPr indent="0" lvl="0" marL="0" rtl="0" algn="l">
              <a:spcBef>
                <a:spcPts val="1600"/>
              </a:spcBef>
              <a:spcAft>
                <a:spcPts val="0"/>
              </a:spcAft>
              <a:buClr>
                <a:schemeClr val="dk2"/>
              </a:buClr>
              <a:buSzPts val="1100"/>
              <a:buNone/>
            </a:pPr>
            <a:r>
              <a:rPr lang="en" sz="1600">
                <a:latin typeface="Montserrat"/>
                <a:ea typeface="Montserrat"/>
                <a:cs typeface="Montserrat"/>
                <a:sym typeface="Montserrat"/>
              </a:rPr>
              <a:t>Provides services to more regions than any other cloud service in the market</a:t>
            </a:r>
            <a:endParaRPr sz="1600">
              <a:latin typeface="Montserrat"/>
              <a:ea typeface="Montserrat"/>
              <a:cs typeface="Montserrat"/>
              <a:sym typeface="Montserrat"/>
            </a:endParaRPr>
          </a:p>
          <a:p>
            <a:pPr indent="0" lvl="0" marL="0" rtl="0" algn="l">
              <a:spcBef>
                <a:spcPts val="1600"/>
              </a:spcBef>
              <a:spcAft>
                <a:spcPts val="1600"/>
              </a:spcAft>
              <a:buClr>
                <a:schemeClr val="dk2"/>
              </a:buClr>
              <a:buSzPts val="1100"/>
              <a:buNone/>
            </a:pPr>
            <a:r>
              <a:rPr lang="en" sz="1600">
                <a:latin typeface="Montserrat"/>
                <a:ea typeface="Montserrat"/>
                <a:cs typeface="Montserrat"/>
                <a:sym typeface="Montserrat"/>
              </a:rPr>
              <a:t>More than 100 services available covering a wide variety of domains</a:t>
            </a:r>
            <a:endParaRPr sz="1600">
              <a:latin typeface="Montserrat"/>
              <a:ea typeface="Montserrat"/>
              <a:cs typeface="Montserrat"/>
              <a:sym typeface="Montserrat"/>
            </a:endParaRPr>
          </a:p>
        </p:txBody>
      </p:sp>
      <p:sp>
        <p:nvSpPr>
          <p:cNvPr id="104" name="Google Shape;104;p16"/>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1371600" rtl="0" algn="l">
              <a:spcBef>
                <a:spcPts val="0"/>
              </a:spcBef>
              <a:spcAft>
                <a:spcPts val="0"/>
              </a:spcAft>
              <a:buNone/>
            </a:pPr>
            <a:r>
              <a:rPr lang="en">
                <a:latin typeface="Lobster"/>
                <a:ea typeface="Lobster"/>
                <a:cs typeface="Lobster"/>
                <a:sym typeface="Lobster"/>
              </a:rPr>
              <a:t>Azure</a:t>
            </a:r>
            <a:endParaRPr>
              <a:latin typeface="Lobster"/>
              <a:ea typeface="Lobster"/>
              <a:cs typeface="Lobster"/>
              <a:sym typeface="Lobs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2286000" rtl="0" algn="l">
              <a:spcBef>
                <a:spcPts val="0"/>
              </a:spcBef>
              <a:spcAft>
                <a:spcPts val="0"/>
              </a:spcAft>
              <a:buNone/>
            </a:pPr>
            <a:r>
              <a:rPr lang="en" sz="3700">
                <a:latin typeface="Lobster"/>
                <a:ea typeface="Lobster"/>
                <a:cs typeface="Lobster"/>
                <a:sym typeface="Lobster"/>
              </a:rPr>
              <a:t>Current Market Stats</a:t>
            </a:r>
            <a:endParaRPr sz="3700">
              <a:latin typeface="Lobster"/>
              <a:ea typeface="Lobster"/>
              <a:cs typeface="Lobster"/>
              <a:sym typeface="Lobs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None/>
            </a:pPr>
            <a:r>
              <a:rPr lang="en" sz="1600">
                <a:latin typeface="Montserrat"/>
                <a:ea typeface="Montserrat"/>
                <a:cs typeface="Montserrat"/>
                <a:sym typeface="Montserrat"/>
              </a:rPr>
              <a:t>AWS - covers 40% of market share which indicates that most organizations’ clear interest in using AWS. AWS is #1 because of years of experience &amp; trust created among users</a:t>
            </a:r>
            <a:endParaRPr sz="1600">
              <a:latin typeface="Montserrat"/>
              <a:ea typeface="Montserrat"/>
              <a:cs typeface="Montserrat"/>
              <a:sym typeface="Montserrat"/>
            </a:endParaRPr>
          </a:p>
          <a:p>
            <a:pPr indent="0" lvl="0" marL="0" rtl="0" algn="l">
              <a:spcBef>
                <a:spcPts val="1600"/>
              </a:spcBef>
              <a:spcAft>
                <a:spcPts val="1600"/>
              </a:spcAft>
              <a:buClr>
                <a:schemeClr val="dk2"/>
              </a:buClr>
              <a:buSzPts val="1100"/>
              <a:buNone/>
            </a:pPr>
            <a:r>
              <a:rPr lang="en" sz="1600">
                <a:latin typeface="Montserrat"/>
                <a:ea typeface="Montserrat"/>
                <a:cs typeface="Montserrat"/>
                <a:sym typeface="Montserrat"/>
              </a:rPr>
              <a:t>Azure - covers 30% of market share indicating they are not far behind &amp; more than 80% of fortune 500 companies trust Azure</a:t>
            </a:r>
            <a:endParaRPr sz="1600">
              <a:latin typeface="Montserrat"/>
              <a:ea typeface="Montserrat"/>
              <a:cs typeface="Montserrat"/>
              <a:sym typeface="Montserrat"/>
            </a:endParaRPr>
          </a:p>
        </p:txBody>
      </p:sp>
      <p:sp>
        <p:nvSpPr>
          <p:cNvPr id="115" name="Google Shape;115;p18"/>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t>		</a:t>
            </a:r>
            <a:r>
              <a:rPr lang="en">
                <a:latin typeface="Lobster"/>
                <a:ea typeface="Lobster"/>
                <a:cs typeface="Lobster"/>
                <a:sym typeface="Lobster"/>
              </a:rPr>
              <a:t>Performance</a:t>
            </a:r>
            <a:endParaRPr>
              <a:latin typeface="Lobster"/>
              <a:ea typeface="Lobster"/>
              <a:cs typeface="Lobster"/>
              <a:sym typeface="Lobs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idx="2" type="body"/>
          </p:nvPr>
        </p:nvSpPr>
        <p:spPr>
          <a:xfrm>
            <a:off x="4961825" y="316675"/>
            <a:ext cx="3837000" cy="4102500"/>
          </a:xfrm>
          <a:prstGeom prst="rect">
            <a:avLst/>
          </a:prstGeom>
        </p:spPr>
        <p:txBody>
          <a:bodyPr anchorCtr="0" anchor="ctr" bIns="91425" lIns="91425" spcFirstLastPara="1" rIns="91425" wrap="square" tIns="91425">
            <a:noAutofit/>
          </a:bodyPr>
          <a:lstStyle/>
          <a:p>
            <a:pPr indent="0" lvl="0" marL="0" rtl="0" algn="l">
              <a:lnSpc>
                <a:spcPct val="150000"/>
              </a:lnSpc>
              <a:spcBef>
                <a:spcPts val="400"/>
              </a:spcBef>
              <a:spcAft>
                <a:spcPts val="0"/>
              </a:spcAft>
              <a:buNone/>
            </a:pPr>
            <a:r>
              <a:rPr b="1" lang="en" sz="1100">
                <a:solidFill>
                  <a:srgbClr val="FFFFFF"/>
                </a:solidFill>
                <a:latin typeface="Montserrat"/>
                <a:ea typeface="Montserrat"/>
                <a:cs typeface="Montserrat"/>
                <a:sym typeface="Montserrat"/>
              </a:rPr>
              <a:t>Azure Pricing </a:t>
            </a:r>
            <a:r>
              <a:rPr lang="en" sz="1100">
                <a:solidFill>
                  <a:srgbClr val="FFFFFF"/>
                </a:solidFill>
                <a:latin typeface="Montserrat"/>
                <a:ea typeface="Montserrat"/>
                <a:cs typeface="Montserrat"/>
                <a:sym typeface="Montserrat"/>
              </a:rPr>
              <a:t>includes:</a:t>
            </a:r>
            <a:endParaRPr sz="1100">
              <a:solidFill>
                <a:srgbClr val="FFFFFF"/>
              </a:solidFill>
              <a:latin typeface="Montserrat"/>
              <a:ea typeface="Montserrat"/>
              <a:cs typeface="Montserrat"/>
              <a:sym typeface="Montserrat"/>
            </a:endParaRPr>
          </a:p>
          <a:p>
            <a:pPr indent="0" lvl="0" marL="292100" rtl="0" algn="l">
              <a:lnSpc>
                <a:spcPct val="150000"/>
              </a:lnSpc>
              <a:spcBef>
                <a:spcPts val="800"/>
              </a:spcBef>
              <a:spcAft>
                <a:spcPts val="0"/>
              </a:spcAft>
              <a:buNone/>
            </a:pPr>
            <a:r>
              <a:rPr b="1" lang="en" sz="1100">
                <a:solidFill>
                  <a:srgbClr val="FFFFFF"/>
                </a:solidFill>
                <a:latin typeface="Montserrat"/>
                <a:ea typeface="Montserrat"/>
                <a:cs typeface="Montserrat"/>
                <a:sym typeface="Montserrat"/>
              </a:rPr>
              <a:t>1. Reserved instances, </a:t>
            </a:r>
            <a:r>
              <a:rPr lang="en" sz="1100">
                <a:solidFill>
                  <a:srgbClr val="FFFFFF"/>
                </a:solidFill>
                <a:latin typeface="Montserrat"/>
                <a:ea typeface="Montserrat"/>
                <a:cs typeface="Montserrat"/>
                <a:sym typeface="Montserrat"/>
              </a:rPr>
              <a:t>which can save you money on a one to three-year contract.</a:t>
            </a:r>
            <a:endParaRPr sz="1100">
              <a:solidFill>
                <a:srgbClr val="FFFFFF"/>
              </a:solidFill>
              <a:latin typeface="Montserrat"/>
              <a:ea typeface="Montserrat"/>
              <a:cs typeface="Montserrat"/>
              <a:sym typeface="Montserrat"/>
            </a:endParaRPr>
          </a:p>
          <a:p>
            <a:pPr indent="0" lvl="0" marL="292100" rtl="0" algn="l">
              <a:lnSpc>
                <a:spcPct val="150000"/>
              </a:lnSpc>
              <a:spcBef>
                <a:spcPts val="800"/>
              </a:spcBef>
              <a:spcAft>
                <a:spcPts val="0"/>
              </a:spcAft>
              <a:buNone/>
            </a:pPr>
            <a:r>
              <a:rPr b="1" lang="en" sz="1100">
                <a:solidFill>
                  <a:srgbClr val="FFFFFF"/>
                </a:solidFill>
                <a:latin typeface="Montserrat"/>
                <a:ea typeface="Montserrat"/>
                <a:cs typeface="Montserrat"/>
                <a:sym typeface="Montserrat"/>
              </a:rPr>
              <a:t>2. Hybrid implementation</a:t>
            </a:r>
            <a:r>
              <a:rPr lang="en" sz="1100">
                <a:solidFill>
                  <a:srgbClr val="FFFFFF"/>
                </a:solidFill>
                <a:latin typeface="Montserrat"/>
                <a:ea typeface="Montserrat"/>
                <a:cs typeface="Montserrat"/>
                <a:sym typeface="Montserrat"/>
              </a:rPr>
              <a:t>, which can save you up to 40% if you are running software on-premise while still using cloud services.</a:t>
            </a:r>
            <a:endParaRPr sz="1100">
              <a:solidFill>
                <a:srgbClr val="FFFFFF"/>
              </a:solidFill>
              <a:latin typeface="Montserrat"/>
              <a:ea typeface="Montserrat"/>
              <a:cs typeface="Montserrat"/>
              <a:sym typeface="Montserrat"/>
            </a:endParaRPr>
          </a:p>
          <a:p>
            <a:pPr indent="0" lvl="0" marL="292100" rtl="0" algn="l">
              <a:lnSpc>
                <a:spcPct val="150000"/>
              </a:lnSpc>
              <a:spcBef>
                <a:spcPts val="800"/>
              </a:spcBef>
              <a:spcAft>
                <a:spcPts val="0"/>
              </a:spcAft>
              <a:buNone/>
            </a:pPr>
            <a:r>
              <a:rPr b="1" lang="en" sz="1100">
                <a:solidFill>
                  <a:srgbClr val="FFFFFF"/>
                </a:solidFill>
                <a:latin typeface="Montserrat"/>
                <a:ea typeface="Montserrat"/>
                <a:cs typeface="Montserrat"/>
                <a:sym typeface="Montserrat"/>
              </a:rPr>
              <a:t>3. Developer Pricing </a:t>
            </a:r>
            <a:r>
              <a:rPr lang="en" sz="1100">
                <a:solidFill>
                  <a:srgbClr val="FFFFFF"/>
                </a:solidFill>
                <a:latin typeface="Montserrat"/>
                <a:ea typeface="Montserrat"/>
                <a:cs typeface="Montserrat"/>
                <a:sym typeface="Montserrat"/>
              </a:rPr>
              <a:t>for testing or DevOps can bring down the Azure pricing even further, especially if you’re using Visual Studio.</a:t>
            </a:r>
            <a:endParaRPr sz="1100">
              <a:solidFill>
                <a:srgbClr val="FFFFFF"/>
              </a:solidFill>
              <a:latin typeface="Montserrat"/>
              <a:ea typeface="Montserrat"/>
              <a:cs typeface="Montserrat"/>
              <a:sym typeface="Montserrat"/>
            </a:endParaRPr>
          </a:p>
          <a:p>
            <a:pPr indent="0" lvl="0" marL="292100" rtl="0" algn="l">
              <a:lnSpc>
                <a:spcPct val="150000"/>
              </a:lnSpc>
              <a:spcBef>
                <a:spcPts val="800"/>
              </a:spcBef>
              <a:spcAft>
                <a:spcPts val="800"/>
              </a:spcAft>
              <a:buNone/>
            </a:pPr>
            <a:r>
              <a:rPr b="1" lang="en" sz="1100">
                <a:solidFill>
                  <a:srgbClr val="FFFFFF"/>
                </a:solidFill>
                <a:latin typeface="Montserrat"/>
                <a:ea typeface="Montserrat"/>
                <a:cs typeface="Montserrat"/>
                <a:sym typeface="Montserrat"/>
              </a:rPr>
              <a:t>4. Microsoft Enterprise Agreements </a:t>
            </a:r>
            <a:r>
              <a:rPr lang="en" sz="1100">
                <a:solidFill>
                  <a:srgbClr val="FFFFFF"/>
                </a:solidFill>
                <a:latin typeface="Montserrat"/>
                <a:ea typeface="Montserrat"/>
                <a:cs typeface="Montserrat"/>
                <a:sym typeface="Montserrat"/>
              </a:rPr>
              <a:t>are for large organizations that negotiate equally large discounts.</a:t>
            </a:r>
            <a:endParaRPr/>
          </a:p>
        </p:txBody>
      </p:sp>
      <p:sp>
        <p:nvSpPr>
          <p:cNvPr id="121" name="Google Shape;121;p19"/>
          <p:cNvSpPr txBox="1"/>
          <p:nvPr>
            <p:ph type="title"/>
          </p:nvPr>
        </p:nvSpPr>
        <p:spPr>
          <a:xfrm>
            <a:off x="265500" y="1912650"/>
            <a:ext cx="4258200" cy="16512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t>		</a:t>
            </a:r>
            <a:r>
              <a:rPr lang="en">
                <a:latin typeface="Lobster"/>
                <a:ea typeface="Lobster"/>
                <a:cs typeface="Lobster"/>
                <a:sym typeface="Lobster"/>
              </a:rPr>
              <a:t>Pricing</a:t>
            </a:r>
            <a:endParaRPr sz="3000">
              <a:latin typeface="Lobster"/>
              <a:ea typeface="Lobster"/>
              <a:cs typeface="Lobster"/>
              <a:sym typeface="Lobs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idx="2" type="body"/>
          </p:nvPr>
        </p:nvSpPr>
        <p:spPr>
          <a:xfrm>
            <a:off x="4961825" y="316675"/>
            <a:ext cx="3837000" cy="4102500"/>
          </a:xfrm>
          <a:prstGeom prst="rect">
            <a:avLst/>
          </a:prstGeom>
        </p:spPr>
        <p:txBody>
          <a:bodyPr anchorCtr="0" anchor="ctr" bIns="91425" lIns="91425" spcFirstLastPara="1" rIns="91425" wrap="square" tIns="91425">
            <a:noAutofit/>
          </a:bodyPr>
          <a:lstStyle/>
          <a:p>
            <a:pPr indent="0" lvl="0" marL="0" rtl="0" algn="l">
              <a:lnSpc>
                <a:spcPct val="150000"/>
              </a:lnSpc>
              <a:spcBef>
                <a:spcPts val="400"/>
              </a:spcBef>
              <a:spcAft>
                <a:spcPts val="0"/>
              </a:spcAft>
              <a:buNone/>
            </a:pPr>
            <a:r>
              <a:rPr b="1" lang="en" sz="1100">
                <a:solidFill>
                  <a:srgbClr val="FFFFFF"/>
                </a:solidFill>
                <a:latin typeface="Montserrat"/>
                <a:ea typeface="Montserrat"/>
                <a:cs typeface="Montserrat"/>
                <a:sym typeface="Montserrat"/>
              </a:rPr>
              <a:t>AWS Pricing </a:t>
            </a:r>
            <a:r>
              <a:rPr lang="en" sz="1100">
                <a:solidFill>
                  <a:srgbClr val="FFFFFF"/>
                </a:solidFill>
                <a:latin typeface="Montserrat"/>
                <a:ea typeface="Montserrat"/>
                <a:cs typeface="Montserrat"/>
                <a:sym typeface="Montserrat"/>
              </a:rPr>
              <a:t>includes:</a:t>
            </a:r>
            <a:endParaRPr sz="1100">
              <a:solidFill>
                <a:srgbClr val="FFFFFF"/>
              </a:solidFill>
              <a:latin typeface="Montserrat"/>
              <a:ea typeface="Montserrat"/>
              <a:cs typeface="Montserrat"/>
              <a:sym typeface="Montserrat"/>
            </a:endParaRPr>
          </a:p>
          <a:p>
            <a:pPr indent="0" lvl="0" marL="292100" rtl="0" algn="l">
              <a:lnSpc>
                <a:spcPct val="150000"/>
              </a:lnSpc>
              <a:spcBef>
                <a:spcPts val="800"/>
              </a:spcBef>
              <a:spcAft>
                <a:spcPts val="0"/>
              </a:spcAft>
              <a:buNone/>
            </a:pPr>
            <a:r>
              <a:rPr b="1" lang="en" sz="1100">
                <a:solidFill>
                  <a:srgbClr val="FFFFFF"/>
                </a:solidFill>
                <a:latin typeface="Montserrat"/>
                <a:ea typeface="Montserrat"/>
                <a:cs typeface="Montserrat"/>
                <a:sym typeface="Montserrat"/>
              </a:rPr>
              <a:t>1. On-demand pricing</a:t>
            </a:r>
            <a:r>
              <a:rPr lang="en" sz="1100">
                <a:solidFill>
                  <a:srgbClr val="FFFFFF"/>
                </a:solidFill>
                <a:latin typeface="Montserrat"/>
                <a:ea typeface="Montserrat"/>
                <a:cs typeface="Montserrat"/>
                <a:sym typeface="Montserrat"/>
              </a:rPr>
              <a:t>, which is a standard cost structure with no discounts. It’s like the window sticker MSRP on a car.</a:t>
            </a:r>
            <a:endParaRPr sz="1100">
              <a:solidFill>
                <a:srgbClr val="FFFFFF"/>
              </a:solidFill>
              <a:latin typeface="Montserrat"/>
              <a:ea typeface="Montserrat"/>
              <a:cs typeface="Montserrat"/>
              <a:sym typeface="Montserrat"/>
            </a:endParaRPr>
          </a:p>
          <a:p>
            <a:pPr indent="0" lvl="0" marL="292100" rtl="0" algn="l">
              <a:lnSpc>
                <a:spcPct val="150000"/>
              </a:lnSpc>
              <a:spcBef>
                <a:spcPts val="800"/>
              </a:spcBef>
              <a:spcAft>
                <a:spcPts val="0"/>
              </a:spcAft>
              <a:buNone/>
            </a:pPr>
            <a:r>
              <a:rPr b="1" lang="en" sz="1100">
                <a:solidFill>
                  <a:srgbClr val="FFFFFF"/>
                </a:solidFill>
                <a:latin typeface="Montserrat"/>
                <a:ea typeface="Montserrat"/>
                <a:cs typeface="Montserrat"/>
                <a:sym typeface="Montserrat"/>
              </a:rPr>
              <a:t>2. Spot pricing </a:t>
            </a:r>
            <a:r>
              <a:rPr lang="en" sz="1100">
                <a:solidFill>
                  <a:srgbClr val="FFFFFF"/>
                </a:solidFill>
                <a:latin typeface="Montserrat"/>
                <a:ea typeface="Montserrat"/>
                <a:cs typeface="Montserrat"/>
                <a:sym typeface="Montserrat"/>
              </a:rPr>
              <a:t>can be applied if you don’t care where your processing is happening. If you have data that needs processes with no deadline, Amazon will run it wherever or whenever it fits.</a:t>
            </a:r>
            <a:endParaRPr sz="1100">
              <a:solidFill>
                <a:srgbClr val="FFFFFF"/>
              </a:solidFill>
              <a:latin typeface="Montserrat"/>
              <a:ea typeface="Montserrat"/>
              <a:cs typeface="Montserrat"/>
              <a:sym typeface="Montserrat"/>
            </a:endParaRPr>
          </a:p>
          <a:p>
            <a:pPr indent="0" lvl="0" marL="292100" rtl="0" algn="l">
              <a:lnSpc>
                <a:spcPct val="150000"/>
              </a:lnSpc>
              <a:spcBef>
                <a:spcPts val="800"/>
              </a:spcBef>
              <a:spcAft>
                <a:spcPts val="0"/>
              </a:spcAft>
              <a:buNone/>
            </a:pPr>
            <a:r>
              <a:rPr b="1" lang="en" sz="1100">
                <a:solidFill>
                  <a:srgbClr val="FFFFFF"/>
                </a:solidFill>
                <a:latin typeface="Montserrat"/>
                <a:ea typeface="Montserrat"/>
                <a:cs typeface="Montserrat"/>
                <a:sym typeface="Montserrat"/>
              </a:rPr>
              <a:t>3. Reserved Instances </a:t>
            </a:r>
            <a:r>
              <a:rPr lang="en" sz="1100">
                <a:solidFill>
                  <a:srgbClr val="FFFFFF"/>
                </a:solidFill>
                <a:latin typeface="Montserrat"/>
                <a:ea typeface="Montserrat"/>
                <a:cs typeface="Montserrat"/>
                <a:sym typeface="Montserrat"/>
              </a:rPr>
              <a:t>offer discounts for contracts.</a:t>
            </a:r>
            <a:endParaRPr sz="1100">
              <a:solidFill>
                <a:srgbClr val="FFFFFF"/>
              </a:solidFill>
              <a:latin typeface="Montserrat"/>
              <a:ea typeface="Montserrat"/>
              <a:cs typeface="Montserrat"/>
              <a:sym typeface="Montserrat"/>
            </a:endParaRPr>
          </a:p>
          <a:p>
            <a:pPr indent="0" lvl="0" marL="292100" rtl="0" algn="l">
              <a:lnSpc>
                <a:spcPct val="150000"/>
              </a:lnSpc>
              <a:spcBef>
                <a:spcPts val="800"/>
              </a:spcBef>
              <a:spcAft>
                <a:spcPts val="800"/>
              </a:spcAft>
              <a:buNone/>
            </a:pPr>
            <a:r>
              <a:rPr b="1" lang="en" sz="1100">
                <a:solidFill>
                  <a:srgbClr val="FFFFFF"/>
                </a:solidFill>
                <a:latin typeface="Montserrat"/>
                <a:ea typeface="Montserrat"/>
                <a:cs typeface="Montserrat"/>
                <a:sym typeface="Montserrat"/>
              </a:rPr>
              <a:t>4. Dedicated Hosts </a:t>
            </a:r>
            <a:r>
              <a:rPr lang="en" sz="1100">
                <a:solidFill>
                  <a:srgbClr val="FFFFFF"/>
                </a:solidFill>
                <a:latin typeface="Montserrat"/>
                <a:ea typeface="Montserrat"/>
                <a:cs typeface="Montserrat"/>
                <a:sym typeface="Montserrat"/>
              </a:rPr>
              <a:t>are applied if you’ve already paid licensing fees. You can save a little money sometimes when using something other than an on-demand server.</a:t>
            </a:r>
            <a:endParaRPr sz="1100">
              <a:solidFill>
                <a:srgbClr val="FFFFFF"/>
              </a:solidFill>
              <a:latin typeface="Montserrat"/>
              <a:ea typeface="Montserrat"/>
              <a:cs typeface="Montserrat"/>
              <a:sym typeface="Montserrat"/>
            </a:endParaRPr>
          </a:p>
        </p:txBody>
      </p:sp>
      <p:sp>
        <p:nvSpPr>
          <p:cNvPr id="127" name="Google Shape;127;p20"/>
          <p:cNvSpPr txBox="1"/>
          <p:nvPr>
            <p:ph type="title"/>
          </p:nvPr>
        </p:nvSpPr>
        <p:spPr>
          <a:xfrm>
            <a:off x="265500" y="1912650"/>
            <a:ext cx="4258200" cy="16512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t>	</a:t>
            </a:r>
            <a:r>
              <a:rPr lang="en">
                <a:latin typeface="Lobster"/>
                <a:ea typeface="Lobster"/>
                <a:cs typeface="Lobster"/>
                <a:sym typeface="Lobster"/>
              </a:rPr>
              <a:t>	Pricing</a:t>
            </a:r>
            <a:endParaRPr sz="3000">
              <a:latin typeface="Lobster"/>
              <a:ea typeface="Lobster"/>
              <a:cs typeface="Lobster"/>
              <a:sym typeface="Lobst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p21"/>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1"/>
          <p:cNvPicPr preferRelativeResize="0"/>
          <p:nvPr/>
        </p:nvPicPr>
        <p:blipFill>
          <a:blip r:embed="rId3">
            <a:alphaModFix/>
          </a:blip>
          <a:stretch>
            <a:fillRect/>
          </a:stretch>
        </p:blipFill>
        <p:spPr>
          <a:xfrm>
            <a:off x="0" y="0"/>
            <a:ext cx="4673875" cy="5143500"/>
          </a:xfrm>
          <a:prstGeom prst="rect">
            <a:avLst/>
          </a:prstGeom>
          <a:noFill/>
          <a:ln>
            <a:noFill/>
          </a:ln>
        </p:spPr>
      </p:pic>
      <p:pic>
        <p:nvPicPr>
          <p:cNvPr id="136" name="Google Shape;136;p21"/>
          <p:cNvPicPr preferRelativeResize="0"/>
          <p:nvPr/>
        </p:nvPicPr>
        <p:blipFill>
          <a:blip r:embed="rId4">
            <a:alphaModFix/>
          </a:blip>
          <a:stretch>
            <a:fillRect/>
          </a:stretch>
        </p:blipFill>
        <p:spPr>
          <a:xfrm>
            <a:off x="4524800" y="0"/>
            <a:ext cx="4619199"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