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71" r:id="rId13"/>
    <p:sldId id="269" r:id="rId14"/>
    <p:sldId id="27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81F1-A504-4709-B8A5-4C834CC88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486F9-D8B7-4A3F-90C7-207D74736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69E69-9CCA-4D53-B0A0-BCF1A45A9B4B}"/>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CC28B72C-04B1-4283-B655-A29ABFBD2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CF3D6-212A-4B7F-9B65-B13F88046BEE}"/>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312267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0390-02CF-4856-852B-9A30900F1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57E86-5149-4144-9BC0-53CDB45EF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8F019-0008-4945-AB67-E22588281C49}"/>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0C93F3C2-C1A6-4C71-98AB-150D4684D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FB110-820B-4C71-9366-08C3912A333A}"/>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1880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B6546-F328-4E11-A8E5-D7AD16673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8B17A-86D6-4EA6-8BF4-8C5E195CB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20644-1E03-4390-BC61-13C8F111EAA6}"/>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119982D1-990E-41E6-9F9C-2712836D7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91EF6-0A73-471A-9F3D-E29557314B5A}"/>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21416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BDC0-921F-45A8-AFE4-683E84C8B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1D187-E47C-4042-B0F9-774CFDA1A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4C3DD-98A5-45F1-A87B-1B3EC4AAF0EE}"/>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EBE961A2-C2A0-4926-9F52-12FB2BD6B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7BBFD-BF3D-4DC5-B18B-839835BC278D}"/>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307728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1250-7E4C-4B0E-BDBF-608433446D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920000-B8BF-43A1-89B3-556FFEDFD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CC3E-397A-41F4-9541-2949C913615B}"/>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28E0F6BC-8AF3-497D-93D6-605CA8898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4A85C-59E1-47F7-85F2-797BE9A8E71B}"/>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272742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34C5-26F7-43CC-B222-F36C0996E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CEBA7-B3D5-4B1D-A105-C9A2A9A10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5A223-9785-4065-BE53-122FFB422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FD1D0-94A7-44EE-A02A-AF7F91DD00B2}"/>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6" name="Footer Placeholder 5">
            <a:extLst>
              <a:ext uri="{FF2B5EF4-FFF2-40B4-BE49-F238E27FC236}">
                <a16:creationId xmlns:a16="http://schemas.microsoft.com/office/drawing/2014/main" id="{029EF513-64D1-45D6-8E82-48530D51B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11CFF-31FE-4DA4-A350-6C5D6DD814D3}"/>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201490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2356-2B5F-437D-BB90-03D9E60EE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2CA92-AA7C-4B56-B271-19C5392FB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0654C0-EC5E-476E-8F76-9430A335F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04AB7-EE4A-48D9-B0C8-7FE6476A7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BEC846-1E22-44B7-BF11-6C45CF682E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D95214-3310-472D-8772-9EC8DF4916C2}"/>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8" name="Footer Placeholder 7">
            <a:extLst>
              <a:ext uri="{FF2B5EF4-FFF2-40B4-BE49-F238E27FC236}">
                <a16:creationId xmlns:a16="http://schemas.microsoft.com/office/drawing/2014/main" id="{C6A63D04-4AEB-4489-A224-F6B7668C33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2E8D4-E0A9-4E89-83B2-09E6322593DA}"/>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3512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2750-4C71-4BF2-8058-ACCEA64E1A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19B4D5-C551-4248-9A4D-0E57CD996C5D}"/>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4" name="Footer Placeholder 3">
            <a:extLst>
              <a:ext uri="{FF2B5EF4-FFF2-40B4-BE49-F238E27FC236}">
                <a16:creationId xmlns:a16="http://schemas.microsoft.com/office/drawing/2014/main" id="{C1424409-12E3-4C88-89AD-35BC2B951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AA812-C149-43A7-A256-CFF383CFD895}"/>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353293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91C9D-F2ED-4BB8-94A8-DC2BAF2C1022}"/>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3" name="Footer Placeholder 2">
            <a:extLst>
              <a:ext uri="{FF2B5EF4-FFF2-40B4-BE49-F238E27FC236}">
                <a16:creationId xmlns:a16="http://schemas.microsoft.com/office/drawing/2014/main" id="{778D8679-296F-4D58-8086-E7050B2E1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71030-3381-405F-9C45-47DE0D2158DD}"/>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42902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FFEC-427A-4564-AF5F-FCD2E8268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5C9F28-39A2-4EFD-9681-28076DF48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77D8D-C39E-47D1-907E-F60FB9F0D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89740-D22D-4A60-9A07-6F1B0BA154F5}"/>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6" name="Footer Placeholder 5">
            <a:extLst>
              <a:ext uri="{FF2B5EF4-FFF2-40B4-BE49-F238E27FC236}">
                <a16:creationId xmlns:a16="http://schemas.microsoft.com/office/drawing/2014/main" id="{95A39759-3243-4CC1-B08C-2ED3D37EC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D3163-AC6E-4A94-8093-FC0BB247289D}"/>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248139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2928-9E90-43E8-8900-203F95298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1DBC7-04BC-4325-93A6-4FB0FE5FD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EA4692-A0A5-4874-B6BF-F641EDFA4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AC35E-8124-4277-B5A5-788C08D50C8F}"/>
              </a:ext>
            </a:extLst>
          </p:cNvPr>
          <p:cNvSpPr>
            <a:spLocks noGrp="1"/>
          </p:cNvSpPr>
          <p:nvPr>
            <p:ph type="dt" sz="half" idx="10"/>
          </p:nvPr>
        </p:nvSpPr>
        <p:spPr/>
        <p:txBody>
          <a:bodyPr/>
          <a:lstStyle/>
          <a:p>
            <a:fld id="{178DA320-B9E9-485B-B030-924A1BA880E0}" type="datetimeFigureOut">
              <a:rPr lang="en-US" smtClean="0"/>
              <a:t>3/18/2020</a:t>
            </a:fld>
            <a:endParaRPr lang="en-US"/>
          </a:p>
        </p:txBody>
      </p:sp>
      <p:sp>
        <p:nvSpPr>
          <p:cNvPr id="6" name="Footer Placeholder 5">
            <a:extLst>
              <a:ext uri="{FF2B5EF4-FFF2-40B4-BE49-F238E27FC236}">
                <a16:creationId xmlns:a16="http://schemas.microsoft.com/office/drawing/2014/main" id="{650A10F0-A635-46D4-921F-EE38BE72A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B4283-17A9-4313-9B85-107802F9CBA9}"/>
              </a:ext>
            </a:extLst>
          </p:cNvPr>
          <p:cNvSpPr>
            <a:spLocks noGrp="1"/>
          </p:cNvSpPr>
          <p:nvPr>
            <p:ph type="sldNum" sz="quarter" idx="12"/>
          </p:nvPr>
        </p:nvSpPr>
        <p:spPr/>
        <p:txBody>
          <a:bodyPr/>
          <a:lstStyle/>
          <a:p>
            <a:fld id="{0895A6C0-61D6-46FC-9339-FBF1C1FF3F4D}" type="slidenum">
              <a:rPr lang="en-US" smtClean="0"/>
              <a:t>‹#›</a:t>
            </a:fld>
            <a:endParaRPr lang="en-US"/>
          </a:p>
        </p:txBody>
      </p:sp>
    </p:spTree>
    <p:extLst>
      <p:ext uri="{BB962C8B-B14F-4D97-AF65-F5344CB8AC3E}">
        <p14:creationId xmlns:p14="http://schemas.microsoft.com/office/powerpoint/2010/main" val="227690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28A68-B982-46DC-86F2-C78B00F83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E7A9AD-D6C4-435C-BDB1-58BA79283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1FA58-5218-45F4-833D-383A7DD23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DA320-B9E9-485B-B030-924A1BA880E0}" type="datetimeFigureOut">
              <a:rPr lang="en-US" smtClean="0"/>
              <a:t>3/18/2020</a:t>
            </a:fld>
            <a:endParaRPr lang="en-US"/>
          </a:p>
        </p:txBody>
      </p:sp>
      <p:sp>
        <p:nvSpPr>
          <p:cNvPr id="5" name="Footer Placeholder 4">
            <a:extLst>
              <a:ext uri="{FF2B5EF4-FFF2-40B4-BE49-F238E27FC236}">
                <a16:creationId xmlns:a16="http://schemas.microsoft.com/office/drawing/2014/main" id="{26C535B5-CC57-41D2-B4E1-45755F1E0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3F3C5-94E3-4351-BFF9-56D16D414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5A6C0-61D6-46FC-9339-FBF1C1FF3F4D}" type="slidenum">
              <a:rPr lang="en-US" smtClean="0"/>
              <a:t>‹#›</a:t>
            </a:fld>
            <a:endParaRPr lang="en-US"/>
          </a:p>
        </p:txBody>
      </p:sp>
    </p:spTree>
    <p:extLst>
      <p:ext uri="{BB962C8B-B14F-4D97-AF65-F5344CB8AC3E}">
        <p14:creationId xmlns:p14="http://schemas.microsoft.com/office/powerpoint/2010/main" val="232998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4465-4723-4A75-8DD7-59E4B4B6515C}"/>
              </a:ext>
            </a:extLst>
          </p:cNvPr>
          <p:cNvSpPr>
            <a:spLocks noGrp="1"/>
          </p:cNvSpPr>
          <p:nvPr>
            <p:ph type="ctrTitle"/>
          </p:nvPr>
        </p:nvSpPr>
        <p:spPr>
          <a:xfrm>
            <a:off x="708073" y="323948"/>
            <a:ext cx="4539176" cy="6161258"/>
          </a:xfrm>
        </p:spPr>
        <p:txBody>
          <a:bodyPr/>
          <a:lstStyle/>
          <a:p>
            <a:endParaRPr lang="en-US" dirty="0"/>
          </a:p>
        </p:txBody>
      </p:sp>
      <p:pic>
        <p:nvPicPr>
          <p:cNvPr id="23" name="Picture 22" descr="A picture containing drawing&#10;&#10;Description automatically generated">
            <a:extLst>
              <a:ext uri="{FF2B5EF4-FFF2-40B4-BE49-F238E27FC236}">
                <a16:creationId xmlns:a16="http://schemas.microsoft.com/office/drawing/2014/main" id="{C02BD7D4-00EE-4F8B-8987-FF646627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42" y="302847"/>
            <a:ext cx="4989977" cy="6231206"/>
          </a:xfrm>
          <a:prstGeom prst="rect">
            <a:avLst/>
          </a:prstGeom>
        </p:spPr>
      </p:pic>
      <p:cxnSp>
        <p:nvCxnSpPr>
          <p:cNvPr id="24" name="Straight Connector 23">
            <a:extLst>
              <a:ext uri="{FF2B5EF4-FFF2-40B4-BE49-F238E27FC236}">
                <a16:creationId xmlns:a16="http://schemas.microsoft.com/office/drawing/2014/main" id="{49AAA894-3242-4196-A710-20355CE5F88B}"/>
              </a:ext>
            </a:extLst>
          </p:cNvPr>
          <p:cNvCxnSpPr/>
          <p:nvPr/>
        </p:nvCxnSpPr>
        <p:spPr>
          <a:xfrm>
            <a:off x="5449293" y="409184"/>
            <a:ext cx="0" cy="606949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D534E25-3EF2-4E1B-851D-03E62E2AE648}"/>
              </a:ext>
            </a:extLst>
          </p:cNvPr>
          <p:cNvSpPr txBox="1">
            <a:spLocks/>
          </p:cNvSpPr>
          <p:nvPr/>
        </p:nvSpPr>
        <p:spPr>
          <a:xfrm>
            <a:off x="6392069" y="815926"/>
            <a:ext cx="5449289" cy="33825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8000" dirty="0"/>
              <a:t>Docker Images</a:t>
            </a:r>
          </a:p>
        </p:txBody>
      </p:sp>
      <p:sp>
        <p:nvSpPr>
          <p:cNvPr id="26" name="Subtitle 2">
            <a:extLst>
              <a:ext uri="{FF2B5EF4-FFF2-40B4-BE49-F238E27FC236}">
                <a16:creationId xmlns:a16="http://schemas.microsoft.com/office/drawing/2014/main" id="{F0CE3C2D-3674-4796-AB29-FD0651E4CC31}"/>
              </a:ext>
            </a:extLst>
          </p:cNvPr>
          <p:cNvSpPr>
            <a:spLocks noGrp="1"/>
          </p:cNvSpPr>
          <p:nvPr>
            <p:ph type="subTitle" idx="1"/>
          </p:nvPr>
        </p:nvSpPr>
        <p:spPr>
          <a:xfrm>
            <a:off x="6392069" y="4700875"/>
            <a:ext cx="5844209" cy="1021498"/>
          </a:xfrm>
        </p:spPr>
        <p:txBody>
          <a:bodyPr>
            <a:normAutofit/>
          </a:bodyPr>
          <a:lstStyle/>
          <a:p>
            <a:pPr algn="l"/>
            <a:r>
              <a:rPr lang="en-US" sz="2400" dirty="0">
                <a:solidFill>
                  <a:schemeClr val="tx1">
                    <a:lumMod val="85000"/>
                    <a:lumOff val="15000"/>
                  </a:schemeClr>
                </a:solidFill>
              </a:rPr>
              <a:t>VEENA M</a:t>
            </a:r>
          </a:p>
        </p:txBody>
      </p:sp>
      <p:cxnSp>
        <p:nvCxnSpPr>
          <p:cNvPr id="6" name="Straight Connector 5">
            <a:extLst>
              <a:ext uri="{FF2B5EF4-FFF2-40B4-BE49-F238E27FC236}">
                <a16:creationId xmlns:a16="http://schemas.microsoft.com/office/drawing/2014/main" id="{624A8744-DABB-4845-9692-D2B24A9D4CCA}"/>
              </a:ext>
            </a:extLst>
          </p:cNvPr>
          <p:cNvCxnSpPr/>
          <p:nvPr/>
        </p:nvCxnSpPr>
        <p:spPr>
          <a:xfrm>
            <a:off x="6392069" y="4403188"/>
            <a:ext cx="4763611"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657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a:solidFill>
                  <a:srgbClr val="00B0F0"/>
                </a:solidFill>
              </a:rPr>
              <a:t>Building Docker Images using Docker Commit</a:t>
            </a:r>
          </a:p>
        </p:txBody>
      </p:sp>
      <p:sp>
        <p:nvSpPr>
          <p:cNvPr id="2" name="Rectangle 1">
            <a:extLst>
              <a:ext uri="{FF2B5EF4-FFF2-40B4-BE49-F238E27FC236}">
                <a16:creationId xmlns:a16="http://schemas.microsoft.com/office/drawing/2014/main" id="{DD366BF1-741C-477C-89EF-06AD0330295C}"/>
              </a:ext>
            </a:extLst>
          </p:cNvPr>
          <p:cNvSpPr/>
          <p:nvPr/>
        </p:nvSpPr>
        <p:spPr>
          <a:xfrm>
            <a:off x="1842053" y="1755971"/>
            <a:ext cx="7023651" cy="39027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0845F00-FFFB-4319-B5AC-175B5AE0E82E}"/>
              </a:ext>
            </a:extLst>
          </p:cNvPr>
          <p:cNvSpPr/>
          <p:nvPr/>
        </p:nvSpPr>
        <p:spPr>
          <a:xfrm>
            <a:off x="2319130" y="2080591"/>
            <a:ext cx="1842053" cy="80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17" name="Rectangle: Rounded Corners 16">
            <a:extLst>
              <a:ext uri="{FF2B5EF4-FFF2-40B4-BE49-F238E27FC236}">
                <a16:creationId xmlns:a16="http://schemas.microsoft.com/office/drawing/2014/main" id="{ECE0C632-C723-480B-A189-AF828E80A374}"/>
              </a:ext>
            </a:extLst>
          </p:cNvPr>
          <p:cNvSpPr/>
          <p:nvPr/>
        </p:nvSpPr>
        <p:spPr>
          <a:xfrm>
            <a:off x="6182140" y="2080590"/>
            <a:ext cx="1842053" cy="80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Container</a:t>
            </a:r>
          </a:p>
        </p:txBody>
      </p:sp>
      <p:sp>
        <p:nvSpPr>
          <p:cNvPr id="20" name="Rectangle: Rounded Corners 19">
            <a:extLst>
              <a:ext uri="{FF2B5EF4-FFF2-40B4-BE49-F238E27FC236}">
                <a16:creationId xmlns:a16="http://schemas.microsoft.com/office/drawing/2014/main" id="{563C80EE-AF08-429C-A5FD-5DFFE3DA1277}"/>
              </a:ext>
            </a:extLst>
          </p:cNvPr>
          <p:cNvSpPr/>
          <p:nvPr/>
        </p:nvSpPr>
        <p:spPr>
          <a:xfrm>
            <a:off x="2319130" y="4041970"/>
            <a:ext cx="1842053" cy="80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Image</a:t>
            </a:r>
          </a:p>
        </p:txBody>
      </p:sp>
      <p:sp>
        <p:nvSpPr>
          <p:cNvPr id="21" name="Rectangle: Rounded Corners 20">
            <a:extLst>
              <a:ext uri="{FF2B5EF4-FFF2-40B4-BE49-F238E27FC236}">
                <a16:creationId xmlns:a16="http://schemas.microsoft.com/office/drawing/2014/main" id="{3F7A21A0-D0A8-4D0E-B50F-10B803D07407}"/>
              </a:ext>
            </a:extLst>
          </p:cNvPr>
          <p:cNvSpPr/>
          <p:nvPr/>
        </p:nvSpPr>
        <p:spPr>
          <a:xfrm>
            <a:off x="6182140" y="4041969"/>
            <a:ext cx="1842053" cy="80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 Container</a:t>
            </a:r>
          </a:p>
        </p:txBody>
      </p:sp>
      <p:sp>
        <p:nvSpPr>
          <p:cNvPr id="6" name="Arrow: Right 5">
            <a:extLst>
              <a:ext uri="{FF2B5EF4-FFF2-40B4-BE49-F238E27FC236}">
                <a16:creationId xmlns:a16="http://schemas.microsoft.com/office/drawing/2014/main" id="{A138720A-4AA1-48A3-83FA-0CA231367FB1}"/>
              </a:ext>
            </a:extLst>
          </p:cNvPr>
          <p:cNvSpPr/>
          <p:nvPr/>
        </p:nvSpPr>
        <p:spPr>
          <a:xfrm>
            <a:off x="4240696" y="2199861"/>
            <a:ext cx="1855302" cy="50358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Docker run</a:t>
            </a:r>
          </a:p>
        </p:txBody>
      </p:sp>
      <p:sp>
        <p:nvSpPr>
          <p:cNvPr id="22" name="Arrow: Right 21">
            <a:extLst>
              <a:ext uri="{FF2B5EF4-FFF2-40B4-BE49-F238E27FC236}">
                <a16:creationId xmlns:a16="http://schemas.microsoft.com/office/drawing/2014/main" id="{ADA2C5EC-D600-4FD8-A8B5-0CCFEB1D34A3}"/>
              </a:ext>
            </a:extLst>
          </p:cNvPr>
          <p:cNvSpPr/>
          <p:nvPr/>
        </p:nvSpPr>
        <p:spPr>
          <a:xfrm rot="10800000">
            <a:off x="4240695" y="4154558"/>
            <a:ext cx="1855303" cy="50358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Right 22">
            <a:extLst>
              <a:ext uri="{FF2B5EF4-FFF2-40B4-BE49-F238E27FC236}">
                <a16:creationId xmlns:a16="http://schemas.microsoft.com/office/drawing/2014/main" id="{88BEA488-E5D2-44DC-AC47-27EC4B8B67A3}"/>
              </a:ext>
            </a:extLst>
          </p:cNvPr>
          <p:cNvSpPr/>
          <p:nvPr/>
        </p:nvSpPr>
        <p:spPr>
          <a:xfrm rot="5400000">
            <a:off x="6640983" y="3208727"/>
            <a:ext cx="1063513" cy="49695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3F2233E-ED5E-4209-A4D5-04254FAAB682}"/>
              </a:ext>
            </a:extLst>
          </p:cNvPr>
          <p:cNvSpPr txBox="1"/>
          <p:nvPr/>
        </p:nvSpPr>
        <p:spPr>
          <a:xfrm>
            <a:off x="4409662" y="4222549"/>
            <a:ext cx="1686337"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Docker commit</a:t>
            </a:r>
          </a:p>
        </p:txBody>
      </p:sp>
    </p:spTree>
    <p:extLst>
      <p:ext uri="{BB962C8B-B14F-4D97-AF65-F5344CB8AC3E}">
        <p14:creationId xmlns:p14="http://schemas.microsoft.com/office/powerpoint/2010/main" val="26841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82788" y="387394"/>
            <a:ext cx="11026424" cy="646331"/>
          </a:xfrm>
          <a:prstGeom prst="rect">
            <a:avLst/>
          </a:prstGeom>
        </p:spPr>
        <p:txBody>
          <a:bodyPr wrap="square">
            <a:spAutoFit/>
          </a:bodyPr>
          <a:lstStyle/>
          <a:p>
            <a:r>
              <a:rPr lang="en-US" sz="3600" dirty="0">
                <a:solidFill>
                  <a:srgbClr val="00B0F0"/>
                </a:solidFill>
              </a:rPr>
              <a:t>Docker – Volumes:</a:t>
            </a:r>
          </a:p>
        </p:txBody>
      </p:sp>
      <p:sp>
        <p:nvSpPr>
          <p:cNvPr id="50" name="TextBox 49">
            <a:extLst>
              <a:ext uri="{FF2B5EF4-FFF2-40B4-BE49-F238E27FC236}">
                <a16:creationId xmlns:a16="http://schemas.microsoft.com/office/drawing/2014/main" id="{CFE0F228-277D-44DF-9248-BCF5C3FA91DB}"/>
              </a:ext>
            </a:extLst>
          </p:cNvPr>
          <p:cNvSpPr txBox="1"/>
          <p:nvPr/>
        </p:nvSpPr>
        <p:spPr>
          <a:xfrm>
            <a:off x="582788" y="1325277"/>
            <a:ext cx="7116416" cy="3511859"/>
          </a:xfrm>
          <a:prstGeom prst="rect">
            <a:avLst/>
          </a:prstGeom>
          <a:noFill/>
          <a:ln>
            <a:solidFill>
              <a:srgbClr val="0070C0"/>
            </a:solidFill>
          </a:ln>
        </p:spPr>
        <p:txBody>
          <a:bodyPr wrap="square" rtlCol="0">
            <a:spAutoFit/>
          </a:bodyPr>
          <a:lstStyle/>
          <a:p>
            <a:r>
              <a:rPr lang="en-US" b="1" dirty="0">
                <a:solidFill>
                  <a:srgbClr val="0070C0"/>
                </a:solidFill>
              </a:rPr>
              <a:t>Volumes</a:t>
            </a:r>
            <a:r>
              <a:rPr lang="en-US" dirty="0"/>
              <a:t> are the preferred mechanism for persisting data generated and used by the containers.</a:t>
            </a:r>
            <a:br>
              <a:rPr lang="en-US" dirty="0"/>
            </a:br>
            <a:endParaRPr lang="en-US" dirty="0"/>
          </a:p>
          <a:p>
            <a:pPr marL="285750" indent="-285750">
              <a:buFont typeface="Arial" panose="020B0604020202020204" pitchFamily="34" charset="0"/>
              <a:buChar char="•"/>
            </a:pPr>
            <a:endParaRPr lang="en-US" b="1" dirty="0">
              <a:solidFill>
                <a:srgbClr val="0070C0"/>
              </a:solidFill>
            </a:endParaRPr>
          </a:p>
          <a:p>
            <a:r>
              <a:rPr lang="en-US" b="1" dirty="0">
                <a:solidFill>
                  <a:srgbClr val="0070C0"/>
                </a:solidFill>
              </a:rPr>
              <a:t>Volumes are used for:</a:t>
            </a:r>
          </a:p>
          <a:p>
            <a:pPr marL="285750" indent="-285750">
              <a:lnSpc>
                <a:spcPct val="150000"/>
              </a:lnSpc>
              <a:buFont typeface="Arial" panose="020B0604020202020204" pitchFamily="34" charset="0"/>
              <a:buChar char="•"/>
            </a:pPr>
            <a:r>
              <a:rPr lang="en-US" dirty="0"/>
              <a:t>Decoupling containers from storage</a:t>
            </a:r>
          </a:p>
          <a:p>
            <a:pPr marL="285750" indent="-285750">
              <a:lnSpc>
                <a:spcPct val="150000"/>
              </a:lnSpc>
              <a:buFont typeface="Arial" panose="020B0604020202020204" pitchFamily="34" charset="0"/>
              <a:buChar char="•"/>
            </a:pPr>
            <a:r>
              <a:rPr lang="en-US" dirty="0"/>
              <a:t>Sharing data/storage among other containers</a:t>
            </a:r>
          </a:p>
          <a:p>
            <a:pPr marL="285750" indent="-285750">
              <a:lnSpc>
                <a:spcPct val="150000"/>
              </a:lnSpc>
              <a:buFont typeface="Arial" panose="020B0604020202020204" pitchFamily="34" charset="0"/>
              <a:buChar char="•"/>
            </a:pPr>
            <a:r>
              <a:rPr lang="en-US" dirty="0"/>
              <a:t>Attach volume to a container</a:t>
            </a:r>
          </a:p>
          <a:p>
            <a:pPr marL="285750" indent="-285750">
              <a:lnSpc>
                <a:spcPct val="150000"/>
              </a:lnSpc>
              <a:buFont typeface="Arial" panose="020B0604020202020204" pitchFamily="34" charset="0"/>
              <a:buChar char="•"/>
            </a:pPr>
            <a:r>
              <a:rPr lang="en-US" dirty="0"/>
              <a:t>On deletion of container, volume is not deleted unless explicitly deleted.</a:t>
            </a:r>
          </a:p>
        </p:txBody>
      </p:sp>
      <p:sp>
        <p:nvSpPr>
          <p:cNvPr id="2" name="Rectangle: Rounded Corners 1">
            <a:extLst>
              <a:ext uri="{FF2B5EF4-FFF2-40B4-BE49-F238E27FC236}">
                <a16:creationId xmlns:a16="http://schemas.microsoft.com/office/drawing/2014/main" id="{032CD0C6-667F-4B8E-8A8B-0C796ED66CF8}"/>
              </a:ext>
            </a:extLst>
          </p:cNvPr>
          <p:cNvSpPr/>
          <p:nvPr/>
        </p:nvSpPr>
        <p:spPr>
          <a:xfrm>
            <a:off x="7885045" y="1272209"/>
            <a:ext cx="4068418" cy="25974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630802B-3B30-494B-84B6-FEB9C57EFFF4}"/>
              </a:ext>
            </a:extLst>
          </p:cNvPr>
          <p:cNvSpPr/>
          <p:nvPr/>
        </p:nvSpPr>
        <p:spPr>
          <a:xfrm>
            <a:off x="8070575" y="2027583"/>
            <a:ext cx="2186609" cy="140141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8" name="Graphic 7" descr="Database">
            <a:extLst>
              <a:ext uri="{FF2B5EF4-FFF2-40B4-BE49-F238E27FC236}">
                <a16:creationId xmlns:a16="http://schemas.microsoft.com/office/drawing/2014/main" id="{A21FBA48-9342-406F-B990-A1920F617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8438" y="2363372"/>
            <a:ext cx="828746" cy="828746"/>
          </a:xfrm>
          <a:prstGeom prst="rect">
            <a:avLst/>
          </a:prstGeom>
        </p:spPr>
      </p:pic>
      <p:pic>
        <p:nvPicPr>
          <p:cNvPr id="19" name="Graphic 18" descr="Database">
            <a:extLst>
              <a:ext uri="{FF2B5EF4-FFF2-40B4-BE49-F238E27FC236}">
                <a16:creationId xmlns:a16="http://schemas.microsoft.com/office/drawing/2014/main" id="{D35E5F75-E267-44BF-8A65-B1948AB96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4717" y="2363372"/>
            <a:ext cx="828746" cy="828746"/>
          </a:xfrm>
          <a:prstGeom prst="rect">
            <a:avLst/>
          </a:prstGeom>
        </p:spPr>
      </p:pic>
      <p:sp>
        <p:nvSpPr>
          <p:cNvPr id="17" name="Arrow: Right 16">
            <a:extLst>
              <a:ext uri="{FF2B5EF4-FFF2-40B4-BE49-F238E27FC236}">
                <a16:creationId xmlns:a16="http://schemas.microsoft.com/office/drawing/2014/main" id="{D07477CE-8D65-46EA-8C68-DC1D0B112FEA}"/>
              </a:ext>
            </a:extLst>
          </p:cNvPr>
          <p:cNvSpPr/>
          <p:nvPr/>
        </p:nvSpPr>
        <p:spPr>
          <a:xfrm>
            <a:off x="10127747" y="2728291"/>
            <a:ext cx="1096844" cy="134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A4FBE72-FAD0-4B09-8578-306ACF3D02E3}"/>
              </a:ext>
            </a:extLst>
          </p:cNvPr>
          <p:cNvSpPr txBox="1"/>
          <p:nvPr/>
        </p:nvSpPr>
        <p:spPr>
          <a:xfrm>
            <a:off x="9846365" y="1457739"/>
            <a:ext cx="2107098" cy="369332"/>
          </a:xfrm>
          <a:prstGeom prst="rect">
            <a:avLst/>
          </a:prstGeom>
          <a:noFill/>
        </p:spPr>
        <p:txBody>
          <a:bodyPr wrap="square" rtlCol="0">
            <a:spAutoFit/>
          </a:bodyPr>
          <a:lstStyle/>
          <a:p>
            <a:r>
              <a:rPr lang="en-US" dirty="0"/>
              <a:t>Docker Host Server</a:t>
            </a:r>
          </a:p>
        </p:txBody>
      </p:sp>
      <p:sp>
        <p:nvSpPr>
          <p:cNvPr id="21" name="TextBox 20">
            <a:extLst>
              <a:ext uri="{FF2B5EF4-FFF2-40B4-BE49-F238E27FC236}">
                <a16:creationId xmlns:a16="http://schemas.microsoft.com/office/drawing/2014/main" id="{72CE812C-C66F-47F4-BC61-B03FAA985D10}"/>
              </a:ext>
            </a:extLst>
          </p:cNvPr>
          <p:cNvSpPr txBox="1"/>
          <p:nvPr/>
        </p:nvSpPr>
        <p:spPr>
          <a:xfrm>
            <a:off x="8189843" y="2491409"/>
            <a:ext cx="1378227" cy="646331"/>
          </a:xfrm>
          <a:prstGeom prst="rect">
            <a:avLst/>
          </a:prstGeom>
          <a:noFill/>
        </p:spPr>
        <p:txBody>
          <a:bodyPr wrap="square" rtlCol="0">
            <a:spAutoFit/>
          </a:bodyPr>
          <a:lstStyle/>
          <a:p>
            <a:r>
              <a:rPr lang="en-US" b="1" dirty="0">
                <a:solidFill>
                  <a:schemeClr val="bg1"/>
                </a:solidFill>
              </a:rPr>
              <a:t>Docker Container</a:t>
            </a:r>
          </a:p>
        </p:txBody>
      </p:sp>
      <p:sp>
        <p:nvSpPr>
          <p:cNvPr id="24" name="TextBox 23">
            <a:extLst>
              <a:ext uri="{FF2B5EF4-FFF2-40B4-BE49-F238E27FC236}">
                <a16:creationId xmlns:a16="http://schemas.microsoft.com/office/drawing/2014/main" id="{20CA95BA-F718-40A2-A4CA-A59FE799D0A6}"/>
              </a:ext>
            </a:extLst>
          </p:cNvPr>
          <p:cNvSpPr txBox="1"/>
          <p:nvPr/>
        </p:nvSpPr>
        <p:spPr>
          <a:xfrm>
            <a:off x="10282492" y="2485576"/>
            <a:ext cx="1096844" cy="307777"/>
          </a:xfrm>
          <a:prstGeom prst="rect">
            <a:avLst/>
          </a:prstGeom>
          <a:noFill/>
        </p:spPr>
        <p:txBody>
          <a:bodyPr wrap="square" rtlCol="0">
            <a:spAutoFit/>
          </a:bodyPr>
          <a:lstStyle/>
          <a:p>
            <a:r>
              <a:rPr lang="en-US" sz="1400" dirty="0"/>
              <a:t>Volume</a:t>
            </a:r>
          </a:p>
        </p:txBody>
      </p:sp>
    </p:spTree>
    <p:extLst>
      <p:ext uri="{BB962C8B-B14F-4D97-AF65-F5344CB8AC3E}">
        <p14:creationId xmlns:p14="http://schemas.microsoft.com/office/powerpoint/2010/main" val="373147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82788" y="387394"/>
            <a:ext cx="11026424" cy="646331"/>
          </a:xfrm>
          <a:prstGeom prst="rect">
            <a:avLst/>
          </a:prstGeom>
        </p:spPr>
        <p:txBody>
          <a:bodyPr wrap="square">
            <a:spAutoFit/>
          </a:bodyPr>
          <a:lstStyle/>
          <a:p>
            <a:r>
              <a:rPr lang="en-US" sz="3600" dirty="0">
                <a:solidFill>
                  <a:srgbClr val="00B0F0"/>
                </a:solidFill>
              </a:rPr>
              <a:t>Docker Volumes Command:</a:t>
            </a:r>
          </a:p>
        </p:txBody>
      </p:sp>
      <p:sp>
        <p:nvSpPr>
          <p:cNvPr id="50" name="TextBox 49">
            <a:extLst>
              <a:ext uri="{FF2B5EF4-FFF2-40B4-BE49-F238E27FC236}">
                <a16:creationId xmlns:a16="http://schemas.microsoft.com/office/drawing/2014/main" id="{CFE0F228-277D-44DF-9248-BCF5C3FA91DB}"/>
              </a:ext>
            </a:extLst>
          </p:cNvPr>
          <p:cNvSpPr txBox="1"/>
          <p:nvPr/>
        </p:nvSpPr>
        <p:spPr>
          <a:xfrm>
            <a:off x="582787" y="1325277"/>
            <a:ext cx="11026423" cy="4204356"/>
          </a:xfrm>
          <a:prstGeom prst="rect">
            <a:avLst/>
          </a:prstGeom>
          <a:noFill/>
          <a:ln>
            <a:solidFill>
              <a:srgbClr val="0070C0"/>
            </a:solidFill>
          </a:ln>
        </p:spPr>
        <p:txBody>
          <a:bodyPr wrap="square" rtlCol="0">
            <a:spAutoFit/>
          </a:bodyPr>
          <a:lstStyle/>
          <a:p>
            <a:pPr marL="285750" indent="-285750">
              <a:lnSpc>
                <a:spcPct val="150000"/>
              </a:lnSpc>
              <a:buFont typeface="Arial" panose="020B0604020202020204" pitchFamily="34" charset="0"/>
              <a:buChar char="•"/>
            </a:pPr>
            <a:r>
              <a:rPr lang="en-US" b="1" dirty="0">
                <a:solidFill>
                  <a:srgbClr val="0070C0"/>
                </a:solidFill>
              </a:rPr>
              <a:t>To create or list or delete volumes, use command:</a:t>
            </a:r>
          </a:p>
          <a:p>
            <a:pPr lvl="1">
              <a:lnSpc>
                <a:spcPct val="150000"/>
              </a:lnSpc>
            </a:pPr>
            <a:r>
              <a:rPr lang="en-US" dirty="0"/>
              <a:t> $ docker volume create &lt;volume-name&gt; </a:t>
            </a:r>
            <a:r>
              <a:rPr lang="en-US" dirty="0">
                <a:sym typeface="Wingdings" panose="05000000000000000000" pitchFamily="2" charset="2"/>
              </a:rPr>
              <a:t> To create a new volume.</a:t>
            </a:r>
          </a:p>
          <a:p>
            <a:pPr lvl="1">
              <a:lnSpc>
                <a:spcPct val="150000"/>
              </a:lnSpc>
            </a:pPr>
            <a:r>
              <a:rPr lang="en-US" dirty="0">
                <a:sym typeface="Wingdings" panose="05000000000000000000" pitchFamily="2" charset="2"/>
              </a:rPr>
              <a:t>$ docker volume is  To list all created volumes on docker host.</a:t>
            </a:r>
          </a:p>
          <a:p>
            <a:pPr lvl="1">
              <a:lnSpc>
                <a:spcPct val="150000"/>
              </a:lnSpc>
            </a:pPr>
            <a:r>
              <a:rPr lang="en-US" dirty="0">
                <a:sym typeface="Wingdings" panose="05000000000000000000" pitchFamily="2" charset="2"/>
              </a:rPr>
              <a:t>$ docker volume inspect &lt;volume-name&gt;  To get complete information about a volume.</a:t>
            </a:r>
          </a:p>
          <a:p>
            <a:pPr lvl="1">
              <a:lnSpc>
                <a:spcPct val="150000"/>
              </a:lnSpc>
            </a:pPr>
            <a:r>
              <a:rPr lang="en-US" dirty="0">
                <a:sym typeface="Wingdings" panose="05000000000000000000" pitchFamily="2" charset="2"/>
              </a:rPr>
              <a:t>$ docker volume rm &lt;volume-name&gt;  To delete a volume.</a:t>
            </a:r>
          </a:p>
          <a:p>
            <a:pPr lvl="1">
              <a:lnSpc>
                <a:spcPct val="150000"/>
              </a:lnSpc>
            </a:pPr>
            <a:r>
              <a:rPr lang="en-US" dirty="0">
                <a:sym typeface="Wingdings" panose="05000000000000000000" pitchFamily="2" charset="2"/>
              </a:rPr>
              <a:t>$ docker volume prune  To delete all unused volumes in a docker host.</a:t>
            </a:r>
          </a:p>
          <a:p>
            <a:pPr>
              <a:lnSpc>
                <a:spcPct val="150000"/>
              </a:lnSpc>
            </a:pPr>
            <a:endParaRPr lang="en-US" dirty="0"/>
          </a:p>
          <a:p>
            <a:pPr marL="285750" indent="-285750">
              <a:lnSpc>
                <a:spcPct val="150000"/>
              </a:lnSpc>
              <a:buFont typeface="Arial" panose="020B0604020202020204" pitchFamily="34" charset="0"/>
              <a:buChar char="•"/>
            </a:pPr>
            <a:r>
              <a:rPr lang="en-US" b="1" dirty="0">
                <a:solidFill>
                  <a:srgbClr val="0070C0"/>
                </a:solidFill>
              </a:rPr>
              <a:t>To create or list or delete volumes, use command:</a:t>
            </a:r>
          </a:p>
          <a:p>
            <a:pPr lvl="1">
              <a:lnSpc>
                <a:spcPct val="150000"/>
              </a:lnSpc>
            </a:pPr>
            <a:r>
              <a:rPr lang="en-US" dirty="0">
                <a:sym typeface="Wingdings" panose="05000000000000000000" pitchFamily="2" charset="2"/>
              </a:rPr>
              <a:t>$ docker run –v &lt;volume-name&gt;:&lt;</a:t>
            </a:r>
            <a:r>
              <a:rPr lang="en-US" dirty="0" err="1">
                <a:sym typeface="Wingdings" panose="05000000000000000000" pitchFamily="2" charset="2"/>
              </a:rPr>
              <a:t>container_path</a:t>
            </a:r>
            <a:r>
              <a:rPr lang="en-US" dirty="0">
                <a:sym typeface="Wingdings" panose="05000000000000000000" pitchFamily="2" charset="2"/>
              </a:rPr>
              <a:t>&gt; &lt;</a:t>
            </a:r>
            <a:r>
              <a:rPr lang="en-US" dirty="0" err="1">
                <a:sym typeface="Wingdings" panose="05000000000000000000" pitchFamily="2" charset="2"/>
              </a:rPr>
              <a:t>image_name</a:t>
            </a:r>
            <a:r>
              <a:rPr lang="en-US" dirty="0">
                <a:sym typeface="Wingdings" panose="05000000000000000000" pitchFamily="2" charset="2"/>
              </a:rPr>
              <a:t>&gt;</a:t>
            </a:r>
          </a:p>
          <a:p>
            <a:pPr>
              <a:lnSpc>
                <a:spcPct val="150000"/>
              </a:lnSpc>
            </a:pPr>
            <a:endParaRPr lang="en-US" dirty="0">
              <a:sym typeface="Wingdings" panose="05000000000000000000" pitchFamily="2" charset="2"/>
            </a:endParaRPr>
          </a:p>
        </p:txBody>
      </p:sp>
    </p:spTree>
    <p:extLst>
      <p:ext uri="{BB962C8B-B14F-4D97-AF65-F5344CB8AC3E}">
        <p14:creationId xmlns:p14="http://schemas.microsoft.com/office/powerpoint/2010/main" val="31878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82788" y="387394"/>
            <a:ext cx="11026424" cy="646331"/>
          </a:xfrm>
          <a:prstGeom prst="rect">
            <a:avLst/>
          </a:prstGeom>
        </p:spPr>
        <p:txBody>
          <a:bodyPr wrap="square">
            <a:spAutoFit/>
          </a:bodyPr>
          <a:lstStyle/>
          <a:p>
            <a:r>
              <a:rPr lang="en-US" sz="3600">
                <a:solidFill>
                  <a:srgbClr val="00B0F0"/>
                </a:solidFill>
              </a:rPr>
              <a:t>Docker – Compose:</a:t>
            </a:r>
            <a:endParaRPr lang="en-US" sz="3600" dirty="0">
              <a:solidFill>
                <a:srgbClr val="00B0F0"/>
              </a:solidFill>
            </a:endParaRPr>
          </a:p>
        </p:txBody>
      </p:sp>
      <p:sp>
        <p:nvSpPr>
          <p:cNvPr id="50" name="TextBox 49">
            <a:extLst>
              <a:ext uri="{FF2B5EF4-FFF2-40B4-BE49-F238E27FC236}">
                <a16:creationId xmlns:a16="http://schemas.microsoft.com/office/drawing/2014/main" id="{CFE0F228-277D-44DF-9248-BCF5C3FA91DB}"/>
              </a:ext>
            </a:extLst>
          </p:cNvPr>
          <p:cNvSpPr txBox="1"/>
          <p:nvPr/>
        </p:nvSpPr>
        <p:spPr>
          <a:xfrm>
            <a:off x="582787" y="1325277"/>
            <a:ext cx="11026423" cy="1711366"/>
          </a:xfrm>
          <a:prstGeom prst="rect">
            <a:avLst/>
          </a:prstGeom>
          <a:noFill/>
          <a:ln>
            <a:solidFill>
              <a:srgbClr val="0070C0"/>
            </a:solidFill>
          </a:ln>
        </p:spPr>
        <p:txBody>
          <a:bodyPr wrap="square" rtlCol="0">
            <a:spAutoFit/>
          </a:bodyPr>
          <a:lstStyle/>
          <a:p>
            <a:pPr marL="285750" indent="-285750">
              <a:lnSpc>
                <a:spcPct val="150000"/>
              </a:lnSpc>
              <a:buFont typeface="Wingdings" panose="05000000000000000000" pitchFamily="2" charset="2"/>
              <a:buChar char="§"/>
            </a:pPr>
            <a:r>
              <a:rPr lang="en-US"/>
              <a:t>Docker Compose is tool used to run multi-container application .</a:t>
            </a:r>
          </a:p>
          <a:p>
            <a:pPr marL="285750" indent="-285750">
              <a:lnSpc>
                <a:spcPct val="150000"/>
              </a:lnSpc>
              <a:buFont typeface="Wingdings" panose="05000000000000000000" pitchFamily="2" charset="2"/>
              <a:buChar char="§"/>
            </a:pPr>
            <a:r>
              <a:rPr lang="en-US"/>
              <a:t>Each container will run a stand-alone application and it can communicate with other containers present in the same host.</a:t>
            </a:r>
          </a:p>
          <a:p>
            <a:pPr marL="285750" indent="-285750">
              <a:lnSpc>
                <a:spcPct val="150000"/>
              </a:lnSpc>
              <a:buFont typeface="Wingdings" panose="05000000000000000000" pitchFamily="2" charset="2"/>
              <a:buChar char="§"/>
            </a:pPr>
            <a:r>
              <a:rPr lang="en-US"/>
              <a:t>Example- Sprint boot application – using web component and database component.</a:t>
            </a:r>
            <a:endParaRPr lang="en-US" dirty="0"/>
          </a:p>
        </p:txBody>
      </p:sp>
      <p:pic>
        <p:nvPicPr>
          <p:cNvPr id="5" name="Picture 4">
            <a:extLst>
              <a:ext uri="{FF2B5EF4-FFF2-40B4-BE49-F238E27FC236}">
                <a16:creationId xmlns:a16="http://schemas.microsoft.com/office/drawing/2014/main" id="{ECF7DD06-3801-416D-8C16-A713EFDF397D}"/>
              </a:ext>
            </a:extLst>
          </p:cNvPr>
          <p:cNvPicPr>
            <a:picLocks noChangeAspect="1"/>
          </p:cNvPicPr>
          <p:nvPr/>
        </p:nvPicPr>
        <p:blipFill>
          <a:blip r:embed="rId2"/>
          <a:stretch>
            <a:fillRect/>
          </a:stretch>
        </p:blipFill>
        <p:spPr>
          <a:xfrm>
            <a:off x="582787" y="3429000"/>
            <a:ext cx="10220325" cy="2667000"/>
          </a:xfrm>
          <a:prstGeom prst="rect">
            <a:avLst/>
          </a:prstGeom>
        </p:spPr>
      </p:pic>
    </p:spTree>
    <p:extLst>
      <p:ext uri="{BB962C8B-B14F-4D97-AF65-F5344CB8AC3E}">
        <p14:creationId xmlns:p14="http://schemas.microsoft.com/office/powerpoint/2010/main" val="419270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82788" y="387394"/>
            <a:ext cx="11026424" cy="646331"/>
          </a:xfrm>
          <a:prstGeom prst="rect">
            <a:avLst/>
          </a:prstGeom>
        </p:spPr>
        <p:txBody>
          <a:bodyPr wrap="square">
            <a:spAutoFit/>
          </a:bodyPr>
          <a:lstStyle/>
          <a:p>
            <a:r>
              <a:rPr lang="en-US" sz="3600" dirty="0">
                <a:solidFill>
                  <a:srgbClr val="00B0F0"/>
                </a:solidFill>
              </a:rPr>
              <a:t>Docker – Compose:</a:t>
            </a:r>
          </a:p>
        </p:txBody>
      </p:sp>
      <p:sp>
        <p:nvSpPr>
          <p:cNvPr id="50" name="TextBox 49">
            <a:extLst>
              <a:ext uri="{FF2B5EF4-FFF2-40B4-BE49-F238E27FC236}">
                <a16:creationId xmlns:a16="http://schemas.microsoft.com/office/drawing/2014/main" id="{CFE0F228-277D-44DF-9248-BCF5C3FA91DB}"/>
              </a:ext>
            </a:extLst>
          </p:cNvPr>
          <p:cNvSpPr txBox="1"/>
          <p:nvPr/>
        </p:nvSpPr>
        <p:spPr>
          <a:xfrm>
            <a:off x="582787" y="1325277"/>
            <a:ext cx="11026423" cy="5035353"/>
          </a:xfrm>
          <a:prstGeom prst="rect">
            <a:avLst/>
          </a:prstGeom>
          <a:noFill/>
          <a:ln>
            <a:solidFill>
              <a:srgbClr val="0070C0"/>
            </a:solidFill>
          </a:ln>
        </p:spPr>
        <p:txBody>
          <a:bodyPr wrap="square" rtlCol="0">
            <a:spAutoFit/>
          </a:bodyPr>
          <a:lstStyle/>
          <a:p>
            <a:pPr marL="285750" indent="-285750">
              <a:lnSpc>
                <a:spcPct val="150000"/>
              </a:lnSpc>
              <a:buFont typeface="Wingdings" panose="05000000000000000000" pitchFamily="2" charset="2"/>
              <a:buChar char="§"/>
            </a:pPr>
            <a:r>
              <a:rPr lang="en-US" b="1" dirty="0">
                <a:solidFill>
                  <a:srgbClr val="0070C0"/>
                </a:solidFill>
              </a:rPr>
              <a:t>Using Docker Compose is a 3-step process</a:t>
            </a:r>
          </a:p>
          <a:p>
            <a:pPr marL="342900" indent="-342900">
              <a:lnSpc>
                <a:spcPct val="150000"/>
              </a:lnSpc>
              <a:buFont typeface="+mj-lt"/>
              <a:buAutoNum type="arabicPeriod"/>
            </a:pPr>
            <a:r>
              <a:rPr lang="en-US" dirty="0"/>
              <a:t>Define your app’s environment with a Dockerfile, so it can reproduce anywhere.</a:t>
            </a:r>
          </a:p>
          <a:p>
            <a:pPr marL="342900" indent="-342900">
              <a:lnSpc>
                <a:spcPct val="150000"/>
              </a:lnSpc>
              <a:buFont typeface="+mj-lt"/>
              <a:buAutoNum type="arabicPeriod"/>
            </a:pPr>
            <a:r>
              <a:rPr lang="en-US" dirty="0"/>
              <a:t>Define the services that make up your app in a docker-compose, so they can run together in any isolated environment.</a:t>
            </a:r>
          </a:p>
          <a:p>
            <a:pPr marL="342900" indent="-342900">
              <a:lnSpc>
                <a:spcPct val="150000"/>
              </a:lnSpc>
              <a:buFont typeface="+mj-lt"/>
              <a:buAutoNum type="arabicPeriod"/>
            </a:pPr>
            <a:r>
              <a:rPr lang="en-US" dirty="0"/>
              <a:t>Run Docker Compose up and compose starts and run the entire application. </a:t>
            </a:r>
          </a:p>
          <a:p>
            <a:pPr marL="342900" indent="-342900">
              <a:lnSpc>
                <a:spcPct val="150000"/>
              </a:lnSpc>
              <a:buFont typeface="+mj-lt"/>
              <a:buAutoNum type="arabicPeriod"/>
            </a:pPr>
            <a:endParaRPr lang="en-US" dirty="0"/>
          </a:p>
          <a:p>
            <a:pPr marL="285750" indent="-285750">
              <a:lnSpc>
                <a:spcPct val="150000"/>
              </a:lnSpc>
              <a:buFont typeface="Wingdings" panose="05000000000000000000" pitchFamily="2" charset="2"/>
              <a:buChar char="§"/>
            </a:pPr>
            <a:r>
              <a:rPr lang="en-US" b="1" dirty="0">
                <a:solidFill>
                  <a:srgbClr val="0070C0"/>
                </a:solidFill>
              </a:rPr>
              <a:t>Features</a:t>
            </a:r>
          </a:p>
          <a:p>
            <a:pPr>
              <a:lnSpc>
                <a:spcPct val="150000"/>
              </a:lnSpc>
            </a:pPr>
            <a:r>
              <a:rPr lang="en-US" dirty="0"/>
              <a:t>The Features of Compose that make it effective are: </a:t>
            </a:r>
          </a:p>
          <a:p>
            <a:pPr marL="342900" indent="-342900">
              <a:lnSpc>
                <a:spcPct val="150000"/>
              </a:lnSpc>
              <a:buFont typeface="+mj-lt"/>
              <a:buAutoNum type="arabicPeriod"/>
            </a:pPr>
            <a:r>
              <a:rPr lang="en-US" dirty="0"/>
              <a:t>Multiple isolated environments on a single host.</a:t>
            </a:r>
          </a:p>
          <a:p>
            <a:pPr marL="342900" indent="-342900">
              <a:lnSpc>
                <a:spcPct val="150000"/>
              </a:lnSpc>
              <a:buFont typeface="+mj-lt"/>
              <a:buAutoNum type="arabicPeriod"/>
            </a:pPr>
            <a:r>
              <a:rPr lang="en-US" dirty="0"/>
              <a:t>Preserve volume data when container are created.</a:t>
            </a:r>
          </a:p>
          <a:p>
            <a:pPr marL="342900" indent="-342900">
              <a:lnSpc>
                <a:spcPct val="150000"/>
              </a:lnSpc>
              <a:buFont typeface="+mj-lt"/>
              <a:buAutoNum type="arabicPeriod"/>
            </a:pPr>
            <a:r>
              <a:rPr lang="en-US" dirty="0"/>
              <a:t>Only recreate containers that have changed.</a:t>
            </a:r>
          </a:p>
          <a:p>
            <a:pPr marL="342900" indent="-342900">
              <a:lnSpc>
                <a:spcPct val="150000"/>
              </a:lnSpc>
              <a:buFont typeface="+mj-lt"/>
              <a:buAutoNum type="arabicPeriod"/>
            </a:pPr>
            <a:r>
              <a:rPr lang="en-US" dirty="0"/>
              <a:t>Variables  and moving a composition between environments.</a:t>
            </a:r>
          </a:p>
        </p:txBody>
      </p:sp>
    </p:spTree>
    <p:extLst>
      <p:ext uri="{BB962C8B-B14F-4D97-AF65-F5344CB8AC3E}">
        <p14:creationId xmlns:p14="http://schemas.microsoft.com/office/powerpoint/2010/main" val="375731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10" y="639097"/>
            <a:ext cx="3401961" cy="3686015"/>
          </a:xfrm>
        </p:spPr>
        <p:txBody>
          <a:bodyPr vert="horz" lIns="91440" tIns="45720" rIns="91440" bIns="45720" rtlCol="0" anchor="b">
            <a:normAutofit/>
          </a:bodyPr>
          <a:lstStyle/>
          <a:p>
            <a:endParaRPr lang="en-US" sz="6600" b="1" dirty="0">
              <a:solidFill>
                <a:schemeClr val="tx1">
                  <a:lumMod val="85000"/>
                  <a:lumOff val="15000"/>
                </a:schemeClr>
              </a:solidFill>
            </a:endParaRPr>
          </a:p>
        </p:txBody>
      </p:sp>
      <p:pic>
        <p:nvPicPr>
          <p:cNvPr id="9" name="Picture 8" descr="A picture containing keyboard, electronics&#10;&#10;Description generated with very high confidence">
            <a:extLst>
              <a:ext uri="{FF2B5EF4-FFF2-40B4-BE49-F238E27FC236}">
                <a16:creationId xmlns:a16="http://schemas.microsoft.com/office/drawing/2014/main" id="{6D001D4C-133B-41DD-B4D2-0B0D53E50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64" y="536510"/>
            <a:ext cx="11448671" cy="5784980"/>
          </a:xfrm>
          <a:prstGeom prst="rect">
            <a:avLst/>
          </a:prstGeom>
        </p:spPr>
      </p:pic>
    </p:spTree>
    <p:extLst>
      <p:ext uri="{BB962C8B-B14F-4D97-AF65-F5344CB8AC3E}">
        <p14:creationId xmlns:p14="http://schemas.microsoft.com/office/powerpoint/2010/main" val="382776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2310" y="338120"/>
            <a:ext cx="9210455" cy="646331"/>
          </a:xfrm>
          <a:prstGeom prst="rect">
            <a:avLst/>
          </a:prstGeom>
        </p:spPr>
        <p:txBody>
          <a:bodyPr wrap="square">
            <a:spAutoFit/>
          </a:bodyPr>
          <a:lstStyle/>
          <a:p>
            <a:r>
              <a:rPr lang="en-US" sz="3600" dirty="0">
                <a:solidFill>
                  <a:srgbClr val="00B0F0"/>
                </a:solidFill>
              </a:rPr>
              <a:t>What is a Docker Images and how to use it?</a:t>
            </a:r>
          </a:p>
        </p:txBody>
      </p:sp>
      <p:pic>
        <p:nvPicPr>
          <p:cNvPr id="1028" name="Picture 4">
            <a:extLst>
              <a:ext uri="{FF2B5EF4-FFF2-40B4-BE49-F238E27FC236}">
                <a16:creationId xmlns:a16="http://schemas.microsoft.com/office/drawing/2014/main" id="{885F4750-B9AC-43A5-9D8C-E4BE363EB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6996"/>
            <a:ext cx="4296623" cy="36239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m3d="http://schemas.microsoft.com/office/drawing/2017/model3d">
        <mc:Choice Requires="am3d">
          <p:graphicFrame>
            <p:nvGraphicFramePr>
              <p:cNvPr id="5" name="Content Placeholder 4" descr="Red Cube">
                <a:extLst>
                  <a:ext uri="{FF2B5EF4-FFF2-40B4-BE49-F238E27FC236}">
                    <a16:creationId xmlns:a16="http://schemas.microsoft.com/office/drawing/2014/main" id="{7A053626-07DB-4F3C-9113-6EFBEB6F549D}"/>
                  </a:ext>
                </a:extLst>
              </p:cNvPr>
              <p:cNvGraphicFramePr>
                <a:graphicFrameLocks noGrp="1" noChangeAspect="1"/>
              </p:cNvGraphicFramePr>
              <p:nvPr>
                <p:ph idx="1"/>
                <p:extLst>
                  <p:ext uri="{D42A27DB-BD31-4B8C-83A1-F6EECF244321}">
                    <p14:modId xmlns:p14="http://schemas.microsoft.com/office/powerpoint/2010/main" val="2332047457"/>
                  </p:ext>
                </p:extLst>
              </p:nvPr>
            </p:nvGraphicFramePr>
            <p:xfrm>
              <a:off x="8713170" y="3300480"/>
              <a:ext cx="1059595" cy="1027954"/>
            </p:xfrm>
            <a:graphic>
              <a:graphicData uri="http://schemas.microsoft.com/office/drawing/2017/model3d">
                <am3d:model3d r:embed="rId3">
                  <am3d:spPr>
                    <a:xfrm>
                      <a:off x="0" y="0"/>
                      <a:ext cx="1059595" cy="1027954"/>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y="-1922046"/>
                    <am3d:postTrans dx="0" dy="0" dz="0"/>
                  </am3d:trans>
                  <am3d:raster rName="Office3DRenderer" rVer="16.0.8326">
                    <am3d:blip r:embed="rId4"/>
                  </am3d:raster>
                  <am3d:objViewport viewportSz="13403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Content Placeholder 4" descr="Red Cube">
                <a:extLst>
                  <a:ext uri="{FF2B5EF4-FFF2-40B4-BE49-F238E27FC236}">
                    <a16:creationId xmlns:a16="http://schemas.microsoft.com/office/drawing/2014/main" id="{7A053626-07DB-4F3C-9113-6EFBEB6F549D}"/>
                  </a:ext>
                </a:extLst>
              </p:cNvPr>
              <p:cNvPicPr>
                <a:picLocks noGrp="1" noRot="1" noChangeAspect="1" noMove="1" noResize="1" noEditPoints="1" noAdjustHandles="1" noChangeArrowheads="1" noChangeShapeType="1" noCrop="1"/>
              </p:cNvPicPr>
              <p:nvPr/>
            </p:nvPicPr>
            <p:blipFill>
              <a:blip r:embed="rId5"/>
              <a:stretch>
                <a:fillRect/>
              </a:stretch>
            </p:blipFill>
            <p:spPr>
              <a:xfrm>
                <a:off x="8713170" y="3300480"/>
                <a:ext cx="1059595" cy="1027954"/>
              </a:xfrm>
              <a:prstGeom prst="rect">
                <a:avLst/>
              </a:prstGeom>
            </p:spPr>
          </p:pic>
        </mc:Fallback>
      </mc:AlternateContent>
      <p:sp>
        <p:nvSpPr>
          <p:cNvPr id="6" name="TextBox 5">
            <a:extLst>
              <a:ext uri="{FF2B5EF4-FFF2-40B4-BE49-F238E27FC236}">
                <a16:creationId xmlns:a16="http://schemas.microsoft.com/office/drawing/2014/main" id="{6EA8F877-3DA7-45F1-929D-8B5F76FE96E0}"/>
              </a:ext>
            </a:extLst>
          </p:cNvPr>
          <p:cNvSpPr txBox="1"/>
          <p:nvPr/>
        </p:nvSpPr>
        <p:spPr>
          <a:xfrm>
            <a:off x="8713170" y="3491291"/>
            <a:ext cx="1059596" cy="646331"/>
          </a:xfrm>
          <a:prstGeom prst="rect">
            <a:avLst/>
          </a:prstGeom>
          <a:noFill/>
        </p:spPr>
        <p:txBody>
          <a:bodyPr wrap="square" rtlCol="0">
            <a:spAutoFit/>
          </a:bodyPr>
          <a:lstStyle/>
          <a:p>
            <a:r>
              <a:rPr lang="en-US" b="1" dirty="0">
                <a:solidFill>
                  <a:schemeClr val="bg1"/>
                </a:solidFill>
              </a:rPr>
              <a:t>Docker Hub</a:t>
            </a:r>
          </a:p>
        </p:txBody>
      </p:sp>
      <mc:AlternateContent xmlns:mc="http://schemas.openxmlformats.org/markup-compatibility/2006" xmlns:am3d="http://schemas.microsoft.com/office/drawing/2017/model3d">
        <mc:Choice Requires="am3d">
          <p:graphicFrame>
            <p:nvGraphicFramePr>
              <p:cNvPr id="12" name="Content Placeholder 4" descr="Red Cube">
                <a:extLst>
                  <a:ext uri="{FF2B5EF4-FFF2-40B4-BE49-F238E27FC236}">
                    <a16:creationId xmlns:a16="http://schemas.microsoft.com/office/drawing/2014/main" id="{FEECC18E-70D9-4BA3-B603-1DD6AAEB0A2F}"/>
                  </a:ext>
                </a:extLst>
              </p:cNvPr>
              <p:cNvGraphicFramePr>
                <a:graphicFrameLocks noChangeAspect="1"/>
              </p:cNvGraphicFramePr>
              <p:nvPr>
                <p:extLst>
                  <p:ext uri="{D42A27DB-BD31-4B8C-83A1-F6EECF244321}">
                    <p14:modId xmlns:p14="http://schemas.microsoft.com/office/powerpoint/2010/main" val="2229917762"/>
                  </p:ext>
                </p:extLst>
              </p:nvPr>
            </p:nvGraphicFramePr>
            <p:xfrm>
              <a:off x="4497140" y="3300480"/>
              <a:ext cx="1059595" cy="1027954"/>
            </p:xfrm>
            <a:graphic>
              <a:graphicData uri="http://schemas.microsoft.com/office/drawing/2017/model3d">
                <am3d:model3d r:embed="rId3">
                  <am3d:spPr>
                    <a:xfrm>
                      <a:off x="0" y="0"/>
                      <a:ext cx="1059595" cy="1027954"/>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y="-1922046"/>
                    <am3d:postTrans dx="0" dy="0" dz="0"/>
                  </am3d:trans>
                  <am3d:raster rName="Office3DRenderer" rVer="16.0.8326">
                    <am3d:blip r:embed="rId5"/>
                  </am3d:raster>
                  <am3d:objViewport viewportSz="13403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2" name="Content Placeholder 4" descr="Red Cube">
                <a:extLst>
                  <a:ext uri="{FF2B5EF4-FFF2-40B4-BE49-F238E27FC236}">
                    <a16:creationId xmlns:a16="http://schemas.microsoft.com/office/drawing/2014/main" id="{FEECC18E-70D9-4BA3-B603-1DD6AAEB0A2F}"/>
                  </a:ext>
                </a:extLst>
              </p:cNvPr>
              <p:cNvPicPr>
                <a:picLocks noGrp="1" noRot="1" noChangeAspect="1" noMove="1" noResize="1" noEditPoints="1" noAdjustHandles="1" noChangeArrowheads="1" noChangeShapeType="1" noCrop="1"/>
              </p:cNvPicPr>
              <p:nvPr/>
            </p:nvPicPr>
            <p:blipFill>
              <a:blip r:embed="rId5"/>
              <a:stretch>
                <a:fillRect/>
              </a:stretch>
            </p:blipFill>
            <p:spPr>
              <a:xfrm>
                <a:off x="4497140" y="3300480"/>
                <a:ext cx="1059595" cy="1027954"/>
              </a:xfrm>
              <a:prstGeom prst="rect">
                <a:avLst/>
              </a:prstGeom>
            </p:spPr>
          </p:pic>
        </mc:Fallback>
      </mc:AlternateContent>
      <p:sp>
        <p:nvSpPr>
          <p:cNvPr id="13" name="TextBox 12">
            <a:extLst>
              <a:ext uri="{FF2B5EF4-FFF2-40B4-BE49-F238E27FC236}">
                <a16:creationId xmlns:a16="http://schemas.microsoft.com/office/drawing/2014/main" id="{D80B0F0B-B15A-4DF9-AE8C-6B15A8EAD26F}"/>
              </a:ext>
            </a:extLst>
          </p:cNvPr>
          <p:cNvSpPr txBox="1"/>
          <p:nvPr/>
        </p:nvSpPr>
        <p:spPr>
          <a:xfrm>
            <a:off x="4497139" y="3491291"/>
            <a:ext cx="1059596" cy="646331"/>
          </a:xfrm>
          <a:prstGeom prst="rect">
            <a:avLst/>
          </a:prstGeom>
          <a:noFill/>
        </p:spPr>
        <p:txBody>
          <a:bodyPr wrap="square" rtlCol="0">
            <a:spAutoFit/>
          </a:bodyPr>
          <a:lstStyle/>
          <a:p>
            <a:r>
              <a:rPr lang="en-US" b="1" dirty="0">
                <a:solidFill>
                  <a:schemeClr val="bg1"/>
                </a:solidFill>
              </a:rPr>
              <a:t>Docker File</a:t>
            </a:r>
          </a:p>
        </p:txBody>
      </p:sp>
      <p:sp>
        <p:nvSpPr>
          <p:cNvPr id="8" name="Rectangle 7">
            <a:extLst>
              <a:ext uri="{FF2B5EF4-FFF2-40B4-BE49-F238E27FC236}">
                <a16:creationId xmlns:a16="http://schemas.microsoft.com/office/drawing/2014/main" id="{DA50A115-CCDB-480D-ACF9-2EA894740DEF}"/>
              </a:ext>
            </a:extLst>
          </p:cNvPr>
          <p:cNvSpPr/>
          <p:nvPr/>
        </p:nvSpPr>
        <p:spPr>
          <a:xfrm>
            <a:off x="6349540" y="3236643"/>
            <a:ext cx="1760790" cy="2594314"/>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01487AF-DAD9-4085-9B3D-78BB494FFACA}"/>
              </a:ext>
            </a:extLst>
          </p:cNvPr>
          <p:cNvSpPr/>
          <p:nvPr/>
        </p:nvSpPr>
        <p:spPr>
          <a:xfrm>
            <a:off x="6639339" y="3485323"/>
            <a:ext cx="1245705" cy="612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6D688-23C0-4C04-9D51-5D133F26BA02}"/>
              </a:ext>
            </a:extLst>
          </p:cNvPr>
          <p:cNvSpPr/>
          <p:nvPr/>
        </p:nvSpPr>
        <p:spPr>
          <a:xfrm>
            <a:off x="6639339" y="4726000"/>
            <a:ext cx="1245705" cy="612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C10F6B4-E6B6-4F54-849B-3552A910337E}"/>
              </a:ext>
            </a:extLst>
          </p:cNvPr>
          <p:cNvSpPr txBox="1"/>
          <p:nvPr/>
        </p:nvSpPr>
        <p:spPr>
          <a:xfrm>
            <a:off x="6732393" y="3504020"/>
            <a:ext cx="1059596" cy="584775"/>
          </a:xfrm>
          <a:prstGeom prst="rect">
            <a:avLst/>
          </a:prstGeom>
          <a:noFill/>
        </p:spPr>
        <p:txBody>
          <a:bodyPr wrap="square" rtlCol="0">
            <a:spAutoFit/>
          </a:bodyPr>
          <a:lstStyle/>
          <a:p>
            <a:r>
              <a:rPr lang="en-US" sz="1600" b="1" dirty="0">
                <a:solidFill>
                  <a:schemeClr val="bg1"/>
                </a:solidFill>
              </a:rPr>
              <a:t>Docker Image</a:t>
            </a:r>
          </a:p>
        </p:txBody>
      </p:sp>
      <p:sp>
        <p:nvSpPr>
          <p:cNvPr id="18" name="TextBox 17">
            <a:extLst>
              <a:ext uri="{FF2B5EF4-FFF2-40B4-BE49-F238E27FC236}">
                <a16:creationId xmlns:a16="http://schemas.microsoft.com/office/drawing/2014/main" id="{46F3A238-0C11-4BE7-8326-BE6C75E31CFA}"/>
              </a:ext>
            </a:extLst>
          </p:cNvPr>
          <p:cNvSpPr txBox="1"/>
          <p:nvPr/>
        </p:nvSpPr>
        <p:spPr>
          <a:xfrm>
            <a:off x="6686884" y="4781428"/>
            <a:ext cx="1105105" cy="584775"/>
          </a:xfrm>
          <a:prstGeom prst="rect">
            <a:avLst/>
          </a:prstGeom>
          <a:noFill/>
        </p:spPr>
        <p:txBody>
          <a:bodyPr wrap="square" rtlCol="0">
            <a:spAutoFit/>
          </a:bodyPr>
          <a:lstStyle/>
          <a:p>
            <a:r>
              <a:rPr lang="en-US" sz="1600" b="1" dirty="0">
                <a:solidFill>
                  <a:schemeClr val="bg1"/>
                </a:solidFill>
              </a:rPr>
              <a:t>Docker Container</a:t>
            </a:r>
          </a:p>
        </p:txBody>
      </p:sp>
      <p:cxnSp>
        <p:nvCxnSpPr>
          <p:cNvPr id="15" name="Straight Arrow Connector 14">
            <a:extLst>
              <a:ext uri="{FF2B5EF4-FFF2-40B4-BE49-F238E27FC236}">
                <a16:creationId xmlns:a16="http://schemas.microsoft.com/office/drawing/2014/main" id="{00F4AA19-7E71-4B77-ADAA-C450DEE215D7}"/>
              </a:ext>
            </a:extLst>
          </p:cNvPr>
          <p:cNvCxnSpPr>
            <a:cxnSpLocks/>
            <a:stCxn id="13" idx="3"/>
          </p:cNvCxnSpPr>
          <p:nvPr/>
        </p:nvCxnSpPr>
        <p:spPr>
          <a:xfrm>
            <a:off x="5556735" y="3814457"/>
            <a:ext cx="908289" cy="0"/>
          </a:xfrm>
          <a:prstGeom prst="straightConnector1">
            <a:avLst/>
          </a:prstGeom>
          <a:ln w="19050">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9DA10F-4A43-48A4-BD30-F8C684D75556}"/>
              </a:ext>
            </a:extLst>
          </p:cNvPr>
          <p:cNvCxnSpPr>
            <a:cxnSpLocks/>
          </p:cNvCxnSpPr>
          <p:nvPr/>
        </p:nvCxnSpPr>
        <p:spPr>
          <a:xfrm>
            <a:off x="8017565" y="3814457"/>
            <a:ext cx="693932" cy="0"/>
          </a:xfrm>
          <a:prstGeom prst="straightConnector1">
            <a:avLst/>
          </a:prstGeom>
          <a:ln w="19050">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C4A32DD-7B1C-407B-ABBC-4C0BD755F291}"/>
              </a:ext>
            </a:extLst>
          </p:cNvPr>
          <p:cNvCxnSpPr>
            <a:cxnSpLocks/>
          </p:cNvCxnSpPr>
          <p:nvPr/>
        </p:nvCxnSpPr>
        <p:spPr>
          <a:xfrm>
            <a:off x="7248939" y="4222418"/>
            <a:ext cx="0" cy="397566"/>
          </a:xfrm>
          <a:prstGeom prst="straightConnector1">
            <a:avLst/>
          </a:prstGeom>
          <a:ln w="19050">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97AD0B9-08D0-4482-B36B-889E686A16EF}"/>
              </a:ext>
            </a:extLst>
          </p:cNvPr>
          <p:cNvSpPr txBox="1"/>
          <p:nvPr/>
        </p:nvSpPr>
        <p:spPr>
          <a:xfrm>
            <a:off x="6597775" y="5444729"/>
            <a:ext cx="1470991" cy="307777"/>
          </a:xfrm>
          <a:prstGeom prst="rect">
            <a:avLst/>
          </a:prstGeom>
          <a:noFill/>
        </p:spPr>
        <p:txBody>
          <a:bodyPr wrap="square" rtlCol="0">
            <a:spAutoFit/>
          </a:bodyPr>
          <a:lstStyle/>
          <a:p>
            <a:r>
              <a:rPr lang="en-US" sz="1400" b="1" dirty="0"/>
              <a:t>Virtual Machine</a:t>
            </a:r>
          </a:p>
        </p:txBody>
      </p:sp>
      <p:sp>
        <p:nvSpPr>
          <p:cNvPr id="40" name="Rectangle 39">
            <a:extLst>
              <a:ext uri="{FF2B5EF4-FFF2-40B4-BE49-F238E27FC236}">
                <a16:creationId xmlns:a16="http://schemas.microsoft.com/office/drawing/2014/main" id="{E8E08D7D-C657-4F27-AED9-4AFA026BACBB}"/>
              </a:ext>
            </a:extLst>
          </p:cNvPr>
          <p:cNvSpPr/>
          <p:nvPr/>
        </p:nvSpPr>
        <p:spPr>
          <a:xfrm>
            <a:off x="10416206" y="1939486"/>
            <a:ext cx="1583634" cy="1161523"/>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004CF873-0CC9-4E65-BC8A-EECE858B321A}"/>
              </a:ext>
            </a:extLst>
          </p:cNvPr>
          <p:cNvSpPr/>
          <p:nvPr/>
        </p:nvSpPr>
        <p:spPr>
          <a:xfrm>
            <a:off x="10595109" y="2121906"/>
            <a:ext cx="1245705" cy="612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1EE47EC-B99A-4AC8-AC4B-2A3F4264D94B}"/>
              </a:ext>
            </a:extLst>
          </p:cNvPr>
          <p:cNvSpPr txBox="1"/>
          <p:nvPr/>
        </p:nvSpPr>
        <p:spPr>
          <a:xfrm>
            <a:off x="10688163" y="2140736"/>
            <a:ext cx="1059596" cy="584775"/>
          </a:xfrm>
          <a:prstGeom prst="rect">
            <a:avLst/>
          </a:prstGeom>
          <a:noFill/>
        </p:spPr>
        <p:txBody>
          <a:bodyPr wrap="square" rtlCol="0">
            <a:spAutoFit/>
          </a:bodyPr>
          <a:lstStyle/>
          <a:p>
            <a:r>
              <a:rPr lang="en-US" sz="1600" b="1" dirty="0">
                <a:solidFill>
                  <a:schemeClr val="bg1"/>
                </a:solidFill>
              </a:rPr>
              <a:t>Staging Server</a:t>
            </a:r>
          </a:p>
        </p:txBody>
      </p:sp>
      <p:sp>
        <p:nvSpPr>
          <p:cNvPr id="38" name="TextBox 37">
            <a:extLst>
              <a:ext uri="{FF2B5EF4-FFF2-40B4-BE49-F238E27FC236}">
                <a16:creationId xmlns:a16="http://schemas.microsoft.com/office/drawing/2014/main" id="{BC5446A0-A25A-44ED-9137-A5D2271EFDB8}"/>
              </a:ext>
            </a:extLst>
          </p:cNvPr>
          <p:cNvSpPr txBox="1"/>
          <p:nvPr/>
        </p:nvSpPr>
        <p:spPr>
          <a:xfrm>
            <a:off x="10688163" y="2753448"/>
            <a:ext cx="1059596" cy="307777"/>
          </a:xfrm>
          <a:prstGeom prst="rect">
            <a:avLst/>
          </a:prstGeom>
          <a:noFill/>
        </p:spPr>
        <p:txBody>
          <a:bodyPr wrap="square" rtlCol="0">
            <a:spAutoFit/>
          </a:bodyPr>
          <a:lstStyle/>
          <a:p>
            <a:r>
              <a:rPr lang="en-US" sz="1400" b="1" dirty="0"/>
              <a:t>Container</a:t>
            </a:r>
          </a:p>
        </p:txBody>
      </p:sp>
      <p:sp>
        <p:nvSpPr>
          <p:cNvPr id="44" name="Rectangle 43">
            <a:extLst>
              <a:ext uri="{FF2B5EF4-FFF2-40B4-BE49-F238E27FC236}">
                <a16:creationId xmlns:a16="http://schemas.microsoft.com/office/drawing/2014/main" id="{5C05B641-1099-4B7C-BB77-8E90D41F2ABD}"/>
              </a:ext>
            </a:extLst>
          </p:cNvPr>
          <p:cNvSpPr/>
          <p:nvPr/>
        </p:nvSpPr>
        <p:spPr>
          <a:xfrm>
            <a:off x="10422834" y="4570048"/>
            <a:ext cx="1583634" cy="1161523"/>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5E5C547-E70E-4981-BC96-23EAB94E21BF}"/>
              </a:ext>
            </a:extLst>
          </p:cNvPr>
          <p:cNvSpPr/>
          <p:nvPr/>
        </p:nvSpPr>
        <p:spPr>
          <a:xfrm>
            <a:off x="10601737" y="4752468"/>
            <a:ext cx="1245705" cy="612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1C1E7AA-36FF-4EA5-A272-A2632E0BD233}"/>
              </a:ext>
            </a:extLst>
          </p:cNvPr>
          <p:cNvSpPr txBox="1"/>
          <p:nvPr/>
        </p:nvSpPr>
        <p:spPr>
          <a:xfrm>
            <a:off x="10694790" y="4771298"/>
            <a:ext cx="1146023" cy="584775"/>
          </a:xfrm>
          <a:prstGeom prst="rect">
            <a:avLst/>
          </a:prstGeom>
          <a:noFill/>
        </p:spPr>
        <p:txBody>
          <a:bodyPr wrap="square" rtlCol="0">
            <a:spAutoFit/>
          </a:bodyPr>
          <a:lstStyle/>
          <a:p>
            <a:r>
              <a:rPr lang="en-US" sz="1600" b="1" dirty="0">
                <a:solidFill>
                  <a:schemeClr val="bg1"/>
                </a:solidFill>
              </a:rPr>
              <a:t>Production Server</a:t>
            </a:r>
          </a:p>
        </p:txBody>
      </p:sp>
      <p:sp>
        <p:nvSpPr>
          <p:cNvPr id="47" name="TextBox 46">
            <a:extLst>
              <a:ext uri="{FF2B5EF4-FFF2-40B4-BE49-F238E27FC236}">
                <a16:creationId xmlns:a16="http://schemas.microsoft.com/office/drawing/2014/main" id="{8EEE8644-9403-4B42-A8CA-348F0BA18DEC}"/>
              </a:ext>
            </a:extLst>
          </p:cNvPr>
          <p:cNvSpPr txBox="1"/>
          <p:nvPr/>
        </p:nvSpPr>
        <p:spPr>
          <a:xfrm>
            <a:off x="10694791" y="5384010"/>
            <a:ext cx="1059596" cy="307777"/>
          </a:xfrm>
          <a:prstGeom prst="rect">
            <a:avLst/>
          </a:prstGeom>
          <a:noFill/>
        </p:spPr>
        <p:txBody>
          <a:bodyPr wrap="square" rtlCol="0">
            <a:spAutoFit/>
          </a:bodyPr>
          <a:lstStyle/>
          <a:p>
            <a:r>
              <a:rPr lang="en-US" sz="1400" b="1" dirty="0"/>
              <a:t>Container</a:t>
            </a:r>
          </a:p>
        </p:txBody>
      </p:sp>
      <p:cxnSp>
        <p:nvCxnSpPr>
          <p:cNvPr id="43" name="Straight Arrow Connector 42">
            <a:extLst>
              <a:ext uri="{FF2B5EF4-FFF2-40B4-BE49-F238E27FC236}">
                <a16:creationId xmlns:a16="http://schemas.microsoft.com/office/drawing/2014/main" id="{B325883F-5CA3-435D-836B-015ED3CDD566}"/>
              </a:ext>
            </a:extLst>
          </p:cNvPr>
          <p:cNvCxnSpPr/>
          <p:nvPr/>
        </p:nvCxnSpPr>
        <p:spPr>
          <a:xfrm flipV="1">
            <a:off x="9660835" y="2623930"/>
            <a:ext cx="755371" cy="805070"/>
          </a:xfrm>
          <a:prstGeom prst="straightConnector1">
            <a:avLst/>
          </a:prstGeom>
          <a:ln w="19050">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A8360-059F-459D-9716-297662E305D2}"/>
              </a:ext>
            </a:extLst>
          </p:cNvPr>
          <p:cNvCxnSpPr/>
          <p:nvPr/>
        </p:nvCxnSpPr>
        <p:spPr>
          <a:xfrm>
            <a:off x="9660835" y="4222418"/>
            <a:ext cx="755371" cy="747147"/>
          </a:xfrm>
          <a:prstGeom prst="straightConnector1">
            <a:avLst/>
          </a:prstGeom>
          <a:ln w="19050">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E0F228-277D-44DF-9248-BCF5C3FA91DB}"/>
              </a:ext>
            </a:extLst>
          </p:cNvPr>
          <p:cNvSpPr txBox="1"/>
          <p:nvPr/>
        </p:nvSpPr>
        <p:spPr>
          <a:xfrm>
            <a:off x="844573" y="1069247"/>
            <a:ext cx="8484947" cy="1200329"/>
          </a:xfrm>
          <a:prstGeom prst="rect">
            <a:avLst/>
          </a:prstGeom>
          <a:noFill/>
          <a:ln>
            <a:solidFill>
              <a:srgbClr val="0070C0"/>
            </a:solidFill>
          </a:ln>
        </p:spPr>
        <p:txBody>
          <a:bodyPr wrap="square" rtlCol="0">
            <a:spAutoFit/>
          </a:bodyPr>
          <a:lstStyle/>
          <a:p>
            <a:r>
              <a:rPr lang="en-US" dirty="0">
                <a:solidFill>
                  <a:schemeClr val="tx1">
                    <a:lumMod val="65000"/>
                    <a:lumOff val="35000"/>
                  </a:schemeClr>
                </a:solidFill>
              </a:rPr>
              <a:t>Docker Image can be compared to a template which is used to create Docker Containers. They are the building blocks of a Docker Container. These Docker Images are created using the build command. These Read only templates are used for creating containers by using the run command.</a:t>
            </a:r>
          </a:p>
        </p:txBody>
      </p:sp>
      <p:cxnSp>
        <p:nvCxnSpPr>
          <p:cNvPr id="53" name="Straight Connector 52">
            <a:extLst>
              <a:ext uri="{FF2B5EF4-FFF2-40B4-BE49-F238E27FC236}">
                <a16:creationId xmlns:a16="http://schemas.microsoft.com/office/drawing/2014/main" id="{3C7008C9-A1A9-452D-B7D7-A3E863D48923}"/>
              </a:ext>
            </a:extLst>
          </p:cNvPr>
          <p:cNvCxnSpPr>
            <a:cxnSpLocks/>
          </p:cNvCxnSpPr>
          <p:nvPr/>
        </p:nvCxnSpPr>
        <p:spPr>
          <a:xfrm>
            <a:off x="4296623" y="2286508"/>
            <a:ext cx="0" cy="410103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465FE4F-5784-46AF-9AF9-7D13425FA435}"/>
              </a:ext>
            </a:extLst>
          </p:cNvPr>
          <p:cNvSpPr txBox="1"/>
          <p:nvPr/>
        </p:nvSpPr>
        <p:spPr>
          <a:xfrm>
            <a:off x="4371470" y="4337204"/>
            <a:ext cx="1470991" cy="307777"/>
          </a:xfrm>
          <a:prstGeom prst="rect">
            <a:avLst/>
          </a:prstGeom>
          <a:noFill/>
        </p:spPr>
        <p:txBody>
          <a:bodyPr wrap="square" rtlCol="0">
            <a:spAutoFit/>
          </a:bodyPr>
          <a:lstStyle/>
          <a:p>
            <a:r>
              <a:rPr lang="en-US" sz="1400" b="1" dirty="0"/>
              <a:t>Project Code</a:t>
            </a:r>
          </a:p>
        </p:txBody>
      </p:sp>
    </p:spTree>
    <p:extLst>
      <p:ext uri="{BB962C8B-B14F-4D97-AF65-F5344CB8AC3E}">
        <p14:creationId xmlns:p14="http://schemas.microsoft.com/office/powerpoint/2010/main" val="36711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927A0EC-6ABC-4F2B-A421-006D64A31C04}"/>
              </a:ext>
            </a:extLst>
          </p:cNvPr>
          <p:cNvPicPr>
            <a:picLocks noChangeAspect="1"/>
          </p:cNvPicPr>
          <p:nvPr/>
        </p:nvPicPr>
        <p:blipFill>
          <a:blip r:embed="rId2"/>
          <a:stretch>
            <a:fillRect/>
          </a:stretch>
        </p:blipFill>
        <p:spPr>
          <a:xfrm>
            <a:off x="1911963" y="3143700"/>
            <a:ext cx="4098296" cy="1749198"/>
          </a:xfrm>
          <a:prstGeom prst="rect">
            <a:avLst/>
          </a:prstGeom>
        </p:spPr>
      </p:pic>
      <p:sp>
        <p:nvSpPr>
          <p:cNvPr id="4" name="Rectangle 3">
            <a:extLst>
              <a:ext uri="{FF2B5EF4-FFF2-40B4-BE49-F238E27FC236}">
                <a16:creationId xmlns:a16="http://schemas.microsoft.com/office/drawing/2014/main" id="{7080BD2F-9D2F-4FB5-8699-5FD74E887952}"/>
              </a:ext>
            </a:extLst>
          </p:cNvPr>
          <p:cNvSpPr/>
          <p:nvPr/>
        </p:nvSpPr>
        <p:spPr>
          <a:xfrm>
            <a:off x="567480" y="42843"/>
            <a:ext cx="9210455" cy="646331"/>
          </a:xfrm>
          <a:prstGeom prst="rect">
            <a:avLst/>
          </a:prstGeom>
        </p:spPr>
        <p:txBody>
          <a:bodyPr wrap="square">
            <a:spAutoFit/>
          </a:bodyPr>
          <a:lstStyle/>
          <a:p>
            <a:r>
              <a:rPr lang="en-US" sz="3600" dirty="0">
                <a:solidFill>
                  <a:srgbClr val="00B0F0"/>
                </a:solidFill>
              </a:rPr>
              <a:t>How to create Containers?</a:t>
            </a:r>
          </a:p>
        </p:txBody>
      </p:sp>
      <p:sp>
        <p:nvSpPr>
          <p:cNvPr id="42" name="TextBox 41">
            <a:extLst>
              <a:ext uri="{FF2B5EF4-FFF2-40B4-BE49-F238E27FC236}">
                <a16:creationId xmlns:a16="http://schemas.microsoft.com/office/drawing/2014/main" id="{E1EE47EC-B99A-4AC8-AC4B-2A3F4264D94B}"/>
              </a:ext>
            </a:extLst>
          </p:cNvPr>
          <p:cNvSpPr txBox="1"/>
          <p:nvPr/>
        </p:nvSpPr>
        <p:spPr>
          <a:xfrm>
            <a:off x="10688163" y="2140736"/>
            <a:ext cx="1059596" cy="584775"/>
          </a:xfrm>
          <a:prstGeom prst="rect">
            <a:avLst/>
          </a:prstGeom>
          <a:noFill/>
        </p:spPr>
        <p:txBody>
          <a:bodyPr wrap="square" rtlCol="0">
            <a:spAutoFit/>
          </a:bodyPr>
          <a:lstStyle/>
          <a:p>
            <a:r>
              <a:rPr lang="en-US" sz="1600" b="1" dirty="0">
                <a:solidFill>
                  <a:schemeClr val="bg1"/>
                </a:solidFill>
              </a:rPr>
              <a:t>Staging Server</a:t>
            </a:r>
          </a:p>
        </p:txBody>
      </p:sp>
      <p:sp>
        <p:nvSpPr>
          <p:cNvPr id="50" name="TextBox 49">
            <a:extLst>
              <a:ext uri="{FF2B5EF4-FFF2-40B4-BE49-F238E27FC236}">
                <a16:creationId xmlns:a16="http://schemas.microsoft.com/office/drawing/2014/main" id="{CFE0F228-277D-44DF-9248-BCF5C3FA91DB}"/>
              </a:ext>
            </a:extLst>
          </p:cNvPr>
          <p:cNvSpPr txBox="1"/>
          <p:nvPr/>
        </p:nvSpPr>
        <p:spPr>
          <a:xfrm>
            <a:off x="721335" y="689174"/>
            <a:ext cx="10903185" cy="923330"/>
          </a:xfrm>
          <a:prstGeom prst="rect">
            <a:avLst/>
          </a:prstGeom>
          <a:noFill/>
          <a:ln>
            <a:solidFill>
              <a:srgbClr val="0070C0"/>
            </a:solidFill>
          </a:ln>
        </p:spPr>
        <p:txBody>
          <a:bodyPr wrap="square" rtlCol="0">
            <a:spAutoFit/>
          </a:bodyPr>
          <a:lstStyle/>
          <a:p>
            <a:r>
              <a:rPr lang="en-US" dirty="0">
                <a:solidFill>
                  <a:schemeClr val="tx1">
                    <a:lumMod val="65000"/>
                    <a:lumOff val="35000"/>
                  </a:schemeClr>
                </a:solidFill>
              </a:rPr>
              <a:t>Docker files are used to build a </a:t>
            </a:r>
            <a:r>
              <a:rPr lang="en-US" b="1" dirty="0">
                <a:solidFill>
                  <a:schemeClr val="tx1">
                    <a:lumMod val="65000"/>
                    <a:lumOff val="35000"/>
                  </a:schemeClr>
                </a:solidFill>
              </a:rPr>
              <a:t>Docker Image </a:t>
            </a:r>
            <a:r>
              <a:rPr lang="en-US" dirty="0">
                <a:solidFill>
                  <a:schemeClr val="tx1">
                    <a:lumMod val="65000"/>
                    <a:lumOff val="35000"/>
                  </a:schemeClr>
                </a:solidFill>
              </a:rPr>
              <a:t>&amp; that image will also contain all the </a:t>
            </a:r>
            <a:r>
              <a:rPr lang="en-US" b="1" dirty="0">
                <a:solidFill>
                  <a:schemeClr val="tx1">
                    <a:lumMod val="65000"/>
                    <a:lumOff val="35000"/>
                  </a:schemeClr>
                </a:solidFill>
              </a:rPr>
              <a:t>project codes</a:t>
            </a:r>
            <a:r>
              <a:rPr lang="en-US" dirty="0">
                <a:solidFill>
                  <a:schemeClr val="tx1">
                    <a:lumMod val="65000"/>
                    <a:lumOff val="35000"/>
                  </a:schemeClr>
                </a:solidFill>
              </a:rPr>
              <a:t>.</a:t>
            </a:r>
            <a:br>
              <a:rPr lang="en-US" dirty="0">
                <a:solidFill>
                  <a:schemeClr val="tx1">
                    <a:lumMod val="65000"/>
                    <a:lumOff val="35000"/>
                  </a:schemeClr>
                </a:solidFill>
              </a:rPr>
            </a:br>
            <a:r>
              <a:rPr lang="en-US" dirty="0">
                <a:solidFill>
                  <a:schemeClr val="tx1">
                    <a:lumMod val="65000"/>
                    <a:lumOff val="35000"/>
                  </a:schemeClr>
                </a:solidFill>
              </a:rPr>
              <a:t>The Same Docker image can be used to spin ‘</a:t>
            </a:r>
            <a:r>
              <a:rPr lang="en-US" b="1" dirty="0">
                <a:solidFill>
                  <a:schemeClr val="tx1">
                    <a:lumMod val="65000"/>
                    <a:lumOff val="35000"/>
                  </a:schemeClr>
                </a:solidFill>
              </a:rPr>
              <a:t>n</a:t>
            </a:r>
            <a:r>
              <a:rPr lang="en-US" dirty="0">
                <a:solidFill>
                  <a:schemeClr val="tx1">
                    <a:lumMod val="65000"/>
                    <a:lumOff val="35000"/>
                  </a:schemeClr>
                </a:solidFill>
              </a:rPr>
              <a:t>’ no of containers, each with </a:t>
            </a:r>
            <a:r>
              <a:rPr lang="en-US" b="1" dirty="0">
                <a:solidFill>
                  <a:schemeClr val="tx1">
                    <a:lumMod val="65000"/>
                    <a:lumOff val="35000"/>
                  </a:schemeClr>
                </a:solidFill>
              </a:rPr>
              <a:t>modifications</a:t>
            </a:r>
            <a:r>
              <a:rPr lang="en-US" dirty="0">
                <a:solidFill>
                  <a:schemeClr val="tx1">
                    <a:lumMod val="65000"/>
                    <a:lumOff val="35000"/>
                  </a:schemeClr>
                </a:solidFill>
              </a:rPr>
              <a:t> to the </a:t>
            </a:r>
            <a:r>
              <a:rPr lang="en-US" b="1" dirty="0">
                <a:solidFill>
                  <a:schemeClr val="tx1">
                    <a:lumMod val="65000"/>
                    <a:lumOff val="35000"/>
                  </a:schemeClr>
                </a:solidFill>
              </a:rPr>
              <a:t>underlying Image</a:t>
            </a:r>
            <a:r>
              <a:rPr lang="en-US" dirty="0">
                <a:solidFill>
                  <a:schemeClr val="tx1">
                    <a:lumMod val="65000"/>
                    <a:lumOff val="35000"/>
                  </a:schemeClr>
                </a:solidFill>
              </a:rPr>
              <a:t>.</a:t>
            </a:r>
            <a:br>
              <a:rPr lang="en-US" dirty="0">
                <a:solidFill>
                  <a:schemeClr val="tx1">
                    <a:lumMod val="65000"/>
                    <a:lumOff val="35000"/>
                  </a:schemeClr>
                </a:solidFill>
              </a:rPr>
            </a:br>
            <a:r>
              <a:rPr lang="en-US" dirty="0">
                <a:solidFill>
                  <a:schemeClr val="tx1">
                    <a:lumMod val="65000"/>
                    <a:lumOff val="35000"/>
                  </a:schemeClr>
                </a:solidFill>
              </a:rPr>
              <a:t>The </a:t>
            </a:r>
            <a:r>
              <a:rPr lang="en-US" b="1" dirty="0">
                <a:solidFill>
                  <a:schemeClr val="tx1">
                    <a:lumMod val="65000"/>
                    <a:lumOff val="35000"/>
                  </a:schemeClr>
                </a:solidFill>
              </a:rPr>
              <a:t>final Image </a:t>
            </a:r>
            <a:r>
              <a:rPr lang="en-US" dirty="0">
                <a:solidFill>
                  <a:schemeClr val="tx1">
                    <a:lumMod val="65000"/>
                    <a:lumOff val="35000"/>
                  </a:schemeClr>
                </a:solidFill>
              </a:rPr>
              <a:t>can then be uploaded to </a:t>
            </a:r>
            <a:r>
              <a:rPr lang="en-US" b="1" dirty="0">
                <a:solidFill>
                  <a:schemeClr val="tx1">
                    <a:lumMod val="65000"/>
                    <a:lumOff val="35000"/>
                  </a:schemeClr>
                </a:solidFill>
              </a:rPr>
              <a:t>Docker Hub</a:t>
            </a:r>
            <a:r>
              <a:rPr lang="en-US" dirty="0">
                <a:solidFill>
                  <a:schemeClr val="tx1">
                    <a:lumMod val="65000"/>
                    <a:lumOff val="35000"/>
                  </a:schemeClr>
                </a:solidFill>
              </a:rPr>
              <a:t> &amp; shared with other </a:t>
            </a:r>
            <a:r>
              <a:rPr lang="en-US" b="1" dirty="0">
                <a:solidFill>
                  <a:schemeClr val="tx1">
                    <a:lumMod val="65000"/>
                    <a:lumOff val="35000"/>
                  </a:schemeClr>
                </a:solidFill>
              </a:rPr>
              <a:t>collaboration</a:t>
            </a:r>
            <a:r>
              <a:rPr lang="en-US" dirty="0">
                <a:solidFill>
                  <a:schemeClr val="tx1">
                    <a:lumMod val="65000"/>
                    <a:lumOff val="35000"/>
                  </a:schemeClr>
                </a:solidFill>
              </a:rPr>
              <a:t> for </a:t>
            </a:r>
            <a:r>
              <a:rPr lang="en-US" b="1" dirty="0">
                <a:solidFill>
                  <a:schemeClr val="tx1">
                    <a:lumMod val="65000"/>
                    <a:lumOff val="35000"/>
                  </a:schemeClr>
                </a:solidFill>
              </a:rPr>
              <a:t>testing/deployment</a:t>
            </a:r>
            <a:r>
              <a:rPr lang="en-US" dirty="0">
                <a:solidFill>
                  <a:schemeClr val="tx1">
                    <a:lumMod val="65000"/>
                    <a:lumOff val="35000"/>
                  </a:schemeClr>
                </a:solidFill>
              </a:rPr>
              <a:t>. </a:t>
            </a:r>
          </a:p>
        </p:txBody>
      </p:sp>
      <p:sp>
        <p:nvSpPr>
          <p:cNvPr id="7" name="Rectangle 6">
            <a:extLst>
              <a:ext uri="{FF2B5EF4-FFF2-40B4-BE49-F238E27FC236}">
                <a16:creationId xmlns:a16="http://schemas.microsoft.com/office/drawing/2014/main" id="{9310EAB6-4D65-4DA5-8F22-FE0DDF7CF74F}"/>
              </a:ext>
            </a:extLst>
          </p:cNvPr>
          <p:cNvSpPr/>
          <p:nvPr/>
        </p:nvSpPr>
        <p:spPr>
          <a:xfrm>
            <a:off x="914399" y="1738488"/>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0E893-1939-4069-AD0D-892C33A6F01A}"/>
              </a:ext>
            </a:extLst>
          </p:cNvPr>
          <p:cNvSpPr txBox="1"/>
          <p:nvPr/>
        </p:nvSpPr>
        <p:spPr>
          <a:xfrm>
            <a:off x="999800" y="1792238"/>
            <a:ext cx="1571018" cy="1077218"/>
          </a:xfrm>
          <a:prstGeom prst="rect">
            <a:avLst/>
          </a:prstGeom>
          <a:noFill/>
        </p:spPr>
        <p:txBody>
          <a:bodyPr wrap="square" rtlCol="0">
            <a:spAutoFit/>
          </a:bodyPr>
          <a:lstStyle/>
          <a:p>
            <a:pPr algn="ctr"/>
            <a:r>
              <a:rPr lang="en-US" sz="1600" dirty="0">
                <a:solidFill>
                  <a:schemeClr val="tx1">
                    <a:lumMod val="75000"/>
                    <a:lumOff val="25000"/>
                  </a:schemeClr>
                </a:solidFill>
              </a:rPr>
              <a:t>Create a </a:t>
            </a:r>
            <a:r>
              <a:rPr lang="en-US" sz="1600" b="1" dirty="0">
                <a:solidFill>
                  <a:schemeClr val="tx1">
                    <a:lumMod val="75000"/>
                    <a:lumOff val="25000"/>
                  </a:schemeClr>
                </a:solidFill>
              </a:rPr>
              <a:t>Dockerfile</a:t>
            </a:r>
            <a:r>
              <a:rPr lang="en-US" sz="1600" dirty="0">
                <a:solidFill>
                  <a:schemeClr val="tx1">
                    <a:lumMod val="75000"/>
                    <a:lumOff val="25000"/>
                  </a:schemeClr>
                </a:solidFill>
              </a:rPr>
              <a:t> on your Workstation</a:t>
            </a:r>
          </a:p>
        </p:txBody>
      </p:sp>
      <p:sp>
        <p:nvSpPr>
          <p:cNvPr id="35" name="Rectangle 34">
            <a:extLst>
              <a:ext uri="{FF2B5EF4-FFF2-40B4-BE49-F238E27FC236}">
                <a16:creationId xmlns:a16="http://schemas.microsoft.com/office/drawing/2014/main" id="{2C0C86BC-7B69-48C3-9EF3-D76061802E3A}"/>
              </a:ext>
            </a:extLst>
          </p:cNvPr>
          <p:cNvSpPr/>
          <p:nvPr/>
        </p:nvSpPr>
        <p:spPr>
          <a:xfrm>
            <a:off x="4210877" y="1738488"/>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3C213B3-F05F-441D-A5E3-6B27B9726664}"/>
              </a:ext>
            </a:extLst>
          </p:cNvPr>
          <p:cNvSpPr txBox="1"/>
          <p:nvPr/>
        </p:nvSpPr>
        <p:spPr>
          <a:xfrm>
            <a:off x="4312584" y="1981610"/>
            <a:ext cx="1571018" cy="830997"/>
          </a:xfrm>
          <a:prstGeom prst="rect">
            <a:avLst/>
          </a:prstGeom>
          <a:noFill/>
        </p:spPr>
        <p:txBody>
          <a:bodyPr wrap="square" rtlCol="0">
            <a:spAutoFit/>
          </a:bodyPr>
          <a:lstStyle/>
          <a:p>
            <a:pPr algn="ctr"/>
            <a:r>
              <a:rPr lang="en-US" sz="1600" dirty="0">
                <a:solidFill>
                  <a:schemeClr val="tx1">
                    <a:lumMod val="75000"/>
                    <a:lumOff val="25000"/>
                  </a:schemeClr>
                </a:solidFill>
              </a:rPr>
              <a:t>Push the </a:t>
            </a:r>
            <a:r>
              <a:rPr lang="en-US" sz="1600" b="1" dirty="0">
                <a:solidFill>
                  <a:schemeClr val="tx1">
                    <a:lumMod val="75000"/>
                    <a:lumOff val="25000"/>
                  </a:schemeClr>
                </a:solidFill>
              </a:rPr>
              <a:t>Dockerfile</a:t>
            </a:r>
            <a:r>
              <a:rPr lang="en-US" sz="1600" dirty="0">
                <a:solidFill>
                  <a:schemeClr val="tx1">
                    <a:lumMod val="75000"/>
                    <a:lumOff val="25000"/>
                  </a:schemeClr>
                </a:solidFill>
              </a:rPr>
              <a:t> to </a:t>
            </a:r>
            <a:r>
              <a:rPr lang="en-US" sz="1600" b="1" dirty="0" err="1">
                <a:solidFill>
                  <a:schemeClr val="tx1">
                    <a:lumMod val="75000"/>
                    <a:lumOff val="25000"/>
                  </a:schemeClr>
                </a:solidFill>
              </a:rPr>
              <a:t>Github</a:t>
            </a:r>
            <a:endParaRPr lang="en-US" sz="1600" b="1" dirty="0">
              <a:solidFill>
                <a:schemeClr val="tx1">
                  <a:lumMod val="75000"/>
                  <a:lumOff val="25000"/>
                </a:schemeClr>
              </a:solidFill>
            </a:endParaRPr>
          </a:p>
        </p:txBody>
      </p:sp>
      <p:sp>
        <p:nvSpPr>
          <p:cNvPr id="51" name="Rectangle 50">
            <a:extLst>
              <a:ext uri="{FF2B5EF4-FFF2-40B4-BE49-F238E27FC236}">
                <a16:creationId xmlns:a16="http://schemas.microsoft.com/office/drawing/2014/main" id="{94D40726-D7A5-4F54-BF26-8B5A4376068B}"/>
              </a:ext>
            </a:extLst>
          </p:cNvPr>
          <p:cNvSpPr/>
          <p:nvPr/>
        </p:nvSpPr>
        <p:spPr>
          <a:xfrm>
            <a:off x="7507355" y="1738488"/>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DA57240-EFF0-4C2E-9752-C8A543D8584A}"/>
              </a:ext>
            </a:extLst>
          </p:cNvPr>
          <p:cNvSpPr txBox="1"/>
          <p:nvPr/>
        </p:nvSpPr>
        <p:spPr>
          <a:xfrm>
            <a:off x="7592756" y="1792238"/>
            <a:ext cx="1571018" cy="1323439"/>
          </a:xfrm>
          <a:prstGeom prst="rect">
            <a:avLst/>
          </a:prstGeom>
          <a:noFill/>
        </p:spPr>
        <p:txBody>
          <a:bodyPr wrap="square" rtlCol="0">
            <a:spAutoFit/>
          </a:bodyPr>
          <a:lstStyle/>
          <a:p>
            <a:pPr algn="ctr"/>
            <a:r>
              <a:rPr lang="en-US" sz="1600" dirty="0">
                <a:solidFill>
                  <a:schemeClr val="tx1">
                    <a:lumMod val="75000"/>
                    <a:lumOff val="25000"/>
                  </a:schemeClr>
                </a:solidFill>
              </a:rPr>
              <a:t>Select the project from your </a:t>
            </a:r>
            <a:r>
              <a:rPr lang="en-US" sz="1600" b="1" dirty="0" err="1">
                <a:solidFill>
                  <a:schemeClr val="tx1">
                    <a:lumMod val="75000"/>
                    <a:lumOff val="25000"/>
                  </a:schemeClr>
                </a:solidFill>
              </a:rPr>
              <a:t>Github</a:t>
            </a:r>
            <a:r>
              <a:rPr lang="en-US" sz="1600" dirty="0">
                <a:solidFill>
                  <a:schemeClr val="tx1">
                    <a:lumMod val="75000"/>
                    <a:lumOff val="25000"/>
                  </a:schemeClr>
                </a:solidFill>
              </a:rPr>
              <a:t> repo on </a:t>
            </a:r>
            <a:r>
              <a:rPr lang="en-US" sz="1600" b="1" dirty="0">
                <a:solidFill>
                  <a:schemeClr val="tx1">
                    <a:lumMod val="75000"/>
                    <a:lumOff val="25000"/>
                  </a:schemeClr>
                </a:solidFill>
              </a:rPr>
              <a:t>Docker Host</a:t>
            </a:r>
            <a:r>
              <a:rPr lang="en-US" sz="1600" dirty="0">
                <a:solidFill>
                  <a:schemeClr val="tx1">
                    <a:lumMod val="75000"/>
                    <a:lumOff val="25000"/>
                  </a:schemeClr>
                </a:solidFill>
              </a:rPr>
              <a:t> to build</a:t>
            </a:r>
          </a:p>
        </p:txBody>
      </p:sp>
      <p:sp>
        <p:nvSpPr>
          <p:cNvPr id="55" name="Rectangle 54">
            <a:extLst>
              <a:ext uri="{FF2B5EF4-FFF2-40B4-BE49-F238E27FC236}">
                <a16:creationId xmlns:a16="http://schemas.microsoft.com/office/drawing/2014/main" id="{D041635D-717E-44F4-8BC0-DDBD333B93B0}"/>
              </a:ext>
            </a:extLst>
          </p:cNvPr>
          <p:cNvSpPr/>
          <p:nvPr/>
        </p:nvSpPr>
        <p:spPr>
          <a:xfrm>
            <a:off x="7507355" y="5233190"/>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52B8E1A-0621-42E3-B8F3-CD580E9997DF}"/>
              </a:ext>
            </a:extLst>
          </p:cNvPr>
          <p:cNvSpPr txBox="1"/>
          <p:nvPr/>
        </p:nvSpPr>
        <p:spPr>
          <a:xfrm>
            <a:off x="7592756" y="5473354"/>
            <a:ext cx="1571018" cy="584775"/>
          </a:xfrm>
          <a:prstGeom prst="rect">
            <a:avLst/>
          </a:prstGeom>
          <a:noFill/>
        </p:spPr>
        <p:txBody>
          <a:bodyPr wrap="square" rtlCol="0">
            <a:spAutoFit/>
          </a:bodyPr>
          <a:lstStyle/>
          <a:p>
            <a:pPr algn="ctr"/>
            <a:r>
              <a:rPr lang="en-US" sz="1600" dirty="0">
                <a:solidFill>
                  <a:schemeClr val="tx1">
                    <a:lumMod val="75000"/>
                    <a:lumOff val="25000"/>
                  </a:schemeClr>
                </a:solidFill>
              </a:rPr>
              <a:t>Build starts in </a:t>
            </a:r>
            <a:r>
              <a:rPr lang="en-US" sz="1600" b="1" dirty="0">
                <a:solidFill>
                  <a:schemeClr val="tx1">
                    <a:lumMod val="75000"/>
                    <a:lumOff val="25000"/>
                  </a:schemeClr>
                </a:solidFill>
              </a:rPr>
              <a:t>Docker Daemon</a:t>
            </a:r>
          </a:p>
        </p:txBody>
      </p:sp>
      <p:sp>
        <p:nvSpPr>
          <p:cNvPr id="58" name="Rectangle 57">
            <a:extLst>
              <a:ext uri="{FF2B5EF4-FFF2-40B4-BE49-F238E27FC236}">
                <a16:creationId xmlns:a16="http://schemas.microsoft.com/office/drawing/2014/main" id="{447A833A-76F0-44B4-84DF-D55B933D82D6}"/>
              </a:ext>
            </a:extLst>
          </p:cNvPr>
          <p:cNvSpPr/>
          <p:nvPr/>
        </p:nvSpPr>
        <p:spPr>
          <a:xfrm>
            <a:off x="4235826" y="5233190"/>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7CE6CD1-C289-4807-9104-D9953B15CC27}"/>
              </a:ext>
            </a:extLst>
          </p:cNvPr>
          <p:cNvSpPr txBox="1"/>
          <p:nvPr/>
        </p:nvSpPr>
        <p:spPr>
          <a:xfrm>
            <a:off x="4312584" y="5438212"/>
            <a:ext cx="1571018" cy="830997"/>
          </a:xfrm>
          <a:prstGeom prst="rect">
            <a:avLst/>
          </a:prstGeom>
          <a:noFill/>
        </p:spPr>
        <p:txBody>
          <a:bodyPr wrap="square" rtlCol="0">
            <a:spAutoFit/>
          </a:bodyPr>
          <a:lstStyle/>
          <a:p>
            <a:pPr algn="ctr"/>
            <a:r>
              <a:rPr lang="en-US" sz="1600" b="1" dirty="0">
                <a:solidFill>
                  <a:schemeClr val="tx1">
                    <a:lumMod val="75000"/>
                    <a:lumOff val="25000"/>
                  </a:schemeClr>
                </a:solidFill>
              </a:rPr>
              <a:t>Docker Images </a:t>
            </a:r>
            <a:r>
              <a:rPr lang="en-US" sz="1600" dirty="0">
                <a:solidFill>
                  <a:schemeClr val="tx1">
                    <a:lumMod val="75000"/>
                    <a:lumOff val="25000"/>
                  </a:schemeClr>
                </a:solidFill>
              </a:rPr>
              <a:t>gets ready for the pull</a:t>
            </a:r>
          </a:p>
        </p:txBody>
      </p:sp>
      <p:sp>
        <p:nvSpPr>
          <p:cNvPr id="60" name="Rectangle 59">
            <a:extLst>
              <a:ext uri="{FF2B5EF4-FFF2-40B4-BE49-F238E27FC236}">
                <a16:creationId xmlns:a16="http://schemas.microsoft.com/office/drawing/2014/main" id="{031B06C7-D0BE-43CA-8A27-336473CBDB17}"/>
              </a:ext>
            </a:extLst>
          </p:cNvPr>
          <p:cNvSpPr/>
          <p:nvPr/>
        </p:nvSpPr>
        <p:spPr>
          <a:xfrm>
            <a:off x="878248" y="5233190"/>
            <a:ext cx="1774433" cy="1317242"/>
          </a:xfrm>
          <a:prstGeom prst="rect">
            <a:avLst/>
          </a:prstGeom>
          <a:solidFill>
            <a:schemeClr val="bg2"/>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4D8F227C-97AA-4F89-B036-67F86491FC5F}"/>
              </a:ext>
            </a:extLst>
          </p:cNvPr>
          <p:cNvSpPr txBox="1"/>
          <p:nvPr/>
        </p:nvSpPr>
        <p:spPr>
          <a:xfrm>
            <a:off x="914399" y="5254801"/>
            <a:ext cx="1571018" cy="1077218"/>
          </a:xfrm>
          <a:prstGeom prst="rect">
            <a:avLst/>
          </a:prstGeom>
          <a:noFill/>
        </p:spPr>
        <p:txBody>
          <a:bodyPr wrap="square" rtlCol="0">
            <a:spAutoFit/>
          </a:bodyPr>
          <a:lstStyle/>
          <a:p>
            <a:pPr algn="ctr"/>
            <a:r>
              <a:rPr lang="en-US" sz="1600" dirty="0">
                <a:solidFill>
                  <a:schemeClr val="tx1">
                    <a:lumMod val="75000"/>
                    <a:lumOff val="25000"/>
                  </a:schemeClr>
                </a:solidFill>
              </a:rPr>
              <a:t>Run a </a:t>
            </a:r>
            <a:r>
              <a:rPr lang="en-US" sz="1600" b="1" dirty="0">
                <a:solidFill>
                  <a:schemeClr val="tx1">
                    <a:lumMod val="75000"/>
                    <a:lumOff val="25000"/>
                  </a:schemeClr>
                </a:solidFill>
              </a:rPr>
              <a:t>Container</a:t>
            </a:r>
            <a:r>
              <a:rPr lang="en-US" sz="1600" dirty="0">
                <a:solidFill>
                  <a:schemeClr val="tx1">
                    <a:lumMod val="75000"/>
                    <a:lumOff val="25000"/>
                  </a:schemeClr>
                </a:solidFill>
              </a:rPr>
              <a:t> from the image on your Workstation</a:t>
            </a:r>
          </a:p>
        </p:txBody>
      </p:sp>
      <p:cxnSp>
        <p:nvCxnSpPr>
          <p:cNvPr id="14" name="Straight Arrow Connector 13">
            <a:extLst>
              <a:ext uri="{FF2B5EF4-FFF2-40B4-BE49-F238E27FC236}">
                <a16:creationId xmlns:a16="http://schemas.microsoft.com/office/drawing/2014/main" id="{2EA83227-941B-4E4D-9E74-8E03A7EFE818}"/>
              </a:ext>
            </a:extLst>
          </p:cNvPr>
          <p:cNvCxnSpPr/>
          <p:nvPr/>
        </p:nvCxnSpPr>
        <p:spPr>
          <a:xfrm>
            <a:off x="2688832" y="2330847"/>
            <a:ext cx="151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B39773-B605-4D6D-9564-F02833F02168}"/>
              </a:ext>
            </a:extLst>
          </p:cNvPr>
          <p:cNvSpPr txBox="1"/>
          <p:nvPr/>
        </p:nvSpPr>
        <p:spPr>
          <a:xfrm>
            <a:off x="6087017" y="5452183"/>
            <a:ext cx="1518311" cy="338554"/>
          </a:xfrm>
          <a:prstGeom prst="rect">
            <a:avLst/>
          </a:prstGeom>
          <a:noFill/>
        </p:spPr>
        <p:txBody>
          <a:bodyPr wrap="square" rtlCol="0">
            <a:spAutoFit/>
          </a:bodyPr>
          <a:lstStyle/>
          <a:p>
            <a:r>
              <a:rPr lang="en-US" sz="1600" dirty="0">
                <a:solidFill>
                  <a:srgbClr val="0070C0"/>
                </a:solidFill>
              </a:rPr>
              <a:t>Image Created</a:t>
            </a:r>
          </a:p>
        </p:txBody>
      </p:sp>
      <p:cxnSp>
        <p:nvCxnSpPr>
          <p:cNvPr id="62" name="Straight Arrow Connector 61">
            <a:extLst>
              <a:ext uri="{FF2B5EF4-FFF2-40B4-BE49-F238E27FC236}">
                <a16:creationId xmlns:a16="http://schemas.microsoft.com/office/drawing/2014/main" id="{3BE8990C-A7CE-4766-AD08-FA14B396C0B7}"/>
              </a:ext>
            </a:extLst>
          </p:cNvPr>
          <p:cNvCxnSpPr/>
          <p:nvPr/>
        </p:nvCxnSpPr>
        <p:spPr>
          <a:xfrm>
            <a:off x="6010259" y="2407707"/>
            <a:ext cx="151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9F0D071-8053-4FEB-A08B-435B3CAE6691}"/>
              </a:ext>
            </a:extLst>
          </p:cNvPr>
          <p:cNvSpPr txBox="1"/>
          <p:nvPr/>
        </p:nvSpPr>
        <p:spPr>
          <a:xfrm>
            <a:off x="6211580" y="1869182"/>
            <a:ext cx="1303362" cy="584775"/>
          </a:xfrm>
          <a:prstGeom prst="rect">
            <a:avLst/>
          </a:prstGeom>
          <a:noFill/>
        </p:spPr>
        <p:txBody>
          <a:bodyPr wrap="square" rtlCol="0">
            <a:spAutoFit/>
          </a:bodyPr>
          <a:lstStyle/>
          <a:p>
            <a:r>
              <a:rPr lang="en-US" sz="1600" dirty="0" err="1">
                <a:solidFill>
                  <a:srgbClr val="0070C0"/>
                </a:solidFill>
              </a:rPr>
              <a:t>Github</a:t>
            </a:r>
            <a:r>
              <a:rPr lang="en-US" sz="1600" dirty="0">
                <a:solidFill>
                  <a:srgbClr val="0070C0"/>
                </a:solidFill>
              </a:rPr>
              <a:t> repo to build</a:t>
            </a:r>
          </a:p>
        </p:txBody>
      </p:sp>
      <p:cxnSp>
        <p:nvCxnSpPr>
          <p:cNvPr id="21" name="Straight Arrow Connector 20">
            <a:extLst>
              <a:ext uri="{FF2B5EF4-FFF2-40B4-BE49-F238E27FC236}">
                <a16:creationId xmlns:a16="http://schemas.microsoft.com/office/drawing/2014/main" id="{507F40D3-33EC-450C-ACC3-F4ED4EA7CEE9}"/>
              </a:ext>
            </a:extLst>
          </p:cNvPr>
          <p:cNvCxnSpPr>
            <a:cxnSpLocks/>
            <a:stCxn id="52" idx="2"/>
          </p:cNvCxnSpPr>
          <p:nvPr/>
        </p:nvCxnSpPr>
        <p:spPr>
          <a:xfrm>
            <a:off x="8378265" y="3115677"/>
            <a:ext cx="10363" cy="1933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0A82163-CC45-4307-98D3-76D0BC911FE7}"/>
              </a:ext>
            </a:extLst>
          </p:cNvPr>
          <p:cNvSpPr txBox="1"/>
          <p:nvPr/>
        </p:nvSpPr>
        <p:spPr>
          <a:xfrm>
            <a:off x="7592756" y="3988580"/>
            <a:ext cx="888627" cy="584775"/>
          </a:xfrm>
          <a:prstGeom prst="rect">
            <a:avLst/>
          </a:prstGeom>
          <a:noFill/>
        </p:spPr>
        <p:txBody>
          <a:bodyPr wrap="square" rtlCol="0">
            <a:spAutoFit/>
          </a:bodyPr>
          <a:lstStyle/>
          <a:p>
            <a:r>
              <a:rPr lang="en-US" sz="1600" dirty="0">
                <a:solidFill>
                  <a:srgbClr val="0070C0"/>
                </a:solidFill>
              </a:rPr>
              <a:t>Triggers</a:t>
            </a:r>
            <a:br>
              <a:rPr lang="en-US" sz="1600" dirty="0">
                <a:solidFill>
                  <a:srgbClr val="0070C0"/>
                </a:solidFill>
              </a:rPr>
            </a:br>
            <a:r>
              <a:rPr lang="en-US" sz="1600" dirty="0">
                <a:solidFill>
                  <a:srgbClr val="0070C0"/>
                </a:solidFill>
              </a:rPr>
              <a:t> build</a:t>
            </a:r>
          </a:p>
        </p:txBody>
      </p:sp>
      <p:cxnSp>
        <p:nvCxnSpPr>
          <p:cNvPr id="24" name="Straight Arrow Connector 23">
            <a:extLst>
              <a:ext uri="{FF2B5EF4-FFF2-40B4-BE49-F238E27FC236}">
                <a16:creationId xmlns:a16="http://schemas.microsoft.com/office/drawing/2014/main" id="{69B79EAE-BF60-428E-B710-5CAB922679CD}"/>
              </a:ext>
            </a:extLst>
          </p:cNvPr>
          <p:cNvCxnSpPr>
            <a:cxnSpLocks/>
          </p:cNvCxnSpPr>
          <p:nvPr/>
        </p:nvCxnSpPr>
        <p:spPr>
          <a:xfrm flipH="1">
            <a:off x="5981576" y="5853711"/>
            <a:ext cx="152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19DD8F-8363-4D9C-9F38-3216D2DD7C89}"/>
              </a:ext>
            </a:extLst>
          </p:cNvPr>
          <p:cNvCxnSpPr/>
          <p:nvPr/>
        </p:nvCxnSpPr>
        <p:spPr>
          <a:xfrm flipH="1">
            <a:off x="2681364" y="5853711"/>
            <a:ext cx="152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629F428-610C-4703-931B-C5A4061C50F3}"/>
              </a:ext>
            </a:extLst>
          </p:cNvPr>
          <p:cNvSpPr txBox="1"/>
          <p:nvPr/>
        </p:nvSpPr>
        <p:spPr>
          <a:xfrm>
            <a:off x="2882743" y="5427187"/>
            <a:ext cx="1128453" cy="338554"/>
          </a:xfrm>
          <a:prstGeom prst="rect">
            <a:avLst/>
          </a:prstGeom>
          <a:noFill/>
        </p:spPr>
        <p:txBody>
          <a:bodyPr wrap="square" rtlCol="0">
            <a:spAutoFit/>
          </a:bodyPr>
          <a:lstStyle/>
          <a:p>
            <a:r>
              <a:rPr lang="en-US" sz="1600" dirty="0">
                <a:solidFill>
                  <a:srgbClr val="0070C0"/>
                </a:solidFill>
              </a:rPr>
              <a:t>Pull Image</a:t>
            </a:r>
          </a:p>
        </p:txBody>
      </p:sp>
      <p:sp>
        <p:nvSpPr>
          <p:cNvPr id="68" name="TextBox 67">
            <a:extLst>
              <a:ext uri="{FF2B5EF4-FFF2-40B4-BE49-F238E27FC236}">
                <a16:creationId xmlns:a16="http://schemas.microsoft.com/office/drawing/2014/main" id="{DF540B56-4590-4EDF-93BE-95A3D93A5BE9}"/>
              </a:ext>
            </a:extLst>
          </p:cNvPr>
          <p:cNvSpPr txBox="1"/>
          <p:nvPr/>
        </p:nvSpPr>
        <p:spPr>
          <a:xfrm>
            <a:off x="2956762" y="1981610"/>
            <a:ext cx="974981" cy="338554"/>
          </a:xfrm>
          <a:prstGeom prst="rect">
            <a:avLst/>
          </a:prstGeom>
          <a:noFill/>
        </p:spPr>
        <p:txBody>
          <a:bodyPr wrap="square" rtlCol="0">
            <a:spAutoFit/>
          </a:bodyPr>
          <a:lstStyle/>
          <a:p>
            <a:r>
              <a:rPr lang="en-US" sz="1600" dirty="0">
                <a:solidFill>
                  <a:srgbClr val="0070C0"/>
                </a:solidFill>
              </a:rPr>
              <a:t>Git push</a:t>
            </a:r>
          </a:p>
        </p:txBody>
      </p:sp>
    </p:spTree>
    <p:extLst>
      <p:ext uri="{BB962C8B-B14F-4D97-AF65-F5344CB8AC3E}">
        <p14:creationId xmlns:p14="http://schemas.microsoft.com/office/powerpoint/2010/main" val="55221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a:solidFill>
                  <a:srgbClr val="00B0F0"/>
                </a:solidFill>
              </a:rPr>
              <a:t>How to Build Docker Images? – Using Predefined Images</a:t>
            </a:r>
          </a:p>
        </p:txBody>
      </p:sp>
      <p:sp>
        <p:nvSpPr>
          <p:cNvPr id="42" name="TextBox 41">
            <a:extLst>
              <a:ext uri="{FF2B5EF4-FFF2-40B4-BE49-F238E27FC236}">
                <a16:creationId xmlns:a16="http://schemas.microsoft.com/office/drawing/2014/main" id="{E1EE47EC-B99A-4AC8-AC4B-2A3F4264D94B}"/>
              </a:ext>
            </a:extLst>
          </p:cNvPr>
          <p:cNvSpPr txBox="1"/>
          <p:nvPr/>
        </p:nvSpPr>
        <p:spPr>
          <a:xfrm>
            <a:off x="10688163" y="2140736"/>
            <a:ext cx="1059596" cy="584775"/>
          </a:xfrm>
          <a:prstGeom prst="rect">
            <a:avLst/>
          </a:prstGeom>
          <a:noFill/>
        </p:spPr>
        <p:txBody>
          <a:bodyPr wrap="square" rtlCol="0">
            <a:spAutoFit/>
          </a:bodyPr>
          <a:lstStyle/>
          <a:p>
            <a:r>
              <a:rPr lang="en-US" sz="1600" b="1" dirty="0">
                <a:solidFill>
                  <a:schemeClr val="bg1"/>
                </a:solidFill>
              </a:rPr>
              <a:t>Staging Server</a:t>
            </a:r>
          </a:p>
        </p:txBody>
      </p:sp>
      <p:sp>
        <p:nvSpPr>
          <p:cNvPr id="50" name="TextBox 49">
            <a:extLst>
              <a:ext uri="{FF2B5EF4-FFF2-40B4-BE49-F238E27FC236}">
                <a16:creationId xmlns:a16="http://schemas.microsoft.com/office/drawing/2014/main" id="{CFE0F228-277D-44DF-9248-BCF5C3FA91DB}"/>
              </a:ext>
            </a:extLst>
          </p:cNvPr>
          <p:cNvSpPr txBox="1"/>
          <p:nvPr/>
        </p:nvSpPr>
        <p:spPr>
          <a:xfrm>
            <a:off x="721335" y="1060230"/>
            <a:ext cx="10903185" cy="923330"/>
          </a:xfrm>
          <a:prstGeom prst="rect">
            <a:avLst/>
          </a:prstGeom>
          <a:noFill/>
          <a:ln>
            <a:solidFill>
              <a:srgbClr val="0070C0"/>
            </a:solidFill>
          </a:ln>
        </p:spPr>
        <p:txBody>
          <a:bodyPr wrap="square" rtlCol="0">
            <a:spAutoFit/>
          </a:bodyPr>
          <a:lstStyle/>
          <a:p>
            <a:r>
              <a:rPr lang="en-US" dirty="0"/>
              <a:t>Docker images are the base of containers. Whenever you provision or launch a container, Docker will search for the image locally on your Docker host and try to use them. In case the image is not found locally then it will download images from Docker public registry.</a:t>
            </a:r>
            <a:endParaRPr lang="en-US" dirty="0">
              <a:solidFill>
                <a:schemeClr val="tx1">
                  <a:lumMod val="65000"/>
                  <a:lumOff val="35000"/>
                </a:schemeClr>
              </a:solidFill>
            </a:endParaRPr>
          </a:p>
        </p:txBody>
      </p:sp>
      <p:sp>
        <p:nvSpPr>
          <p:cNvPr id="5" name="TextBox 4">
            <a:extLst>
              <a:ext uri="{FF2B5EF4-FFF2-40B4-BE49-F238E27FC236}">
                <a16:creationId xmlns:a16="http://schemas.microsoft.com/office/drawing/2014/main" id="{4E749517-D321-4044-89B7-21583B1FCC31}"/>
              </a:ext>
            </a:extLst>
          </p:cNvPr>
          <p:cNvSpPr txBox="1"/>
          <p:nvPr/>
        </p:nvSpPr>
        <p:spPr>
          <a:xfrm>
            <a:off x="9012701" y="2084659"/>
            <a:ext cx="3179299" cy="1754326"/>
          </a:xfrm>
          <a:prstGeom prst="rect">
            <a:avLst/>
          </a:prstGeom>
          <a:noFill/>
        </p:spPr>
        <p:txBody>
          <a:bodyPr wrap="square" rtlCol="0">
            <a:spAutoFit/>
          </a:bodyPr>
          <a:lstStyle/>
          <a:p>
            <a:r>
              <a:rPr lang="en-US" dirty="0"/>
              <a:t>Docker container images</a:t>
            </a:r>
            <a:br>
              <a:rPr lang="en-US" dirty="0"/>
            </a:br>
            <a:r>
              <a:rPr lang="en-US" dirty="0"/>
              <a:t>can be built in three ways,</a:t>
            </a:r>
            <a:br>
              <a:rPr lang="en-US" dirty="0"/>
            </a:br>
            <a:r>
              <a:rPr lang="en-US" b="1" dirty="0">
                <a:solidFill>
                  <a:srgbClr val="0070C0"/>
                </a:solidFill>
              </a:rPr>
              <a:t>1. Commit</a:t>
            </a:r>
            <a:br>
              <a:rPr lang="en-US" b="1" dirty="0">
                <a:solidFill>
                  <a:srgbClr val="0070C0"/>
                </a:solidFill>
              </a:rPr>
            </a:br>
            <a:r>
              <a:rPr lang="en-US" b="1" dirty="0">
                <a:solidFill>
                  <a:srgbClr val="0070C0"/>
                </a:solidFill>
              </a:rPr>
              <a:t>2. Dockerfile</a:t>
            </a:r>
            <a:br>
              <a:rPr lang="en-US" b="1" dirty="0">
                <a:solidFill>
                  <a:srgbClr val="0070C0"/>
                </a:solidFill>
              </a:rPr>
            </a:br>
            <a:r>
              <a:rPr lang="en-US" b="1" dirty="0">
                <a:solidFill>
                  <a:srgbClr val="0070C0"/>
                </a:solidFill>
              </a:rPr>
              <a:t>3. Compose</a:t>
            </a:r>
            <a:br>
              <a:rPr lang="en-US" b="1" dirty="0">
                <a:solidFill>
                  <a:srgbClr val="0070C0"/>
                </a:solidFill>
              </a:rPr>
            </a:br>
            <a:endParaRPr lang="en-US" b="1" dirty="0">
              <a:solidFill>
                <a:srgbClr val="0070C0"/>
              </a:solidFill>
            </a:endParaRPr>
          </a:p>
        </p:txBody>
      </p:sp>
      <p:sp>
        <p:nvSpPr>
          <p:cNvPr id="6" name="Rectangle 5">
            <a:extLst>
              <a:ext uri="{FF2B5EF4-FFF2-40B4-BE49-F238E27FC236}">
                <a16:creationId xmlns:a16="http://schemas.microsoft.com/office/drawing/2014/main" id="{DACFCEA2-AF5D-42B7-8C58-87D1E2DD4D05}"/>
              </a:ext>
            </a:extLst>
          </p:cNvPr>
          <p:cNvSpPr/>
          <p:nvPr/>
        </p:nvSpPr>
        <p:spPr>
          <a:xfrm>
            <a:off x="755200" y="2152473"/>
            <a:ext cx="3812147" cy="2662856"/>
          </a:xfrm>
          <a:prstGeom prst="rect">
            <a:avLst/>
          </a:prstGeom>
          <a:solidFill>
            <a:schemeClr val="bg1"/>
          </a:solidFill>
          <a:ln>
            <a:solidFill>
              <a:schemeClr val="accent1">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7D7F2A-98CD-4B38-AADF-E114BFD9B644}"/>
              </a:ext>
            </a:extLst>
          </p:cNvPr>
          <p:cNvSpPr/>
          <p:nvPr/>
        </p:nvSpPr>
        <p:spPr>
          <a:xfrm>
            <a:off x="4948028" y="2172884"/>
            <a:ext cx="3683992" cy="2701558"/>
          </a:xfrm>
          <a:prstGeom prst="rect">
            <a:avLst/>
          </a:prstGeom>
          <a:solidFill>
            <a:schemeClr val="bg1"/>
          </a:solidFill>
          <a:ln>
            <a:solidFill>
              <a:schemeClr val="accent1">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DF15B5-A4B8-42B8-831D-BF28002288DD}"/>
              </a:ext>
            </a:extLst>
          </p:cNvPr>
          <p:cNvSpPr/>
          <p:nvPr/>
        </p:nvSpPr>
        <p:spPr>
          <a:xfrm>
            <a:off x="755200" y="5001176"/>
            <a:ext cx="7876820" cy="934357"/>
          </a:xfrm>
          <a:prstGeom prst="rect">
            <a:avLst/>
          </a:prstGeom>
          <a:solidFill>
            <a:schemeClr val="bg1"/>
          </a:solidFill>
          <a:ln>
            <a:solidFill>
              <a:schemeClr val="accent1">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for transparent docker images">
            <a:extLst>
              <a:ext uri="{FF2B5EF4-FFF2-40B4-BE49-F238E27FC236}">
                <a16:creationId xmlns:a16="http://schemas.microsoft.com/office/drawing/2014/main" id="{4A2418DE-D9EF-47C3-A6F7-356058F9A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607" y="3057857"/>
            <a:ext cx="1017887" cy="9066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transparent docker images">
            <a:extLst>
              <a:ext uri="{FF2B5EF4-FFF2-40B4-BE49-F238E27FC236}">
                <a16:creationId xmlns:a16="http://schemas.microsoft.com/office/drawing/2014/main" id="{1854CFB8-C980-4E37-8A5E-77A3A4FCC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10" y="3057857"/>
            <a:ext cx="1017887" cy="90668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transparent docker images">
            <a:extLst>
              <a:ext uri="{FF2B5EF4-FFF2-40B4-BE49-F238E27FC236}">
                <a16:creationId xmlns:a16="http://schemas.microsoft.com/office/drawing/2014/main" id="{28514B77-D3C4-4E22-949F-A0DA1975F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348" y="2494067"/>
            <a:ext cx="1017887" cy="9066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transparent docker images">
            <a:extLst>
              <a:ext uri="{FF2B5EF4-FFF2-40B4-BE49-F238E27FC236}">
                <a16:creationId xmlns:a16="http://schemas.microsoft.com/office/drawing/2014/main" id="{F533F8E2-7425-476A-9F46-BF7D78F3B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188" y="2522311"/>
            <a:ext cx="986179" cy="8784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7D909F7-CF0E-4264-B274-B44E3C3890F2}"/>
              </a:ext>
            </a:extLst>
          </p:cNvPr>
          <p:cNvPicPr>
            <a:picLocks noChangeAspect="1"/>
          </p:cNvPicPr>
          <p:nvPr/>
        </p:nvPicPr>
        <p:blipFill>
          <a:blip r:embed="rId3"/>
          <a:stretch>
            <a:fillRect/>
          </a:stretch>
        </p:blipFill>
        <p:spPr>
          <a:xfrm>
            <a:off x="6578813" y="2241323"/>
            <a:ext cx="666750" cy="561975"/>
          </a:xfrm>
          <a:prstGeom prst="rect">
            <a:avLst/>
          </a:prstGeom>
        </p:spPr>
      </p:pic>
      <p:pic>
        <p:nvPicPr>
          <p:cNvPr id="8" name="Picture 7">
            <a:extLst>
              <a:ext uri="{FF2B5EF4-FFF2-40B4-BE49-F238E27FC236}">
                <a16:creationId xmlns:a16="http://schemas.microsoft.com/office/drawing/2014/main" id="{B47C5383-B730-4080-966E-A68CD408D92A}"/>
              </a:ext>
            </a:extLst>
          </p:cNvPr>
          <p:cNvPicPr>
            <a:picLocks noChangeAspect="1"/>
          </p:cNvPicPr>
          <p:nvPr/>
        </p:nvPicPr>
        <p:blipFill>
          <a:blip r:embed="rId4"/>
          <a:stretch>
            <a:fillRect/>
          </a:stretch>
        </p:blipFill>
        <p:spPr>
          <a:xfrm>
            <a:off x="7873135" y="2222438"/>
            <a:ext cx="758885" cy="623741"/>
          </a:xfrm>
          <a:prstGeom prst="rect">
            <a:avLst/>
          </a:prstGeom>
        </p:spPr>
      </p:pic>
      <p:pic>
        <p:nvPicPr>
          <p:cNvPr id="9" name="Picture 8">
            <a:extLst>
              <a:ext uri="{FF2B5EF4-FFF2-40B4-BE49-F238E27FC236}">
                <a16:creationId xmlns:a16="http://schemas.microsoft.com/office/drawing/2014/main" id="{6209471E-68D9-4CFF-98CE-C89E284F04FB}"/>
              </a:ext>
            </a:extLst>
          </p:cNvPr>
          <p:cNvPicPr>
            <a:picLocks noChangeAspect="1"/>
          </p:cNvPicPr>
          <p:nvPr/>
        </p:nvPicPr>
        <p:blipFill>
          <a:blip r:embed="rId5"/>
          <a:stretch>
            <a:fillRect/>
          </a:stretch>
        </p:blipFill>
        <p:spPr>
          <a:xfrm>
            <a:off x="3681009" y="2332884"/>
            <a:ext cx="756510" cy="628649"/>
          </a:xfrm>
          <a:prstGeom prst="rect">
            <a:avLst/>
          </a:prstGeom>
        </p:spPr>
      </p:pic>
      <p:pic>
        <p:nvPicPr>
          <p:cNvPr id="10" name="Picture 9">
            <a:extLst>
              <a:ext uri="{FF2B5EF4-FFF2-40B4-BE49-F238E27FC236}">
                <a16:creationId xmlns:a16="http://schemas.microsoft.com/office/drawing/2014/main" id="{E80794D5-7952-4AAB-8783-9F2A40FD66C4}"/>
              </a:ext>
            </a:extLst>
          </p:cNvPr>
          <p:cNvPicPr>
            <a:picLocks noChangeAspect="1"/>
          </p:cNvPicPr>
          <p:nvPr/>
        </p:nvPicPr>
        <p:blipFill>
          <a:blip r:embed="rId6"/>
          <a:stretch>
            <a:fillRect/>
          </a:stretch>
        </p:blipFill>
        <p:spPr>
          <a:xfrm>
            <a:off x="1707061" y="2387646"/>
            <a:ext cx="704850" cy="628650"/>
          </a:xfrm>
          <a:prstGeom prst="rect">
            <a:avLst/>
          </a:prstGeom>
        </p:spPr>
      </p:pic>
      <p:sp>
        <p:nvSpPr>
          <p:cNvPr id="11" name="TextBox 10">
            <a:extLst>
              <a:ext uri="{FF2B5EF4-FFF2-40B4-BE49-F238E27FC236}">
                <a16:creationId xmlns:a16="http://schemas.microsoft.com/office/drawing/2014/main" id="{BC29927D-88CA-4E0E-984B-3992653F695A}"/>
              </a:ext>
            </a:extLst>
          </p:cNvPr>
          <p:cNvSpPr txBox="1"/>
          <p:nvPr/>
        </p:nvSpPr>
        <p:spPr>
          <a:xfrm>
            <a:off x="1192966" y="4108538"/>
            <a:ext cx="1473893" cy="369332"/>
          </a:xfrm>
          <a:prstGeom prst="rect">
            <a:avLst/>
          </a:prstGeom>
          <a:noFill/>
        </p:spPr>
        <p:txBody>
          <a:bodyPr wrap="square" rtlCol="0">
            <a:spAutoFit/>
          </a:bodyPr>
          <a:lstStyle/>
          <a:p>
            <a:r>
              <a:rPr lang="en-US" b="1" dirty="0"/>
              <a:t>Build Image</a:t>
            </a:r>
          </a:p>
        </p:txBody>
      </p:sp>
      <p:sp>
        <p:nvSpPr>
          <p:cNvPr id="26" name="TextBox 25">
            <a:extLst>
              <a:ext uri="{FF2B5EF4-FFF2-40B4-BE49-F238E27FC236}">
                <a16:creationId xmlns:a16="http://schemas.microsoft.com/office/drawing/2014/main" id="{87D53F6E-E9C7-461F-A9E3-7F31633EBE29}"/>
              </a:ext>
            </a:extLst>
          </p:cNvPr>
          <p:cNvSpPr txBox="1"/>
          <p:nvPr/>
        </p:nvSpPr>
        <p:spPr>
          <a:xfrm>
            <a:off x="2938243" y="4108538"/>
            <a:ext cx="1473893" cy="369332"/>
          </a:xfrm>
          <a:prstGeom prst="rect">
            <a:avLst/>
          </a:prstGeom>
          <a:noFill/>
        </p:spPr>
        <p:txBody>
          <a:bodyPr wrap="square" rtlCol="0">
            <a:spAutoFit/>
          </a:bodyPr>
          <a:lstStyle/>
          <a:p>
            <a:r>
              <a:rPr lang="en-US" b="1" dirty="0"/>
              <a:t>Push Image</a:t>
            </a:r>
          </a:p>
        </p:txBody>
      </p:sp>
      <p:sp>
        <p:nvSpPr>
          <p:cNvPr id="27" name="TextBox 26">
            <a:extLst>
              <a:ext uri="{FF2B5EF4-FFF2-40B4-BE49-F238E27FC236}">
                <a16:creationId xmlns:a16="http://schemas.microsoft.com/office/drawing/2014/main" id="{F7AE9951-1A22-4F07-85CC-3B7F6A50368D}"/>
              </a:ext>
            </a:extLst>
          </p:cNvPr>
          <p:cNvSpPr txBox="1"/>
          <p:nvPr/>
        </p:nvSpPr>
        <p:spPr>
          <a:xfrm>
            <a:off x="6111164" y="3976442"/>
            <a:ext cx="1473893" cy="369332"/>
          </a:xfrm>
          <a:prstGeom prst="rect">
            <a:avLst/>
          </a:prstGeom>
          <a:noFill/>
        </p:spPr>
        <p:txBody>
          <a:bodyPr wrap="square" rtlCol="0">
            <a:spAutoFit/>
          </a:bodyPr>
          <a:lstStyle/>
          <a:p>
            <a:r>
              <a:rPr lang="en-US" b="1" dirty="0"/>
              <a:t>Pull Image</a:t>
            </a:r>
          </a:p>
        </p:txBody>
      </p:sp>
      <p:pic>
        <p:nvPicPr>
          <p:cNvPr id="28" name="Picture 8" descr="Image result for transparent docker images">
            <a:extLst>
              <a:ext uri="{FF2B5EF4-FFF2-40B4-BE49-F238E27FC236}">
                <a16:creationId xmlns:a16="http://schemas.microsoft.com/office/drawing/2014/main" id="{B9D365F6-27DB-4E9A-AE9C-87D935A10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859" y="5073416"/>
            <a:ext cx="1206640" cy="8090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EFA7EFD-1238-4599-BBEB-DCEBF5E7D10C}"/>
              </a:ext>
            </a:extLst>
          </p:cNvPr>
          <p:cNvSpPr txBox="1"/>
          <p:nvPr/>
        </p:nvSpPr>
        <p:spPr>
          <a:xfrm>
            <a:off x="4059264" y="5308113"/>
            <a:ext cx="2388073" cy="369332"/>
          </a:xfrm>
          <a:prstGeom prst="rect">
            <a:avLst/>
          </a:prstGeom>
          <a:noFill/>
        </p:spPr>
        <p:txBody>
          <a:bodyPr wrap="square" rtlCol="0">
            <a:spAutoFit/>
          </a:bodyPr>
          <a:lstStyle/>
          <a:p>
            <a:r>
              <a:rPr lang="en-US" b="1" dirty="0"/>
              <a:t>Docker Registry/ Hub</a:t>
            </a:r>
          </a:p>
        </p:txBody>
      </p:sp>
      <p:cxnSp>
        <p:nvCxnSpPr>
          <p:cNvPr id="16" name="Straight Arrow Connector 15">
            <a:extLst>
              <a:ext uri="{FF2B5EF4-FFF2-40B4-BE49-F238E27FC236}">
                <a16:creationId xmlns:a16="http://schemas.microsoft.com/office/drawing/2014/main" id="{A169ABB4-533B-4103-8678-12519D319CEA}"/>
              </a:ext>
            </a:extLst>
          </p:cNvPr>
          <p:cNvCxnSpPr/>
          <p:nvPr/>
        </p:nvCxnSpPr>
        <p:spPr>
          <a:xfrm>
            <a:off x="3681009" y="4416976"/>
            <a:ext cx="0" cy="584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1B1263-A147-4296-BE4D-8DCB864E01D7}"/>
              </a:ext>
            </a:extLst>
          </p:cNvPr>
          <p:cNvCxnSpPr/>
          <p:nvPr/>
        </p:nvCxnSpPr>
        <p:spPr>
          <a:xfrm flipV="1">
            <a:off x="6819900" y="4345774"/>
            <a:ext cx="0" cy="655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47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1200329"/>
          </a:xfrm>
          <a:prstGeom prst="rect">
            <a:avLst/>
          </a:prstGeom>
        </p:spPr>
        <p:txBody>
          <a:bodyPr wrap="square">
            <a:spAutoFit/>
          </a:bodyPr>
          <a:lstStyle/>
          <a:p>
            <a:r>
              <a:rPr lang="en-US" sz="3600" dirty="0">
                <a:solidFill>
                  <a:srgbClr val="00B0F0"/>
                </a:solidFill>
              </a:rPr>
              <a:t>How to Build Docker Images? – Using </a:t>
            </a:r>
            <a:r>
              <a:rPr lang="en-US" sz="3600" dirty="0" err="1">
                <a:solidFill>
                  <a:srgbClr val="00B0F0"/>
                </a:solidFill>
              </a:rPr>
              <a:t>DockerFile</a:t>
            </a:r>
            <a:endParaRPr lang="en-US" sz="3600" dirty="0">
              <a:solidFill>
                <a:srgbClr val="00B0F0"/>
              </a:solidFill>
            </a:endParaRPr>
          </a:p>
          <a:p>
            <a:endParaRPr lang="en-US" sz="3600" dirty="0">
              <a:solidFill>
                <a:srgbClr val="00B0F0"/>
              </a:solidFill>
            </a:endParaRPr>
          </a:p>
        </p:txBody>
      </p:sp>
      <p:sp>
        <p:nvSpPr>
          <p:cNvPr id="42" name="TextBox 41">
            <a:extLst>
              <a:ext uri="{FF2B5EF4-FFF2-40B4-BE49-F238E27FC236}">
                <a16:creationId xmlns:a16="http://schemas.microsoft.com/office/drawing/2014/main" id="{E1EE47EC-B99A-4AC8-AC4B-2A3F4264D94B}"/>
              </a:ext>
            </a:extLst>
          </p:cNvPr>
          <p:cNvSpPr txBox="1"/>
          <p:nvPr/>
        </p:nvSpPr>
        <p:spPr>
          <a:xfrm>
            <a:off x="8793103" y="2472036"/>
            <a:ext cx="1059596" cy="584775"/>
          </a:xfrm>
          <a:prstGeom prst="rect">
            <a:avLst/>
          </a:prstGeom>
          <a:noFill/>
        </p:spPr>
        <p:txBody>
          <a:bodyPr wrap="square" rtlCol="0">
            <a:spAutoFit/>
          </a:bodyPr>
          <a:lstStyle/>
          <a:p>
            <a:r>
              <a:rPr lang="en-US" sz="1600" b="1" dirty="0">
                <a:solidFill>
                  <a:schemeClr val="bg1"/>
                </a:solidFill>
              </a:rPr>
              <a:t>Staging Server</a:t>
            </a:r>
          </a:p>
        </p:txBody>
      </p:sp>
      <p:sp>
        <p:nvSpPr>
          <p:cNvPr id="50" name="TextBox 49">
            <a:extLst>
              <a:ext uri="{FF2B5EF4-FFF2-40B4-BE49-F238E27FC236}">
                <a16:creationId xmlns:a16="http://schemas.microsoft.com/office/drawing/2014/main" id="{CFE0F228-277D-44DF-9248-BCF5C3FA91DB}"/>
              </a:ext>
            </a:extLst>
          </p:cNvPr>
          <p:cNvSpPr txBox="1"/>
          <p:nvPr/>
        </p:nvSpPr>
        <p:spPr>
          <a:xfrm>
            <a:off x="721335" y="1060230"/>
            <a:ext cx="10903185" cy="646331"/>
          </a:xfrm>
          <a:prstGeom prst="rect">
            <a:avLst/>
          </a:prstGeom>
          <a:noFill/>
          <a:ln>
            <a:solidFill>
              <a:srgbClr val="0070C0"/>
            </a:solidFill>
          </a:ln>
        </p:spPr>
        <p:txBody>
          <a:bodyPr wrap="square" rtlCol="0">
            <a:spAutoFit/>
          </a:bodyPr>
          <a:lstStyle/>
          <a:p>
            <a:r>
              <a:rPr lang="en-US" dirty="0"/>
              <a:t>Dockerfile is a script, composed of various commands (instructions) and arguments listed successively to automatically perform actions on a base image in order to create (or form) a new one.</a:t>
            </a:r>
          </a:p>
        </p:txBody>
      </p:sp>
      <p:sp>
        <p:nvSpPr>
          <p:cNvPr id="2" name="Rectangle 1">
            <a:extLst>
              <a:ext uri="{FF2B5EF4-FFF2-40B4-BE49-F238E27FC236}">
                <a16:creationId xmlns:a16="http://schemas.microsoft.com/office/drawing/2014/main" id="{031D5669-E2D0-4816-B643-7D89928322AD}"/>
              </a:ext>
            </a:extLst>
          </p:cNvPr>
          <p:cNvSpPr/>
          <p:nvPr/>
        </p:nvSpPr>
        <p:spPr>
          <a:xfrm>
            <a:off x="7089361" y="2352893"/>
            <a:ext cx="2776037" cy="319346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FD537D11-113B-460F-AA8F-C6C8D06E64E6}"/>
              </a:ext>
            </a:extLst>
          </p:cNvPr>
          <p:cNvSpPr txBox="1"/>
          <p:nvPr/>
        </p:nvSpPr>
        <p:spPr>
          <a:xfrm>
            <a:off x="7338534" y="2767629"/>
            <a:ext cx="1192695" cy="369332"/>
          </a:xfrm>
          <a:prstGeom prst="rect">
            <a:avLst/>
          </a:prstGeom>
          <a:noFill/>
        </p:spPr>
        <p:txBody>
          <a:bodyPr wrap="square" rtlCol="0">
            <a:spAutoFit/>
          </a:bodyPr>
          <a:lstStyle/>
          <a:p>
            <a:r>
              <a:rPr lang="en-US" b="1" dirty="0">
                <a:solidFill>
                  <a:srgbClr val="0070C0"/>
                </a:solidFill>
              </a:rPr>
              <a:t>RUN</a:t>
            </a:r>
          </a:p>
        </p:txBody>
      </p:sp>
      <p:sp>
        <p:nvSpPr>
          <p:cNvPr id="11" name="TextBox 10">
            <a:extLst>
              <a:ext uri="{FF2B5EF4-FFF2-40B4-BE49-F238E27FC236}">
                <a16:creationId xmlns:a16="http://schemas.microsoft.com/office/drawing/2014/main" id="{028BFD8C-6F50-4BDD-BD0F-90406DFF5393}"/>
              </a:ext>
            </a:extLst>
          </p:cNvPr>
          <p:cNvSpPr txBox="1"/>
          <p:nvPr/>
        </p:nvSpPr>
        <p:spPr>
          <a:xfrm>
            <a:off x="7338535" y="3167458"/>
            <a:ext cx="1192695" cy="369332"/>
          </a:xfrm>
          <a:prstGeom prst="rect">
            <a:avLst/>
          </a:prstGeom>
          <a:noFill/>
        </p:spPr>
        <p:txBody>
          <a:bodyPr wrap="square" rtlCol="0">
            <a:spAutoFit/>
          </a:bodyPr>
          <a:lstStyle/>
          <a:p>
            <a:r>
              <a:rPr lang="en-US" b="1" dirty="0">
                <a:solidFill>
                  <a:srgbClr val="0070C0"/>
                </a:solidFill>
              </a:rPr>
              <a:t>FROM</a:t>
            </a:r>
          </a:p>
        </p:txBody>
      </p:sp>
      <p:sp>
        <p:nvSpPr>
          <p:cNvPr id="12" name="TextBox 11">
            <a:extLst>
              <a:ext uri="{FF2B5EF4-FFF2-40B4-BE49-F238E27FC236}">
                <a16:creationId xmlns:a16="http://schemas.microsoft.com/office/drawing/2014/main" id="{AB95FF67-1865-48E1-B1B2-91CD4BE9A360}"/>
              </a:ext>
            </a:extLst>
          </p:cNvPr>
          <p:cNvSpPr txBox="1"/>
          <p:nvPr/>
        </p:nvSpPr>
        <p:spPr>
          <a:xfrm>
            <a:off x="7338534" y="3524002"/>
            <a:ext cx="1454569" cy="369332"/>
          </a:xfrm>
          <a:prstGeom prst="rect">
            <a:avLst/>
          </a:prstGeom>
          <a:noFill/>
        </p:spPr>
        <p:txBody>
          <a:bodyPr wrap="square" rtlCol="0">
            <a:spAutoFit/>
          </a:bodyPr>
          <a:lstStyle/>
          <a:p>
            <a:r>
              <a:rPr lang="en-US" b="1" dirty="0">
                <a:solidFill>
                  <a:srgbClr val="0070C0"/>
                </a:solidFill>
              </a:rPr>
              <a:t>MAINTAINER</a:t>
            </a:r>
          </a:p>
        </p:txBody>
      </p:sp>
      <p:sp>
        <p:nvSpPr>
          <p:cNvPr id="13" name="TextBox 12">
            <a:extLst>
              <a:ext uri="{FF2B5EF4-FFF2-40B4-BE49-F238E27FC236}">
                <a16:creationId xmlns:a16="http://schemas.microsoft.com/office/drawing/2014/main" id="{7A55E0BF-03FE-45F2-93FE-71853DAC978F}"/>
              </a:ext>
            </a:extLst>
          </p:cNvPr>
          <p:cNvSpPr txBox="1"/>
          <p:nvPr/>
        </p:nvSpPr>
        <p:spPr>
          <a:xfrm>
            <a:off x="7338534" y="3923830"/>
            <a:ext cx="1192695" cy="369332"/>
          </a:xfrm>
          <a:prstGeom prst="rect">
            <a:avLst/>
          </a:prstGeom>
          <a:noFill/>
        </p:spPr>
        <p:txBody>
          <a:bodyPr wrap="square" rtlCol="0">
            <a:spAutoFit/>
          </a:bodyPr>
          <a:lstStyle/>
          <a:p>
            <a:r>
              <a:rPr lang="en-US" b="1" dirty="0">
                <a:solidFill>
                  <a:srgbClr val="0070C0"/>
                </a:solidFill>
              </a:rPr>
              <a:t>ADD</a:t>
            </a:r>
          </a:p>
        </p:txBody>
      </p:sp>
      <p:sp>
        <p:nvSpPr>
          <p:cNvPr id="14" name="TextBox 13">
            <a:extLst>
              <a:ext uri="{FF2B5EF4-FFF2-40B4-BE49-F238E27FC236}">
                <a16:creationId xmlns:a16="http://schemas.microsoft.com/office/drawing/2014/main" id="{E0D07CB0-D959-42C2-9140-AE738512B5B5}"/>
              </a:ext>
            </a:extLst>
          </p:cNvPr>
          <p:cNvSpPr txBox="1"/>
          <p:nvPr/>
        </p:nvSpPr>
        <p:spPr>
          <a:xfrm>
            <a:off x="7338534" y="4323659"/>
            <a:ext cx="1192695" cy="369332"/>
          </a:xfrm>
          <a:prstGeom prst="rect">
            <a:avLst/>
          </a:prstGeom>
          <a:noFill/>
        </p:spPr>
        <p:txBody>
          <a:bodyPr wrap="square" rtlCol="0">
            <a:spAutoFit/>
          </a:bodyPr>
          <a:lstStyle/>
          <a:p>
            <a:r>
              <a:rPr lang="en-US" b="1" dirty="0">
                <a:solidFill>
                  <a:srgbClr val="0070C0"/>
                </a:solidFill>
              </a:rPr>
              <a:t>CMD</a:t>
            </a:r>
          </a:p>
        </p:txBody>
      </p:sp>
      <p:sp>
        <p:nvSpPr>
          <p:cNvPr id="15" name="TextBox 14">
            <a:extLst>
              <a:ext uri="{FF2B5EF4-FFF2-40B4-BE49-F238E27FC236}">
                <a16:creationId xmlns:a16="http://schemas.microsoft.com/office/drawing/2014/main" id="{39E44312-C477-41F8-8B71-9709A6D846AF}"/>
              </a:ext>
            </a:extLst>
          </p:cNvPr>
          <p:cNvSpPr txBox="1"/>
          <p:nvPr/>
        </p:nvSpPr>
        <p:spPr>
          <a:xfrm>
            <a:off x="7338533" y="4680203"/>
            <a:ext cx="1454569" cy="369332"/>
          </a:xfrm>
          <a:prstGeom prst="rect">
            <a:avLst/>
          </a:prstGeom>
          <a:noFill/>
        </p:spPr>
        <p:txBody>
          <a:bodyPr wrap="square" rtlCol="0">
            <a:spAutoFit/>
          </a:bodyPr>
          <a:lstStyle/>
          <a:p>
            <a:r>
              <a:rPr lang="en-US" b="1" dirty="0">
                <a:solidFill>
                  <a:srgbClr val="0070C0"/>
                </a:solidFill>
              </a:rPr>
              <a:t>ENTRYPOINT</a:t>
            </a:r>
          </a:p>
        </p:txBody>
      </p:sp>
      <p:sp>
        <p:nvSpPr>
          <p:cNvPr id="16" name="TextBox 15">
            <a:extLst>
              <a:ext uri="{FF2B5EF4-FFF2-40B4-BE49-F238E27FC236}">
                <a16:creationId xmlns:a16="http://schemas.microsoft.com/office/drawing/2014/main" id="{46C8C744-5C95-43DA-829B-B8298B1B17FA}"/>
              </a:ext>
            </a:extLst>
          </p:cNvPr>
          <p:cNvSpPr txBox="1"/>
          <p:nvPr/>
        </p:nvSpPr>
        <p:spPr>
          <a:xfrm>
            <a:off x="8660002" y="2985629"/>
            <a:ext cx="1192695" cy="369332"/>
          </a:xfrm>
          <a:prstGeom prst="rect">
            <a:avLst/>
          </a:prstGeom>
          <a:noFill/>
        </p:spPr>
        <p:txBody>
          <a:bodyPr wrap="square" rtlCol="0">
            <a:spAutoFit/>
          </a:bodyPr>
          <a:lstStyle/>
          <a:p>
            <a:r>
              <a:rPr lang="en-US" b="1" dirty="0">
                <a:solidFill>
                  <a:srgbClr val="0070C0"/>
                </a:solidFill>
              </a:rPr>
              <a:t>ENV</a:t>
            </a:r>
          </a:p>
        </p:txBody>
      </p:sp>
      <p:sp>
        <p:nvSpPr>
          <p:cNvPr id="17" name="TextBox 16">
            <a:extLst>
              <a:ext uri="{FF2B5EF4-FFF2-40B4-BE49-F238E27FC236}">
                <a16:creationId xmlns:a16="http://schemas.microsoft.com/office/drawing/2014/main" id="{774B5893-32AF-4071-A344-92540CDC9079}"/>
              </a:ext>
            </a:extLst>
          </p:cNvPr>
          <p:cNvSpPr txBox="1"/>
          <p:nvPr/>
        </p:nvSpPr>
        <p:spPr>
          <a:xfrm>
            <a:off x="8660003" y="3385458"/>
            <a:ext cx="1192695" cy="369332"/>
          </a:xfrm>
          <a:prstGeom prst="rect">
            <a:avLst/>
          </a:prstGeom>
          <a:noFill/>
        </p:spPr>
        <p:txBody>
          <a:bodyPr wrap="square" rtlCol="0">
            <a:spAutoFit/>
          </a:bodyPr>
          <a:lstStyle/>
          <a:p>
            <a:r>
              <a:rPr lang="en-US" b="1" dirty="0">
                <a:solidFill>
                  <a:srgbClr val="0070C0"/>
                </a:solidFill>
              </a:rPr>
              <a:t>EXPOSE</a:t>
            </a:r>
          </a:p>
        </p:txBody>
      </p:sp>
      <p:sp>
        <p:nvSpPr>
          <p:cNvPr id="18" name="TextBox 17">
            <a:extLst>
              <a:ext uri="{FF2B5EF4-FFF2-40B4-BE49-F238E27FC236}">
                <a16:creationId xmlns:a16="http://schemas.microsoft.com/office/drawing/2014/main" id="{43756FDA-88A7-48B1-AFEB-8A3A6C332952}"/>
              </a:ext>
            </a:extLst>
          </p:cNvPr>
          <p:cNvSpPr txBox="1"/>
          <p:nvPr/>
        </p:nvSpPr>
        <p:spPr>
          <a:xfrm>
            <a:off x="8660002" y="3742002"/>
            <a:ext cx="1454569" cy="369332"/>
          </a:xfrm>
          <a:prstGeom prst="rect">
            <a:avLst/>
          </a:prstGeom>
          <a:noFill/>
        </p:spPr>
        <p:txBody>
          <a:bodyPr wrap="square" rtlCol="0">
            <a:spAutoFit/>
          </a:bodyPr>
          <a:lstStyle/>
          <a:p>
            <a:r>
              <a:rPr lang="en-US" b="1" dirty="0">
                <a:solidFill>
                  <a:srgbClr val="0070C0"/>
                </a:solidFill>
              </a:rPr>
              <a:t>USER</a:t>
            </a:r>
          </a:p>
        </p:txBody>
      </p:sp>
      <p:sp>
        <p:nvSpPr>
          <p:cNvPr id="19" name="TextBox 18">
            <a:extLst>
              <a:ext uri="{FF2B5EF4-FFF2-40B4-BE49-F238E27FC236}">
                <a16:creationId xmlns:a16="http://schemas.microsoft.com/office/drawing/2014/main" id="{FBD250A4-40B1-4987-91A1-07E6A17251BF}"/>
              </a:ext>
            </a:extLst>
          </p:cNvPr>
          <p:cNvSpPr txBox="1"/>
          <p:nvPr/>
        </p:nvSpPr>
        <p:spPr>
          <a:xfrm>
            <a:off x="8660002" y="4141830"/>
            <a:ext cx="1192695" cy="369332"/>
          </a:xfrm>
          <a:prstGeom prst="rect">
            <a:avLst/>
          </a:prstGeom>
          <a:noFill/>
        </p:spPr>
        <p:txBody>
          <a:bodyPr wrap="square" rtlCol="0">
            <a:spAutoFit/>
          </a:bodyPr>
          <a:lstStyle/>
          <a:p>
            <a:r>
              <a:rPr lang="en-US" b="1" dirty="0">
                <a:solidFill>
                  <a:srgbClr val="0070C0"/>
                </a:solidFill>
              </a:rPr>
              <a:t>VOLUME</a:t>
            </a:r>
          </a:p>
        </p:txBody>
      </p:sp>
      <p:sp>
        <p:nvSpPr>
          <p:cNvPr id="20" name="TextBox 19">
            <a:extLst>
              <a:ext uri="{FF2B5EF4-FFF2-40B4-BE49-F238E27FC236}">
                <a16:creationId xmlns:a16="http://schemas.microsoft.com/office/drawing/2014/main" id="{4728F4C8-36E1-43B7-A37E-B724776D13D6}"/>
              </a:ext>
            </a:extLst>
          </p:cNvPr>
          <p:cNvSpPr txBox="1"/>
          <p:nvPr/>
        </p:nvSpPr>
        <p:spPr>
          <a:xfrm>
            <a:off x="8660002" y="4541659"/>
            <a:ext cx="1192695" cy="369332"/>
          </a:xfrm>
          <a:prstGeom prst="rect">
            <a:avLst/>
          </a:prstGeom>
          <a:noFill/>
        </p:spPr>
        <p:txBody>
          <a:bodyPr wrap="square" rtlCol="0">
            <a:spAutoFit/>
          </a:bodyPr>
          <a:lstStyle/>
          <a:p>
            <a:r>
              <a:rPr lang="en-US" b="1" dirty="0">
                <a:solidFill>
                  <a:srgbClr val="0070C0"/>
                </a:solidFill>
              </a:rPr>
              <a:t>WORKDIR</a:t>
            </a:r>
          </a:p>
        </p:txBody>
      </p:sp>
      <p:pic>
        <p:nvPicPr>
          <p:cNvPr id="7" name="Picture 6">
            <a:extLst>
              <a:ext uri="{FF2B5EF4-FFF2-40B4-BE49-F238E27FC236}">
                <a16:creationId xmlns:a16="http://schemas.microsoft.com/office/drawing/2014/main" id="{58642A1A-F859-4932-B80F-CAD68B1C0E5F}"/>
              </a:ext>
            </a:extLst>
          </p:cNvPr>
          <p:cNvPicPr>
            <a:picLocks noChangeAspect="1"/>
          </p:cNvPicPr>
          <p:nvPr/>
        </p:nvPicPr>
        <p:blipFill>
          <a:blip r:embed="rId2"/>
          <a:stretch>
            <a:fillRect/>
          </a:stretch>
        </p:blipFill>
        <p:spPr>
          <a:xfrm>
            <a:off x="1072655" y="2097697"/>
            <a:ext cx="6010275" cy="3057525"/>
          </a:xfrm>
          <a:prstGeom prst="rect">
            <a:avLst/>
          </a:prstGeom>
        </p:spPr>
      </p:pic>
    </p:spTree>
    <p:extLst>
      <p:ext uri="{BB962C8B-B14F-4D97-AF65-F5344CB8AC3E}">
        <p14:creationId xmlns:p14="http://schemas.microsoft.com/office/powerpoint/2010/main" val="340699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err="1">
                <a:solidFill>
                  <a:srgbClr val="00B0F0"/>
                </a:solidFill>
              </a:rPr>
              <a:t>DockerFile</a:t>
            </a:r>
            <a:r>
              <a:rPr lang="en-US" sz="3600" dirty="0">
                <a:solidFill>
                  <a:srgbClr val="00B0F0"/>
                </a:solidFill>
              </a:rPr>
              <a:t> Syntax</a:t>
            </a:r>
          </a:p>
        </p:txBody>
      </p:sp>
      <p:sp>
        <p:nvSpPr>
          <p:cNvPr id="50" name="TextBox 49">
            <a:extLst>
              <a:ext uri="{FF2B5EF4-FFF2-40B4-BE49-F238E27FC236}">
                <a16:creationId xmlns:a16="http://schemas.microsoft.com/office/drawing/2014/main" id="{CFE0F228-277D-44DF-9248-BCF5C3FA91DB}"/>
              </a:ext>
            </a:extLst>
          </p:cNvPr>
          <p:cNvSpPr txBox="1"/>
          <p:nvPr/>
        </p:nvSpPr>
        <p:spPr>
          <a:xfrm>
            <a:off x="721335" y="1060230"/>
            <a:ext cx="10903185" cy="369332"/>
          </a:xfrm>
          <a:prstGeom prst="rect">
            <a:avLst/>
          </a:prstGeom>
          <a:noFill/>
          <a:ln>
            <a:solidFill>
              <a:srgbClr val="0070C0"/>
            </a:solidFill>
          </a:ln>
        </p:spPr>
        <p:txBody>
          <a:bodyPr wrap="square" rtlCol="0">
            <a:spAutoFit/>
          </a:bodyPr>
          <a:lstStyle/>
          <a:p>
            <a:r>
              <a:rPr lang="en-US" dirty="0"/>
              <a:t>Dockerfile Syntax consists of two kind of main line blocks: </a:t>
            </a:r>
            <a:r>
              <a:rPr lang="en-US" b="1" dirty="0">
                <a:solidFill>
                  <a:srgbClr val="0070C0"/>
                </a:solidFill>
              </a:rPr>
              <a:t>comments</a:t>
            </a:r>
            <a:r>
              <a:rPr lang="en-US" dirty="0"/>
              <a:t> and </a:t>
            </a:r>
            <a:r>
              <a:rPr lang="en-US" b="1" dirty="0">
                <a:solidFill>
                  <a:srgbClr val="0070C0"/>
                </a:solidFill>
              </a:rPr>
              <a:t>commands</a:t>
            </a:r>
            <a:r>
              <a:rPr lang="en-US" dirty="0"/>
              <a:t> + </a:t>
            </a:r>
            <a:r>
              <a:rPr lang="en-US" b="1" dirty="0">
                <a:solidFill>
                  <a:srgbClr val="0070C0"/>
                </a:solidFill>
              </a:rPr>
              <a:t>arguments</a:t>
            </a:r>
          </a:p>
        </p:txBody>
      </p:sp>
      <p:sp>
        <p:nvSpPr>
          <p:cNvPr id="3" name="Rectangle: Rounded Corners 2">
            <a:extLst>
              <a:ext uri="{FF2B5EF4-FFF2-40B4-BE49-F238E27FC236}">
                <a16:creationId xmlns:a16="http://schemas.microsoft.com/office/drawing/2014/main" id="{7036B09A-E41D-473B-8626-CF82C525D398}"/>
              </a:ext>
            </a:extLst>
          </p:cNvPr>
          <p:cNvSpPr/>
          <p:nvPr/>
        </p:nvSpPr>
        <p:spPr>
          <a:xfrm>
            <a:off x="940904" y="2276061"/>
            <a:ext cx="4240696" cy="208593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856B59F-8065-4664-864C-B134B5497C6E}"/>
              </a:ext>
            </a:extLst>
          </p:cNvPr>
          <p:cNvSpPr/>
          <p:nvPr/>
        </p:nvSpPr>
        <p:spPr>
          <a:xfrm>
            <a:off x="1345095" y="2507867"/>
            <a:ext cx="165652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p:txBody>
      </p:sp>
      <p:sp>
        <p:nvSpPr>
          <p:cNvPr id="8" name="TextBox 7">
            <a:extLst>
              <a:ext uri="{FF2B5EF4-FFF2-40B4-BE49-F238E27FC236}">
                <a16:creationId xmlns:a16="http://schemas.microsoft.com/office/drawing/2014/main" id="{BED26F7B-357C-45F3-914C-6D0A470AC406}"/>
              </a:ext>
            </a:extLst>
          </p:cNvPr>
          <p:cNvSpPr txBox="1"/>
          <p:nvPr/>
        </p:nvSpPr>
        <p:spPr>
          <a:xfrm>
            <a:off x="1345095" y="3115782"/>
            <a:ext cx="3511826" cy="923330"/>
          </a:xfrm>
          <a:prstGeom prst="rect">
            <a:avLst/>
          </a:prstGeom>
          <a:noFill/>
        </p:spPr>
        <p:txBody>
          <a:bodyPr wrap="square" rtlCol="0">
            <a:spAutoFit/>
          </a:bodyPr>
          <a:lstStyle/>
          <a:p>
            <a:r>
              <a:rPr lang="en-US" dirty="0"/>
              <a:t># Line blocks used for commenting </a:t>
            </a:r>
            <a:br>
              <a:rPr lang="en-US" dirty="0"/>
            </a:br>
            <a:br>
              <a:rPr lang="en-US" dirty="0"/>
            </a:br>
            <a:r>
              <a:rPr lang="en-US" dirty="0"/>
              <a:t>command argument argument1 …</a:t>
            </a:r>
          </a:p>
        </p:txBody>
      </p:sp>
      <p:sp>
        <p:nvSpPr>
          <p:cNvPr id="21" name="Rectangle: Rounded Corners 20">
            <a:extLst>
              <a:ext uri="{FF2B5EF4-FFF2-40B4-BE49-F238E27FC236}">
                <a16:creationId xmlns:a16="http://schemas.microsoft.com/office/drawing/2014/main" id="{06101147-ABB1-4997-92D1-5FBACBCDA611}"/>
              </a:ext>
            </a:extLst>
          </p:cNvPr>
          <p:cNvSpPr/>
          <p:nvPr/>
        </p:nvSpPr>
        <p:spPr>
          <a:xfrm>
            <a:off x="7096538" y="2156791"/>
            <a:ext cx="3849757" cy="220520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8A52FE-7211-4EDE-841E-99C078C87DAF}"/>
              </a:ext>
            </a:extLst>
          </p:cNvPr>
          <p:cNvSpPr/>
          <p:nvPr/>
        </p:nvSpPr>
        <p:spPr>
          <a:xfrm>
            <a:off x="7275444" y="2398600"/>
            <a:ext cx="165652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a:t>
            </a:r>
          </a:p>
        </p:txBody>
      </p:sp>
      <p:sp>
        <p:nvSpPr>
          <p:cNvPr id="23" name="TextBox 22">
            <a:extLst>
              <a:ext uri="{FF2B5EF4-FFF2-40B4-BE49-F238E27FC236}">
                <a16:creationId xmlns:a16="http://schemas.microsoft.com/office/drawing/2014/main" id="{399C8963-45D2-4AD4-9A1D-776C7523DEF8}"/>
              </a:ext>
            </a:extLst>
          </p:cNvPr>
          <p:cNvSpPr txBox="1"/>
          <p:nvPr/>
        </p:nvSpPr>
        <p:spPr>
          <a:xfrm>
            <a:off x="7275444" y="2964742"/>
            <a:ext cx="3511826" cy="923330"/>
          </a:xfrm>
          <a:prstGeom prst="rect">
            <a:avLst/>
          </a:prstGeom>
          <a:noFill/>
        </p:spPr>
        <p:txBody>
          <a:bodyPr wrap="square" rtlCol="0">
            <a:spAutoFit/>
          </a:bodyPr>
          <a:lstStyle/>
          <a:p>
            <a:r>
              <a:rPr lang="en-US" dirty="0"/>
              <a:t># Print “Welcome to HCL!”</a:t>
            </a:r>
            <a:br>
              <a:rPr lang="en-US" dirty="0"/>
            </a:br>
            <a:br>
              <a:rPr lang="en-US" dirty="0"/>
            </a:br>
            <a:r>
              <a:rPr lang="en-US" dirty="0"/>
              <a:t>RUN echo “Welcome to HCL!”</a:t>
            </a:r>
          </a:p>
        </p:txBody>
      </p:sp>
      <p:cxnSp>
        <p:nvCxnSpPr>
          <p:cNvPr id="10" name="Connector: Elbow 9">
            <a:extLst>
              <a:ext uri="{FF2B5EF4-FFF2-40B4-BE49-F238E27FC236}">
                <a16:creationId xmlns:a16="http://schemas.microsoft.com/office/drawing/2014/main" id="{85974B14-2CBD-43C9-9D46-CA29F8BF55BC}"/>
              </a:ext>
            </a:extLst>
          </p:cNvPr>
          <p:cNvCxnSpPr>
            <a:cxnSpLocks/>
          </p:cNvCxnSpPr>
          <p:nvPr/>
        </p:nvCxnSpPr>
        <p:spPr>
          <a:xfrm>
            <a:off x="8885584" y="1860140"/>
            <a:ext cx="2107095" cy="1858840"/>
          </a:xfrm>
          <a:prstGeom prst="bentConnector3">
            <a:avLst>
              <a:gd name="adj1" fmla="val 126101"/>
            </a:avLst>
          </a:prstGeom>
          <a:ln>
            <a:solidFill>
              <a:srgbClr val="0070C0"/>
            </a:solidFill>
            <a:tailEnd type="triangle"/>
          </a:ln>
          <a:effectLst>
            <a:glow rad="63500">
              <a:schemeClr val="accent3">
                <a:satMod val="175000"/>
                <a:alpha val="40000"/>
              </a:schemeClr>
            </a:glow>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3FBE1C0F-2238-46D7-8C5A-1605963E0A0A}"/>
              </a:ext>
            </a:extLst>
          </p:cNvPr>
          <p:cNvSpPr/>
          <p:nvPr/>
        </p:nvSpPr>
        <p:spPr>
          <a:xfrm rot="16200000">
            <a:off x="8641284" y="785966"/>
            <a:ext cx="369331" cy="1656521"/>
          </a:xfrm>
          <a:prstGeom prst="leftBrace">
            <a:avLst>
              <a:gd name="adj1" fmla="val 8333"/>
              <a:gd name="adj2" fmla="val 53200"/>
            </a:avLst>
          </a:prstGeom>
          <a:ln>
            <a:solidFill>
              <a:srgbClr val="0070C0"/>
            </a:solidFill>
            <a:tailEnd type="triangle"/>
          </a:ln>
          <a:effectLst>
            <a:glow rad="63500">
              <a:schemeClr val="accent3">
                <a:satMod val="175000"/>
                <a:alpha val="40000"/>
              </a:schemeClr>
            </a:glow>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38" name="Connector: Elbow 37">
            <a:extLst>
              <a:ext uri="{FF2B5EF4-FFF2-40B4-BE49-F238E27FC236}">
                <a16:creationId xmlns:a16="http://schemas.microsoft.com/office/drawing/2014/main" id="{0C7AEE9E-266E-42E1-9F99-413425D18181}"/>
              </a:ext>
            </a:extLst>
          </p:cNvPr>
          <p:cNvCxnSpPr>
            <a:cxnSpLocks/>
          </p:cNvCxnSpPr>
          <p:nvPr/>
        </p:nvCxnSpPr>
        <p:spPr>
          <a:xfrm rot="16200000" flipH="1">
            <a:off x="5878804" y="1978060"/>
            <a:ext cx="1719850" cy="622850"/>
          </a:xfrm>
          <a:prstGeom prst="bentConnector3">
            <a:avLst>
              <a:gd name="adj1" fmla="val 101626"/>
            </a:avLst>
          </a:prstGeom>
          <a:ln>
            <a:solidFill>
              <a:srgbClr val="0070C0"/>
            </a:solidFill>
            <a:tailEnd type="triangle"/>
          </a:ln>
          <a:effectLst>
            <a:glow rad="63500">
              <a:schemeClr val="accent3">
                <a:satMod val="175000"/>
                <a:alpha val="40000"/>
              </a:schemeClr>
            </a:glow>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28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err="1">
                <a:solidFill>
                  <a:srgbClr val="00B0F0"/>
                </a:solidFill>
              </a:rPr>
              <a:t>DockerFile</a:t>
            </a:r>
            <a:r>
              <a:rPr lang="en-US" sz="3600" dirty="0">
                <a:solidFill>
                  <a:srgbClr val="00B0F0"/>
                </a:solidFill>
              </a:rPr>
              <a:t> Commands - FROM</a:t>
            </a:r>
          </a:p>
        </p:txBody>
      </p:sp>
      <p:sp>
        <p:nvSpPr>
          <p:cNvPr id="50" name="TextBox 49">
            <a:extLst>
              <a:ext uri="{FF2B5EF4-FFF2-40B4-BE49-F238E27FC236}">
                <a16:creationId xmlns:a16="http://schemas.microsoft.com/office/drawing/2014/main" id="{CFE0F228-277D-44DF-9248-BCF5C3FA91DB}"/>
              </a:ext>
            </a:extLst>
          </p:cNvPr>
          <p:cNvSpPr txBox="1"/>
          <p:nvPr/>
        </p:nvSpPr>
        <p:spPr>
          <a:xfrm>
            <a:off x="3445565" y="1060230"/>
            <a:ext cx="8178955" cy="646331"/>
          </a:xfrm>
          <a:prstGeom prst="rect">
            <a:avLst/>
          </a:prstGeom>
          <a:noFill/>
          <a:ln>
            <a:solidFill>
              <a:srgbClr val="0070C0"/>
            </a:solidFill>
          </a:ln>
        </p:spPr>
        <p:txBody>
          <a:bodyPr wrap="square" rtlCol="0">
            <a:spAutoFit/>
          </a:bodyPr>
          <a:lstStyle/>
          <a:p>
            <a:r>
              <a:rPr lang="en-US" dirty="0"/>
              <a:t>FROM directive is probably the most crucial amongst all others for </a:t>
            </a:r>
            <a:r>
              <a:rPr lang="en-US" dirty="0" err="1"/>
              <a:t>Dockerfiles</a:t>
            </a:r>
            <a:r>
              <a:rPr lang="en-US" dirty="0"/>
              <a:t>, It defines the base image to use to start the build process.</a:t>
            </a:r>
            <a:endParaRPr lang="en-US" b="1" dirty="0">
              <a:solidFill>
                <a:srgbClr val="0070C0"/>
              </a:solidFill>
            </a:endParaRPr>
          </a:p>
        </p:txBody>
      </p:sp>
      <p:sp>
        <p:nvSpPr>
          <p:cNvPr id="3" name="Rectangle: Rounded Corners 2">
            <a:extLst>
              <a:ext uri="{FF2B5EF4-FFF2-40B4-BE49-F238E27FC236}">
                <a16:creationId xmlns:a16="http://schemas.microsoft.com/office/drawing/2014/main" id="{7036B09A-E41D-473B-8626-CF82C525D398}"/>
              </a:ext>
            </a:extLst>
          </p:cNvPr>
          <p:cNvSpPr/>
          <p:nvPr/>
        </p:nvSpPr>
        <p:spPr>
          <a:xfrm>
            <a:off x="940904" y="2276061"/>
            <a:ext cx="4240696" cy="208593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856B59F-8065-4664-864C-B134B5497C6E}"/>
              </a:ext>
            </a:extLst>
          </p:cNvPr>
          <p:cNvSpPr/>
          <p:nvPr/>
        </p:nvSpPr>
        <p:spPr>
          <a:xfrm>
            <a:off x="940904" y="1163699"/>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a:t>
            </a:r>
          </a:p>
        </p:txBody>
      </p:sp>
      <p:sp>
        <p:nvSpPr>
          <p:cNvPr id="8" name="TextBox 7">
            <a:extLst>
              <a:ext uri="{FF2B5EF4-FFF2-40B4-BE49-F238E27FC236}">
                <a16:creationId xmlns:a16="http://schemas.microsoft.com/office/drawing/2014/main" id="{BED26F7B-357C-45F3-914C-6D0A470AC406}"/>
              </a:ext>
            </a:extLst>
          </p:cNvPr>
          <p:cNvSpPr txBox="1"/>
          <p:nvPr/>
        </p:nvSpPr>
        <p:spPr>
          <a:xfrm>
            <a:off x="1345095" y="3115782"/>
            <a:ext cx="3511826" cy="923330"/>
          </a:xfrm>
          <a:prstGeom prst="rect">
            <a:avLst/>
          </a:prstGeom>
          <a:noFill/>
        </p:spPr>
        <p:txBody>
          <a:bodyPr wrap="square" rtlCol="0">
            <a:spAutoFit/>
          </a:bodyPr>
          <a:lstStyle/>
          <a:p>
            <a:r>
              <a:rPr lang="en-US" dirty="0"/>
              <a:t># Usage: FROM [image name]</a:t>
            </a:r>
            <a:br>
              <a:rPr lang="en-US" dirty="0"/>
            </a:br>
            <a:br>
              <a:rPr lang="en-US" dirty="0"/>
            </a:br>
            <a:r>
              <a:rPr lang="en-US" dirty="0"/>
              <a:t>FROM ubuntu</a:t>
            </a:r>
          </a:p>
        </p:txBody>
      </p:sp>
      <p:sp>
        <p:nvSpPr>
          <p:cNvPr id="13" name="Rectangle 12">
            <a:extLst>
              <a:ext uri="{FF2B5EF4-FFF2-40B4-BE49-F238E27FC236}">
                <a16:creationId xmlns:a16="http://schemas.microsoft.com/office/drawing/2014/main" id="{9F358C97-E66B-4F2E-80CC-0C513E95B3B5}"/>
              </a:ext>
            </a:extLst>
          </p:cNvPr>
          <p:cNvSpPr/>
          <p:nvPr/>
        </p:nvSpPr>
        <p:spPr>
          <a:xfrm>
            <a:off x="1345095" y="2507867"/>
            <a:ext cx="165652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a:t>
            </a:r>
          </a:p>
        </p:txBody>
      </p:sp>
      <p:pic>
        <p:nvPicPr>
          <p:cNvPr id="4098" name="Picture 2" descr="Image result for dockerfile from funny image">
            <a:extLst>
              <a:ext uri="{FF2B5EF4-FFF2-40B4-BE49-F238E27FC236}">
                <a16:creationId xmlns:a16="http://schemas.microsoft.com/office/drawing/2014/main" id="{00F4A6FC-C337-4BD2-B48A-5B3D11EE6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229" y="1799182"/>
            <a:ext cx="5970656" cy="464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0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err="1">
                <a:solidFill>
                  <a:srgbClr val="00B0F0"/>
                </a:solidFill>
              </a:rPr>
              <a:t>DockerFile</a:t>
            </a:r>
            <a:r>
              <a:rPr lang="en-US" sz="3600" dirty="0">
                <a:solidFill>
                  <a:srgbClr val="00B0F0"/>
                </a:solidFill>
              </a:rPr>
              <a:t> COMMANDS:</a:t>
            </a:r>
          </a:p>
        </p:txBody>
      </p:sp>
      <p:sp>
        <p:nvSpPr>
          <p:cNvPr id="50" name="TextBox 49">
            <a:extLst>
              <a:ext uri="{FF2B5EF4-FFF2-40B4-BE49-F238E27FC236}">
                <a16:creationId xmlns:a16="http://schemas.microsoft.com/office/drawing/2014/main" id="{CFE0F228-277D-44DF-9248-BCF5C3FA91DB}"/>
              </a:ext>
            </a:extLst>
          </p:cNvPr>
          <p:cNvSpPr txBox="1"/>
          <p:nvPr/>
        </p:nvSpPr>
        <p:spPr>
          <a:xfrm>
            <a:off x="3260037" y="1431291"/>
            <a:ext cx="8178955" cy="923330"/>
          </a:xfrm>
          <a:prstGeom prst="rect">
            <a:avLst/>
          </a:prstGeom>
          <a:noFill/>
          <a:ln>
            <a:solidFill>
              <a:srgbClr val="0070C0"/>
            </a:solidFill>
          </a:ln>
        </p:spPr>
        <p:txBody>
          <a:bodyPr wrap="square" rtlCol="0">
            <a:spAutoFit/>
          </a:bodyPr>
          <a:lstStyle/>
          <a:p>
            <a:r>
              <a:rPr lang="en-US" dirty="0"/>
              <a:t>The RUN commands is the central executing directive for </a:t>
            </a:r>
            <a:r>
              <a:rPr lang="en-US" dirty="0" err="1"/>
              <a:t>Docketfiles</a:t>
            </a:r>
            <a:r>
              <a:rPr lang="en-US" dirty="0"/>
              <a:t>. It takes a command as its arguments and runs it to form the image. Unlike CMD is actually is used to build the image.</a:t>
            </a:r>
            <a:endParaRPr lang="en-US" b="1" dirty="0">
              <a:solidFill>
                <a:srgbClr val="0070C0"/>
              </a:solidFill>
            </a:endParaRPr>
          </a:p>
        </p:txBody>
      </p:sp>
      <p:sp>
        <p:nvSpPr>
          <p:cNvPr id="5" name="Rectangle 4">
            <a:extLst>
              <a:ext uri="{FF2B5EF4-FFF2-40B4-BE49-F238E27FC236}">
                <a16:creationId xmlns:a16="http://schemas.microsoft.com/office/drawing/2014/main" id="{F856B59F-8065-4664-864C-B134B5497C6E}"/>
              </a:ext>
            </a:extLst>
          </p:cNvPr>
          <p:cNvSpPr/>
          <p:nvPr/>
        </p:nvSpPr>
        <p:spPr>
          <a:xfrm>
            <a:off x="755376" y="1640776"/>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9" name="TextBox 8">
            <a:extLst>
              <a:ext uri="{FF2B5EF4-FFF2-40B4-BE49-F238E27FC236}">
                <a16:creationId xmlns:a16="http://schemas.microsoft.com/office/drawing/2014/main" id="{F948C16A-F3E2-4881-8B22-3B2CF198A204}"/>
              </a:ext>
            </a:extLst>
          </p:cNvPr>
          <p:cNvSpPr txBox="1"/>
          <p:nvPr/>
        </p:nvSpPr>
        <p:spPr>
          <a:xfrm>
            <a:off x="3260037" y="2700664"/>
            <a:ext cx="8178955" cy="923330"/>
          </a:xfrm>
          <a:prstGeom prst="rect">
            <a:avLst/>
          </a:prstGeom>
          <a:noFill/>
          <a:ln>
            <a:solidFill>
              <a:srgbClr val="0070C0"/>
            </a:solidFill>
          </a:ln>
        </p:spPr>
        <p:txBody>
          <a:bodyPr wrap="square" rtlCol="0">
            <a:spAutoFit/>
          </a:bodyPr>
          <a:lstStyle/>
          <a:p>
            <a:r>
              <a:rPr lang="en-US" dirty="0"/>
              <a:t>The Command CMD similar to RUN, can be used for executing a specific system command. However, unlike RUN it is executed during build, but when a container is instantiated using the image being built.</a:t>
            </a:r>
            <a:endParaRPr lang="en-US" b="1" dirty="0">
              <a:solidFill>
                <a:srgbClr val="0070C0"/>
              </a:solidFill>
            </a:endParaRPr>
          </a:p>
        </p:txBody>
      </p:sp>
      <p:sp>
        <p:nvSpPr>
          <p:cNvPr id="10" name="Rectangle 9">
            <a:extLst>
              <a:ext uri="{FF2B5EF4-FFF2-40B4-BE49-F238E27FC236}">
                <a16:creationId xmlns:a16="http://schemas.microsoft.com/office/drawing/2014/main" id="{36E12540-4503-4352-8B57-F1411E2D980E}"/>
              </a:ext>
            </a:extLst>
          </p:cNvPr>
          <p:cNvSpPr/>
          <p:nvPr/>
        </p:nvSpPr>
        <p:spPr>
          <a:xfrm>
            <a:off x="755376" y="2804133"/>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CMD</a:t>
            </a:r>
          </a:p>
        </p:txBody>
      </p:sp>
      <p:sp>
        <p:nvSpPr>
          <p:cNvPr id="11" name="TextBox 10">
            <a:extLst>
              <a:ext uri="{FF2B5EF4-FFF2-40B4-BE49-F238E27FC236}">
                <a16:creationId xmlns:a16="http://schemas.microsoft.com/office/drawing/2014/main" id="{CB34CCEE-9A1E-46E3-9483-8EFE0CF0C0EC}"/>
              </a:ext>
            </a:extLst>
          </p:cNvPr>
          <p:cNvSpPr txBox="1"/>
          <p:nvPr/>
        </p:nvSpPr>
        <p:spPr>
          <a:xfrm>
            <a:off x="3260037" y="3941040"/>
            <a:ext cx="8178955" cy="646331"/>
          </a:xfrm>
          <a:prstGeom prst="rect">
            <a:avLst/>
          </a:prstGeom>
          <a:noFill/>
          <a:ln>
            <a:solidFill>
              <a:srgbClr val="0070C0"/>
            </a:solidFill>
          </a:ln>
        </p:spPr>
        <p:txBody>
          <a:bodyPr wrap="square" rtlCol="0">
            <a:spAutoFit/>
          </a:bodyPr>
          <a:lstStyle/>
          <a:p>
            <a:r>
              <a:rPr lang="en-US" dirty="0"/>
              <a:t>ENTRYPOINT arguments sets the concrete default application that is used every time a container is created using the image.</a:t>
            </a:r>
            <a:endParaRPr lang="en-US" b="1" dirty="0">
              <a:solidFill>
                <a:srgbClr val="0070C0"/>
              </a:solidFill>
            </a:endParaRPr>
          </a:p>
        </p:txBody>
      </p:sp>
      <p:sp>
        <p:nvSpPr>
          <p:cNvPr id="12" name="Rectangle 11">
            <a:extLst>
              <a:ext uri="{FF2B5EF4-FFF2-40B4-BE49-F238E27FC236}">
                <a16:creationId xmlns:a16="http://schemas.microsoft.com/office/drawing/2014/main" id="{D93B6DA9-0AF7-450B-8FDE-66254D2F364D}"/>
              </a:ext>
            </a:extLst>
          </p:cNvPr>
          <p:cNvSpPr/>
          <p:nvPr/>
        </p:nvSpPr>
        <p:spPr>
          <a:xfrm>
            <a:off x="755376" y="4044509"/>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ENTRYPOINT</a:t>
            </a:r>
          </a:p>
        </p:txBody>
      </p:sp>
      <p:sp>
        <p:nvSpPr>
          <p:cNvPr id="14" name="TextBox 13">
            <a:extLst>
              <a:ext uri="{FF2B5EF4-FFF2-40B4-BE49-F238E27FC236}">
                <a16:creationId xmlns:a16="http://schemas.microsoft.com/office/drawing/2014/main" id="{C164F681-3425-4D92-ADAC-6E1DD7167DCF}"/>
              </a:ext>
            </a:extLst>
          </p:cNvPr>
          <p:cNvSpPr txBox="1"/>
          <p:nvPr/>
        </p:nvSpPr>
        <p:spPr>
          <a:xfrm>
            <a:off x="3260037" y="5210413"/>
            <a:ext cx="8178955" cy="923330"/>
          </a:xfrm>
          <a:prstGeom prst="rect">
            <a:avLst/>
          </a:prstGeom>
          <a:noFill/>
          <a:ln>
            <a:solidFill>
              <a:srgbClr val="0070C0"/>
            </a:solidFill>
          </a:ln>
        </p:spPr>
        <p:txBody>
          <a:bodyPr wrap="square" rtlCol="0">
            <a:spAutoFit/>
          </a:bodyPr>
          <a:lstStyle/>
          <a:p>
            <a:r>
              <a:rPr lang="en-US" dirty="0"/>
              <a:t>The ADD command gets two arguments a source and a destination. It basically copies the file from the source on the host into the container’s own filesystem at the set destination. </a:t>
            </a:r>
            <a:endParaRPr lang="en-US" b="1" dirty="0">
              <a:solidFill>
                <a:srgbClr val="0070C0"/>
              </a:solidFill>
            </a:endParaRPr>
          </a:p>
        </p:txBody>
      </p:sp>
      <p:sp>
        <p:nvSpPr>
          <p:cNvPr id="15" name="Rectangle 14">
            <a:extLst>
              <a:ext uri="{FF2B5EF4-FFF2-40B4-BE49-F238E27FC236}">
                <a16:creationId xmlns:a16="http://schemas.microsoft.com/office/drawing/2014/main" id="{A81A7DDA-F9E1-498D-9DCE-00E6A48E2AA2}"/>
              </a:ext>
            </a:extLst>
          </p:cNvPr>
          <p:cNvSpPr/>
          <p:nvPr/>
        </p:nvSpPr>
        <p:spPr>
          <a:xfrm>
            <a:off x="755376" y="5313882"/>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Tree>
    <p:extLst>
      <p:ext uri="{BB962C8B-B14F-4D97-AF65-F5344CB8AC3E}">
        <p14:creationId xmlns:p14="http://schemas.microsoft.com/office/powerpoint/2010/main" val="401379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80BD2F-9D2F-4FB5-8699-5FD74E887952}"/>
              </a:ext>
            </a:extLst>
          </p:cNvPr>
          <p:cNvSpPr/>
          <p:nvPr/>
        </p:nvSpPr>
        <p:spPr>
          <a:xfrm>
            <a:off x="567480" y="413899"/>
            <a:ext cx="11026424" cy="646331"/>
          </a:xfrm>
          <a:prstGeom prst="rect">
            <a:avLst/>
          </a:prstGeom>
        </p:spPr>
        <p:txBody>
          <a:bodyPr wrap="square">
            <a:spAutoFit/>
          </a:bodyPr>
          <a:lstStyle/>
          <a:p>
            <a:r>
              <a:rPr lang="en-US" sz="3600" dirty="0" err="1">
                <a:solidFill>
                  <a:srgbClr val="00B0F0"/>
                </a:solidFill>
              </a:rPr>
              <a:t>DockerFile</a:t>
            </a:r>
            <a:r>
              <a:rPr lang="en-US" sz="3600" dirty="0">
                <a:solidFill>
                  <a:srgbClr val="00B0F0"/>
                </a:solidFill>
              </a:rPr>
              <a:t> COMMANDS:</a:t>
            </a:r>
          </a:p>
        </p:txBody>
      </p:sp>
      <p:sp>
        <p:nvSpPr>
          <p:cNvPr id="50" name="TextBox 49">
            <a:extLst>
              <a:ext uri="{FF2B5EF4-FFF2-40B4-BE49-F238E27FC236}">
                <a16:creationId xmlns:a16="http://schemas.microsoft.com/office/drawing/2014/main" id="{CFE0F228-277D-44DF-9248-BCF5C3FA91DB}"/>
              </a:ext>
            </a:extLst>
          </p:cNvPr>
          <p:cNvSpPr txBox="1"/>
          <p:nvPr/>
        </p:nvSpPr>
        <p:spPr>
          <a:xfrm>
            <a:off x="3114261" y="1206007"/>
            <a:ext cx="8680173" cy="646331"/>
          </a:xfrm>
          <a:prstGeom prst="rect">
            <a:avLst/>
          </a:prstGeom>
          <a:noFill/>
          <a:ln>
            <a:solidFill>
              <a:srgbClr val="0070C0"/>
            </a:solidFill>
          </a:ln>
        </p:spPr>
        <p:txBody>
          <a:bodyPr wrap="square" rtlCol="0">
            <a:spAutoFit/>
          </a:bodyPr>
          <a:lstStyle/>
          <a:p>
            <a:r>
              <a:rPr lang="en-US" dirty="0"/>
              <a:t>The ENV command is used to set environment variables. These variables consists of “key value” pairs which can be accessed within the container by scripts and applications alike</a:t>
            </a:r>
            <a:endParaRPr lang="en-US" b="1" dirty="0">
              <a:solidFill>
                <a:srgbClr val="0070C0"/>
              </a:solidFill>
            </a:endParaRPr>
          </a:p>
        </p:txBody>
      </p:sp>
      <p:sp>
        <p:nvSpPr>
          <p:cNvPr id="5" name="Rectangle 4">
            <a:extLst>
              <a:ext uri="{FF2B5EF4-FFF2-40B4-BE49-F238E27FC236}">
                <a16:creationId xmlns:a16="http://schemas.microsoft.com/office/drawing/2014/main" id="{F856B59F-8065-4664-864C-B134B5497C6E}"/>
              </a:ext>
            </a:extLst>
          </p:cNvPr>
          <p:cNvSpPr/>
          <p:nvPr/>
        </p:nvSpPr>
        <p:spPr>
          <a:xfrm>
            <a:off x="725851" y="1415492"/>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a:t>
            </a:r>
          </a:p>
        </p:txBody>
      </p:sp>
      <p:sp>
        <p:nvSpPr>
          <p:cNvPr id="9" name="TextBox 8">
            <a:extLst>
              <a:ext uri="{FF2B5EF4-FFF2-40B4-BE49-F238E27FC236}">
                <a16:creationId xmlns:a16="http://schemas.microsoft.com/office/drawing/2014/main" id="{F948C16A-F3E2-4881-8B22-3B2CF198A204}"/>
              </a:ext>
            </a:extLst>
          </p:cNvPr>
          <p:cNvSpPr txBox="1"/>
          <p:nvPr/>
        </p:nvSpPr>
        <p:spPr>
          <a:xfrm>
            <a:off x="3114261" y="2475380"/>
            <a:ext cx="8680173" cy="646331"/>
          </a:xfrm>
          <a:prstGeom prst="rect">
            <a:avLst/>
          </a:prstGeom>
          <a:noFill/>
          <a:ln>
            <a:solidFill>
              <a:srgbClr val="0070C0"/>
            </a:solidFill>
          </a:ln>
        </p:spPr>
        <p:txBody>
          <a:bodyPr wrap="square" rtlCol="0">
            <a:spAutoFit/>
          </a:bodyPr>
          <a:lstStyle/>
          <a:p>
            <a:r>
              <a:rPr lang="en-US" dirty="0"/>
              <a:t>The WORKDIR directive is used to set where the command defined with CMD is to be executed.</a:t>
            </a:r>
            <a:endParaRPr lang="en-US" b="1" dirty="0">
              <a:solidFill>
                <a:srgbClr val="0070C0"/>
              </a:solidFill>
            </a:endParaRPr>
          </a:p>
        </p:txBody>
      </p:sp>
      <p:sp>
        <p:nvSpPr>
          <p:cNvPr id="10" name="Rectangle 9">
            <a:extLst>
              <a:ext uri="{FF2B5EF4-FFF2-40B4-BE49-F238E27FC236}">
                <a16:creationId xmlns:a16="http://schemas.microsoft.com/office/drawing/2014/main" id="{36E12540-4503-4352-8B57-F1411E2D980E}"/>
              </a:ext>
            </a:extLst>
          </p:cNvPr>
          <p:cNvSpPr/>
          <p:nvPr/>
        </p:nvSpPr>
        <p:spPr>
          <a:xfrm>
            <a:off x="725851" y="2578849"/>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WORKDIR</a:t>
            </a:r>
          </a:p>
        </p:txBody>
      </p:sp>
      <p:sp>
        <p:nvSpPr>
          <p:cNvPr id="11" name="TextBox 10">
            <a:extLst>
              <a:ext uri="{FF2B5EF4-FFF2-40B4-BE49-F238E27FC236}">
                <a16:creationId xmlns:a16="http://schemas.microsoft.com/office/drawing/2014/main" id="{CB34CCEE-9A1E-46E3-9483-8EFE0CF0C0EC}"/>
              </a:ext>
            </a:extLst>
          </p:cNvPr>
          <p:cNvSpPr txBox="1"/>
          <p:nvPr/>
        </p:nvSpPr>
        <p:spPr>
          <a:xfrm>
            <a:off x="3114261" y="3715757"/>
            <a:ext cx="8680173" cy="646331"/>
          </a:xfrm>
          <a:prstGeom prst="rect">
            <a:avLst/>
          </a:prstGeom>
          <a:noFill/>
          <a:ln>
            <a:solidFill>
              <a:srgbClr val="0070C0"/>
            </a:solidFill>
          </a:ln>
        </p:spPr>
        <p:txBody>
          <a:bodyPr wrap="square" rtlCol="0">
            <a:spAutoFit/>
          </a:bodyPr>
          <a:lstStyle/>
          <a:p>
            <a:r>
              <a:rPr lang="en-US" dirty="0"/>
              <a:t>The EXPOSE command is used to associate a specified port to enable networking between the running process inside the container and the outside world( Docker Host)</a:t>
            </a:r>
            <a:endParaRPr lang="en-US" b="1" dirty="0">
              <a:solidFill>
                <a:srgbClr val="0070C0"/>
              </a:solidFill>
            </a:endParaRPr>
          </a:p>
        </p:txBody>
      </p:sp>
      <p:sp>
        <p:nvSpPr>
          <p:cNvPr id="12" name="Rectangle 11">
            <a:extLst>
              <a:ext uri="{FF2B5EF4-FFF2-40B4-BE49-F238E27FC236}">
                <a16:creationId xmlns:a16="http://schemas.microsoft.com/office/drawing/2014/main" id="{D93B6DA9-0AF7-450B-8FDE-66254D2F364D}"/>
              </a:ext>
            </a:extLst>
          </p:cNvPr>
          <p:cNvSpPr/>
          <p:nvPr/>
        </p:nvSpPr>
        <p:spPr>
          <a:xfrm>
            <a:off x="725851" y="3819225"/>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EXPOSE</a:t>
            </a:r>
          </a:p>
        </p:txBody>
      </p:sp>
      <p:sp>
        <p:nvSpPr>
          <p:cNvPr id="14" name="TextBox 13">
            <a:extLst>
              <a:ext uri="{FF2B5EF4-FFF2-40B4-BE49-F238E27FC236}">
                <a16:creationId xmlns:a16="http://schemas.microsoft.com/office/drawing/2014/main" id="{C164F681-3425-4D92-ADAC-6E1DD7167DCF}"/>
              </a:ext>
            </a:extLst>
          </p:cNvPr>
          <p:cNvSpPr txBox="1"/>
          <p:nvPr/>
        </p:nvSpPr>
        <p:spPr>
          <a:xfrm>
            <a:off x="3114261" y="4773097"/>
            <a:ext cx="8680173" cy="646331"/>
          </a:xfrm>
          <a:prstGeom prst="rect">
            <a:avLst/>
          </a:prstGeom>
          <a:noFill/>
          <a:ln>
            <a:solidFill>
              <a:srgbClr val="0070C0"/>
            </a:solidFill>
          </a:ln>
        </p:spPr>
        <p:txBody>
          <a:bodyPr wrap="square" rtlCol="0">
            <a:spAutoFit/>
          </a:bodyPr>
          <a:lstStyle/>
          <a:p>
            <a:r>
              <a:rPr lang="en-US" dirty="0"/>
              <a:t>The MAINTAINER command is a not-executing command declares the author. It should come nonetheless after FROM command.</a:t>
            </a:r>
            <a:endParaRPr lang="en-US" b="1" dirty="0">
              <a:solidFill>
                <a:srgbClr val="0070C0"/>
              </a:solidFill>
            </a:endParaRPr>
          </a:p>
        </p:txBody>
      </p:sp>
      <p:sp>
        <p:nvSpPr>
          <p:cNvPr id="15" name="Rectangle 14">
            <a:extLst>
              <a:ext uri="{FF2B5EF4-FFF2-40B4-BE49-F238E27FC236}">
                <a16:creationId xmlns:a16="http://schemas.microsoft.com/office/drawing/2014/main" id="{A81A7DDA-F9E1-498D-9DCE-00E6A48E2AA2}"/>
              </a:ext>
            </a:extLst>
          </p:cNvPr>
          <p:cNvSpPr/>
          <p:nvPr/>
        </p:nvSpPr>
        <p:spPr>
          <a:xfrm>
            <a:off x="725851" y="4876566"/>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MAINTAINER</a:t>
            </a:r>
          </a:p>
        </p:txBody>
      </p:sp>
      <p:sp>
        <p:nvSpPr>
          <p:cNvPr id="13" name="TextBox 12">
            <a:extLst>
              <a:ext uri="{FF2B5EF4-FFF2-40B4-BE49-F238E27FC236}">
                <a16:creationId xmlns:a16="http://schemas.microsoft.com/office/drawing/2014/main" id="{24146FBE-01D5-45E4-93FD-DCA26CAC5330}"/>
              </a:ext>
            </a:extLst>
          </p:cNvPr>
          <p:cNvSpPr txBox="1"/>
          <p:nvPr/>
        </p:nvSpPr>
        <p:spPr>
          <a:xfrm>
            <a:off x="3114261" y="5822773"/>
            <a:ext cx="8680173" cy="646331"/>
          </a:xfrm>
          <a:prstGeom prst="rect">
            <a:avLst/>
          </a:prstGeom>
          <a:noFill/>
          <a:ln>
            <a:solidFill>
              <a:srgbClr val="0070C0"/>
            </a:solidFill>
          </a:ln>
        </p:spPr>
        <p:txBody>
          <a:bodyPr wrap="square" rtlCol="0">
            <a:spAutoFit/>
          </a:bodyPr>
          <a:lstStyle/>
          <a:p>
            <a:r>
              <a:rPr lang="en-US" dirty="0"/>
              <a:t>The USER directive is used to set the UID (or username) which is to run the container based on the image being built.</a:t>
            </a:r>
            <a:endParaRPr lang="en-US" b="1" dirty="0">
              <a:solidFill>
                <a:srgbClr val="0070C0"/>
              </a:solidFill>
            </a:endParaRPr>
          </a:p>
        </p:txBody>
      </p:sp>
      <p:sp>
        <p:nvSpPr>
          <p:cNvPr id="16" name="Rectangle 15">
            <a:extLst>
              <a:ext uri="{FF2B5EF4-FFF2-40B4-BE49-F238E27FC236}">
                <a16:creationId xmlns:a16="http://schemas.microsoft.com/office/drawing/2014/main" id="{1FEA5E3A-659F-40D5-BF2C-26FE1C9A8E4B}"/>
              </a:ext>
            </a:extLst>
          </p:cNvPr>
          <p:cNvSpPr/>
          <p:nvPr/>
        </p:nvSpPr>
        <p:spPr>
          <a:xfrm>
            <a:off x="725851" y="5926242"/>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Tree>
    <p:extLst>
      <p:ext uri="{BB962C8B-B14F-4D97-AF65-F5344CB8AC3E}">
        <p14:creationId xmlns:p14="http://schemas.microsoft.com/office/powerpoint/2010/main" val="192376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1072</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Jagadeeswararao Murapaka</dc:creator>
  <cp:lastModifiedBy>Veena Marlla</cp:lastModifiedBy>
  <cp:revision>48</cp:revision>
  <dcterms:created xsi:type="dcterms:W3CDTF">2020-03-17T18:04:00Z</dcterms:created>
  <dcterms:modified xsi:type="dcterms:W3CDTF">2020-03-19T12:07:11Z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v-jagmur@microsoft.com</vt:lpwstr>
  </property>
  <property fmtid="{D5CDD505-2E9C-101B-9397-08002B2CF9AE}" pid="5" name="MSIP_Label_f42aa342-8706-4288-bd11-ebb85995028c_SetDate">
    <vt:lpwstr>2020-03-17T18:13:41.2108821Z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95a984b3-b989-4508-a311-e89a192c51f2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itusGUID">
    <vt:lpwstr>a38d2f6e-a659-4532-8b7e-55f6ee517306</vt:lpwstr>
  </property>
  <property fmtid="{D5CDD505-2E9C-101B-9397-08002B2CF9AE}" pid="12" name="HCLClassification">
    <vt:lpwstr>HCL_Cla5s_Publ1c</vt:lpwstr>
  </property>
  <property fmtid="{D5CDD505-2E9C-101B-9397-08002B2CF9AE}" pid="13" name="HCL_Cla5s_D6">
    <vt:lpwstr>False</vt:lpwstr>
  </property>
</Properties>
</file>