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  <p:sldId id="271" r:id="rId9"/>
    <p:sldId id="272" r:id="rId10"/>
    <p:sldId id="273" r:id="rId11"/>
    <p:sldId id="274" r:id="rId12"/>
    <p:sldId id="282" r:id="rId13"/>
    <p:sldId id="275" r:id="rId14"/>
    <p:sldId id="276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2895-AE9A-4977-AA84-2DCB1DF1F18C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171F-CA77-4F8A-8FAB-11DE2268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8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2895-AE9A-4977-AA84-2DCB1DF1F18C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171F-CA77-4F8A-8FAB-11DE2268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8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2895-AE9A-4977-AA84-2DCB1DF1F18C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171F-CA77-4F8A-8FAB-11DE2268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8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2895-AE9A-4977-AA84-2DCB1DF1F18C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171F-CA77-4F8A-8FAB-11DE2268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4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2895-AE9A-4977-AA84-2DCB1DF1F18C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171F-CA77-4F8A-8FAB-11DE2268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2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2895-AE9A-4977-AA84-2DCB1DF1F18C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171F-CA77-4F8A-8FAB-11DE2268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2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2895-AE9A-4977-AA84-2DCB1DF1F18C}" type="datetimeFigureOut">
              <a:rPr lang="en-US" smtClean="0"/>
              <a:t>9/17/17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171F-CA77-4F8A-8FAB-11DE2268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9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2895-AE9A-4977-AA84-2DCB1DF1F18C}" type="datetimeFigureOut">
              <a:rPr lang="en-US" smtClean="0"/>
              <a:t>9/17/17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171F-CA77-4F8A-8FAB-11DE2268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2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2895-AE9A-4977-AA84-2DCB1DF1F18C}" type="datetimeFigureOut">
              <a:rPr lang="en-US" smtClean="0"/>
              <a:t>9/17/17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171F-CA77-4F8A-8FAB-11DE2268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3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2895-AE9A-4977-AA84-2DCB1DF1F18C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171F-CA77-4F8A-8FAB-11DE2268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9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2895-AE9A-4977-AA84-2DCB1DF1F18C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171F-CA77-4F8A-8FAB-11DE2268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2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22895-AE9A-4977-AA84-2DCB1DF1F18C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5171F-CA77-4F8A-8FAB-11DE2268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0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PADS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Hands On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79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57400" y="1690688"/>
            <a:ext cx="82296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85813" y="585788"/>
            <a:ext cx="10186987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11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(1/7)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24000" y="1752600"/>
            <a:ext cx="452670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0" y="1371600"/>
            <a:ext cx="4572000" cy="5181600"/>
          </a:xfrm>
        </p:spPr>
        <p:txBody>
          <a:bodyPr/>
          <a:lstStyle/>
          <a:p>
            <a:r>
              <a:rPr lang="en-US" dirty="0" smtClean="0"/>
              <a:t>User invokes </a:t>
            </a:r>
            <a:r>
              <a:rPr lang="en-US" dirty="0" err="1" smtClean="0"/>
              <a:t>MapReduce</a:t>
            </a:r>
            <a:r>
              <a:rPr lang="en-US" dirty="0" smtClean="0"/>
              <a:t> call submitting the request to the master</a:t>
            </a:r>
          </a:p>
          <a:p>
            <a:r>
              <a:rPr lang="en-US" dirty="0" smtClean="0"/>
              <a:t>Master will split up the input data into M pieces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5486401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is taken from the paper on </a:t>
            </a:r>
            <a:r>
              <a:rPr lang="en-US" dirty="0" err="1"/>
              <a:t>MapReduce</a:t>
            </a:r>
            <a:r>
              <a:rPr lang="en-US" dirty="0"/>
              <a:t> by Dean and </a:t>
            </a:r>
            <a:r>
              <a:rPr lang="en-US" dirty="0" err="1"/>
              <a:t>Ghemawat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2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(2/7)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24000" y="1752600"/>
            <a:ext cx="452670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0" y="1371600"/>
            <a:ext cx="4572000" cy="5181600"/>
          </a:xfrm>
        </p:spPr>
        <p:txBody>
          <a:bodyPr/>
          <a:lstStyle/>
          <a:p>
            <a:r>
              <a:rPr lang="en-US" dirty="0" smtClean="0"/>
              <a:t>Master identifies idle workers and assigns the map tasks to these idle workers </a:t>
            </a:r>
          </a:p>
          <a:p>
            <a:r>
              <a:rPr lang="en-US" dirty="0" smtClean="0"/>
              <a:t>There will be a total of M such tasks started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5486401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is taken from the paper on </a:t>
            </a:r>
            <a:r>
              <a:rPr lang="en-US" dirty="0" err="1"/>
              <a:t>MapReduce</a:t>
            </a:r>
            <a:r>
              <a:rPr lang="en-US" dirty="0"/>
              <a:t> by Dean and </a:t>
            </a:r>
            <a:r>
              <a:rPr lang="en-US" dirty="0" err="1"/>
              <a:t>Ghemawat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(3/7)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24000" y="1752600"/>
            <a:ext cx="452670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0" y="1371600"/>
            <a:ext cx="45720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A worker who was assigned the map task will read the data from the partition that was sent to it</a:t>
            </a:r>
          </a:p>
          <a:p>
            <a:r>
              <a:rPr lang="en-US" dirty="0" smtClean="0"/>
              <a:t>The worker extracts the input key and its value from the split and passes it to the user-supplied map function</a:t>
            </a:r>
          </a:p>
          <a:p>
            <a:r>
              <a:rPr lang="en-US" dirty="0" smtClean="0"/>
              <a:t>Generated pairs of &lt;intermediate key, value&gt; are buffered in memory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5486401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is taken from the paper on </a:t>
            </a:r>
            <a:r>
              <a:rPr lang="en-US" dirty="0" err="1"/>
              <a:t>MapReduce</a:t>
            </a:r>
            <a:r>
              <a:rPr lang="en-US" dirty="0"/>
              <a:t> by Dean and </a:t>
            </a:r>
            <a:r>
              <a:rPr lang="en-US" dirty="0" err="1"/>
              <a:t>Ghemawat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(4/7)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24000" y="1752600"/>
            <a:ext cx="452670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0" y="1371600"/>
            <a:ext cx="45720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Periodically the buffered memory is dumped into a local disk on the machine where the worker is executing</a:t>
            </a:r>
          </a:p>
          <a:p>
            <a:r>
              <a:rPr lang="en-US" dirty="0" smtClean="0"/>
              <a:t>The location of this disk is conveyed to the master (so it can later use it for the Reduce phase)</a:t>
            </a:r>
          </a:p>
          <a:p>
            <a:r>
              <a:rPr lang="en-US" dirty="0" smtClean="0"/>
              <a:t>Worker tells the master it is “done” with the map task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5486401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is taken from the paper on </a:t>
            </a:r>
            <a:r>
              <a:rPr lang="en-US" dirty="0" err="1"/>
              <a:t>MapReduce</a:t>
            </a:r>
            <a:r>
              <a:rPr lang="en-US" dirty="0"/>
              <a:t> by Dean and </a:t>
            </a:r>
            <a:r>
              <a:rPr lang="en-US" dirty="0" err="1"/>
              <a:t>Ghemawat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(5/7)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24000" y="1752600"/>
            <a:ext cx="452670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0" y="1066800"/>
            <a:ext cx="45720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Master now identifies idle workers to whom it can assign Reduce tasks (total of R such tasks)  passing it the location of local disk of the Map worker</a:t>
            </a:r>
          </a:p>
          <a:p>
            <a:r>
              <a:rPr lang="en-US" dirty="0" smtClean="0"/>
              <a:t>Each Reduce worker makes a remote procedure call to pull the data from the local disk</a:t>
            </a:r>
          </a:p>
          <a:p>
            <a:r>
              <a:rPr lang="en-US" dirty="0" smtClean="0"/>
              <a:t>After all the data is read, the worker will sort the intermediate keys so their values are grouped</a:t>
            </a:r>
          </a:p>
          <a:p>
            <a:r>
              <a:rPr lang="en-US" dirty="0" smtClean="0"/>
              <a:t>Sorting is needed because a reduce worker may be handling multiple intermediate keys (recall R &lt;&lt; 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5486401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is taken from the paper on </a:t>
            </a:r>
            <a:r>
              <a:rPr lang="en-US" dirty="0" err="1"/>
              <a:t>MapReduce</a:t>
            </a:r>
            <a:r>
              <a:rPr lang="en-US" dirty="0"/>
              <a:t> by Dean and </a:t>
            </a:r>
            <a:r>
              <a:rPr lang="en-US" dirty="0" err="1"/>
              <a:t>Ghemawat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(6/7)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24000" y="1752600"/>
            <a:ext cx="452670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0" y="1066800"/>
            <a:ext cx="45720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The worker now invokes the Reduce function for each intermediate key and the list of grouped values</a:t>
            </a:r>
          </a:p>
          <a:p>
            <a:r>
              <a:rPr lang="en-US" dirty="0" smtClean="0"/>
              <a:t>Generated output of the Reduce is sent to some global storage</a:t>
            </a:r>
          </a:p>
          <a:p>
            <a:r>
              <a:rPr lang="en-US" dirty="0" smtClean="0"/>
              <a:t>The Worker sends a “done” message to the Master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5486401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is taken from the paper on </a:t>
            </a:r>
            <a:r>
              <a:rPr lang="en-US" dirty="0" err="1"/>
              <a:t>MapReduce</a:t>
            </a:r>
            <a:r>
              <a:rPr lang="en-US" dirty="0"/>
              <a:t> by Dean and </a:t>
            </a:r>
            <a:r>
              <a:rPr lang="en-US" dirty="0" err="1"/>
              <a:t>Ghemawat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(7/7)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24000" y="1752600"/>
            <a:ext cx="452670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0" y="1066800"/>
            <a:ext cx="45720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When all Map and Reduce tasks are completed, the Master unblocks the user program and passes back the desired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5486401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is taken from the paper on </a:t>
            </a:r>
            <a:r>
              <a:rPr lang="en-US" dirty="0" err="1"/>
              <a:t>MapReduce</a:t>
            </a:r>
            <a:r>
              <a:rPr lang="en-US" dirty="0"/>
              <a:t> by Dean and </a:t>
            </a:r>
            <a:r>
              <a:rPr lang="en-US" dirty="0" err="1"/>
              <a:t>Ghemawat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4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020" y="2047742"/>
            <a:ext cx="9276553" cy="29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5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Subscribe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8192" y="2575775"/>
            <a:ext cx="2021983" cy="476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Publisher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8190" y="3171672"/>
            <a:ext cx="2021983" cy="476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Publisher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68190" y="3953917"/>
            <a:ext cx="2021983" cy="476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Publisher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2431" y="5840102"/>
            <a:ext cx="2021983" cy="476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Publisher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305318" y="4565372"/>
            <a:ext cx="321972" cy="264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05318" y="4964514"/>
            <a:ext cx="321972" cy="264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05317" y="5395938"/>
            <a:ext cx="321972" cy="264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657600" y="3390390"/>
            <a:ext cx="1648496" cy="19541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374244" y="2231410"/>
            <a:ext cx="2279561" cy="3039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992404" y="2575775"/>
            <a:ext cx="2021983" cy="4765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Subscriber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748380" y="3953916"/>
            <a:ext cx="1027359" cy="1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607961" y="4829577"/>
            <a:ext cx="1648496" cy="19541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992404" y="3345314"/>
            <a:ext cx="2021983" cy="4765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Subscriber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90125" y="5840102"/>
            <a:ext cx="2021983" cy="4765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Subscriber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0125" y="4172858"/>
            <a:ext cx="2021983" cy="4765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Subscriber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9693900" y="4868299"/>
            <a:ext cx="321972" cy="264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693900" y="5405366"/>
            <a:ext cx="321972" cy="264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1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Mininet</a:t>
            </a:r>
            <a:r>
              <a:rPr lang="en-US" dirty="0" smtClean="0"/>
              <a:t>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Mininet</a:t>
            </a:r>
            <a:r>
              <a:rPr lang="en-US" dirty="0" smtClean="0"/>
              <a:t> is a </a:t>
            </a:r>
            <a:r>
              <a:rPr lang="en-US" i="1" dirty="0" smtClean="0"/>
              <a:t>network emulator</a:t>
            </a:r>
            <a:r>
              <a:rPr lang="en-US" dirty="0" smtClean="0"/>
              <a:t> which creates a network of virtual hosts, switches, controllers, and links. </a:t>
            </a:r>
            <a:r>
              <a:rPr lang="en-US" dirty="0" err="1" smtClean="0"/>
              <a:t>Mininet</a:t>
            </a:r>
            <a:r>
              <a:rPr lang="en-US" dirty="0" smtClean="0"/>
              <a:t> hosts run standard Linux network software, and its switches support </a:t>
            </a:r>
            <a:r>
              <a:rPr lang="en-US" dirty="0" err="1" smtClean="0"/>
              <a:t>OpenFlow</a:t>
            </a:r>
            <a:r>
              <a:rPr lang="en-US" dirty="0" smtClean="0"/>
              <a:t> for highly flexible custom routing and Software-Defined Networking”						</a:t>
            </a:r>
            <a:r>
              <a:rPr lang="en-US" b="1" dirty="0" smtClean="0"/>
              <a:t>Source -http://mininet.org/overview/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191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1 - Topology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17430" y="1532586"/>
            <a:ext cx="9633397" cy="46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5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45" y="2660292"/>
            <a:ext cx="9693844" cy="21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3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Computing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24000" y="1752599"/>
            <a:ext cx="5932868" cy="4294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059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Significant computational power needed to process very large amounts of data</a:t>
            </a:r>
          </a:p>
          <a:p>
            <a:pPr lvl="1"/>
            <a:r>
              <a:rPr lang="en-US" dirty="0" smtClean="0"/>
              <a:t>e.g., processing web logs, computing inverted indices, etc</a:t>
            </a:r>
          </a:p>
          <a:p>
            <a:r>
              <a:rPr lang="en-US" dirty="0" smtClean="0"/>
              <a:t>Sequential processing could not scale =&gt; need for parallelization and distributed processing</a:t>
            </a:r>
          </a:p>
          <a:p>
            <a:r>
              <a:rPr lang="en-US" dirty="0" smtClean="0"/>
              <a:t>However, many challenges exist</a:t>
            </a:r>
          </a:p>
          <a:p>
            <a:pPr lvl="1"/>
            <a:r>
              <a:rPr lang="en-US" dirty="0" smtClean="0"/>
              <a:t>writing distributed, parallelized code is hard for developers</a:t>
            </a:r>
          </a:p>
          <a:p>
            <a:pPr lvl="1"/>
            <a:r>
              <a:rPr lang="en-US" dirty="0" smtClean="0"/>
              <a:t>Handling failures in the context of parallelized computations is even harder</a:t>
            </a:r>
          </a:p>
          <a:p>
            <a:pPr lvl="1"/>
            <a:r>
              <a:rPr lang="en-US" dirty="0" smtClean="0"/>
              <a:t>Load balancing, data distribution, etc are other challenges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5562601"/>
            <a:ext cx="81534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Need for a programming model and library that will somehow magically automate all of these complex issues while allowing a developer to focus on the business logic.</a:t>
            </a:r>
          </a:p>
        </p:txBody>
      </p:sp>
    </p:spTree>
    <p:extLst>
      <p:ext uri="{BB962C8B-B14F-4D97-AF65-F5344CB8AC3E}">
        <p14:creationId xmlns:p14="http://schemas.microsoft.com/office/powerpoint/2010/main" val="234695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new abstraction to express the simple computations while hiding all the complex issues</a:t>
            </a:r>
          </a:p>
          <a:p>
            <a:r>
              <a:rPr lang="en-US" dirty="0" smtClean="0"/>
              <a:t>Based on the functional primitives of “Map” and “Reduce” found in Lisp and other functional programming languages</a:t>
            </a:r>
          </a:p>
          <a:p>
            <a:pPr lvl="1"/>
            <a:r>
              <a:rPr lang="en-US" dirty="0" smtClean="0"/>
              <a:t>Functional primitives are better suited for parallelization</a:t>
            </a:r>
          </a:p>
          <a:p>
            <a:r>
              <a:rPr lang="en-US" dirty="0" smtClean="0"/>
              <a:t>User does not need to know anything about parallelizing the code</a:t>
            </a:r>
          </a:p>
          <a:p>
            <a:pPr lvl="1"/>
            <a:r>
              <a:rPr lang="en-US" dirty="0" smtClean="0"/>
              <a:t>Just take the function and apply it in parallel to the data sets</a:t>
            </a:r>
          </a:p>
          <a:p>
            <a:pPr lvl="1"/>
            <a:r>
              <a:rPr lang="en-US" dirty="0" smtClean="0"/>
              <a:t>In fact, a library can do this parallelizing activity; user just supplies the map and reduce functions, and the data sets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72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676</Words>
  <Application>Microsoft Macintosh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PADS Tutorial</vt:lpstr>
      <vt:lpstr>Exercise 1</vt:lpstr>
      <vt:lpstr>Publish Subscribe Pattern</vt:lpstr>
      <vt:lpstr>Mininet Emulator</vt:lpstr>
      <vt:lpstr>Exercise 1 - Topology</vt:lpstr>
      <vt:lpstr>Exercise 2</vt:lpstr>
      <vt:lpstr>MapReduce Computing</vt:lpstr>
      <vt:lpstr>Motivation</vt:lpstr>
      <vt:lpstr>MapReduce: Basics</vt:lpstr>
      <vt:lpstr>PowerPoint Presentation</vt:lpstr>
      <vt:lpstr>PowerPoint Presentation</vt:lpstr>
      <vt:lpstr>backup</vt:lpstr>
      <vt:lpstr>Execution Overview (1/7)</vt:lpstr>
      <vt:lpstr>Execution Overview (2/7)</vt:lpstr>
      <vt:lpstr>Execution Overview (3/7)</vt:lpstr>
      <vt:lpstr>Execution Overview (4/7)</vt:lpstr>
      <vt:lpstr>Execution Overview (5/7)</vt:lpstr>
      <vt:lpstr>Execution Overview (6/7)</vt:lpstr>
      <vt:lpstr>Execution Overview (7/7)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PADS Tutorial</dc:title>
  <dc:creator>Yogesh Barve</dc:creator>
  <cp:lastModifiedBy>Microsoft Office User</cp:lastModifiedBy>
  <cp:revision>12</cp:revision>
  <dcterms:created xsi:type="dcterms:W3CDTF">2017-09-15T18:50:06Z</dcterms:created>
  <dcterms:modified xsi:type="dcterms:W3CDTF">2017-09-18T04:04:56Z</dcterms:modified>
</cp:coreProperties>
</file>