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82" r:id="rId3"/>
    <p:sldId id="283" r:id="rId4"/>
    <p:sldId id="284" r:id="rId5"/>
    <p:sldId id="257" r:id="rId6"/>
    <p:sldId id="258" r:id="rId7"/>
    <p:sldId id="259" r:id="rId8"/>
    <p:sldId id="260" r:id="rId9"/>
    <p:sldId id="281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4" r:id="rId22"/>
    <p:sldId id="279" r:id="rId23"/>
    <p:sldId id="28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5982" autoAdjust="0"/>
  </p:normalViewPr>
  <p:slideViewPr>
    <p:cSldViewPr snapToGrid="0">
      <p:cViewPr varScale="1">
        <p:scale>
          <a:sx n="95" d="100"/>
          <a:sy n="95" d="100"/>
        </p:scale>
        <p:origin x="1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9290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5180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859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002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The SPLs can be built using modular software. Changes in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the feature configurations can be mapped to the changes in the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software modules [19]. Design and development of modular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software framework is a challenging task. We use modeldriven engineering(MDE) techniques to codify the feature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model by mapping it to metamodel(s) of a domain-specific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modeling language and use generative technologies, which are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key artifacts of MDE, to automate the synthesis of product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variants of our PADS product line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639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92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869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160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90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844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13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15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48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853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1" indent="0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of these technologies is key to a successful operation of Distributed Systems.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75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1" indent="0" rtl="0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of these technologies is key to a successful operation of Distributed Systems.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381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2887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5070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4757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43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65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457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42951"/>
            <a:ext cx="4267200" cy="38516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42951"/>
            <a:ext cx="4267200" cy="38516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8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pic>
        <p:nvPicPr>
          <p:cNvPr id="5" name="Picture 4" descr="vsb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577273" cy="44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069193" y="-4711"/>
            <a:ext cx="1074807" cy="44973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4" Type="http://schemas.openxmlformats.org/officeDocument/2006/relationships/image" Target="../media/image12.gi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402199" y="2001110"/>
            <a:ext cx="8305799" cy="8177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en-US" sz="4050" dirty="0" smtClean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05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405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05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4050" dirty="0" smtClean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05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405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05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4050" dirty="0" smtClean="0">
                <a:latin typeface="Calibri"/>
                <a:ea typeface="Calibri"/>
                <a:cs typeface="Calibri"/>
                <a:sym typeface="Calibri"/>
              </a:rPr>
              <a:t>PADS </a:t>
            </a:r>
            <a:r>
              <a:rPr lang="en-US" sz="4050" dirty="0">
                <a:latin typeface="Calibri"/>
                <a:ea typeface="Calibri"/>
                <a:cs typeface="Calibri"/>
                <a:sym typeface="Calibri"/>
              </a:rPr>
              <a:t>– Applying Model Driven Engineering Techniques for Distributed Systems Algorithms Learning Toolkit</a:t>
            </a:r>
            <a:endParaRPr lang="en" sz="40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295400" y="2957190"/>
            <a:ext cx="6400799" cy="1657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</a:p>
          <a:p>
            <a:pPr lv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25000"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Yogesh D. Barve,</a:t>
            </a:r>
            <a:r>
              <a:rPr lang="en" sz="1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Anirban</a:t>
            </a:r>
            <a:r>
              <a:rPr lang="en-US" sz="1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Bhattacharjee</a:t>
            </a:r>
            <a:r>
              <a:rPr lang="en-US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Aniruddha Gokhale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 of EECS, Vanderbilt University, Nashville, TN 37212, USA</a:t>
            </a:r>
            <a:b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Our </a:t>
            </a: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</p:txBody>
      </p:sp>
      <p:pic>
        <p:nvPicPr>
          <p:cNvPr id="92" name="Shape 9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51072" y="3817500"/>
            <a:ext cx="3296700" cy="117630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sp>
        <p:nvSpPr>
          <p:cNvPr id="93" name="Shape 93"/>
          <p:cNvSpPr/>
          <p:nvPr/>
        </p:nvSpPr>
        <p:spPr>
          <a:xfrm>
            <a:off x="628650" y="1439570"/>
            <a:ext cx="6535800" cy="182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layground of </a:t>
            </a:r>
            <a:r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lgorithms for </a:t>
            </a:r>
            <a:r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istributed </a:t>
            </a:r>
            <a:r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ystems (</a:t>
            </a:r>
            <a:r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PADS</a:t>
            </a: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dirty="0"/>
          </a:p>
          <a:p>
            <a:pPr marL="171450" lvl="0" indent="-76835" rtl="0">
              <a:lnSpc>
                <a:spcPct val="150000"/>
              </a:lnSpc>
              <a:spcBef>
                <a:spcPts val="1350"/>
              </a:spcBef>
              <a:buClr>
                <a:schemeClr val="dk1"/>
              </a:buClr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extensible framework that allows to design, modify, implement, prototype and deploy distributed algorithms easily. This helps students to learn these algorithms better and faster.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b="1"/>
              <a:t>R</a:t>
            </a:r>
            <a:r>
              <a:rPr lang="en" sz="3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equirements </a:t>
            </a:r>
            <a:r>
              <a:rPr lang="en" b="1"/>
              <a:t>For PADS Framework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 1→ </a:t>
            </a:r>
            <a:r>
              <a:rPr lang="en" b="1" dirty="0"/>
              <a:t>Provide higher level interface</a:t>
            </a:r>
            <a:r>
              <a:rPr lang="en" dirty="0"/>
              <a:t> for distributed algorithm design, simulation and deployment by abstracting lower level details of programming, simulation tools, deployment platform details.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 2→ </a:t>
            </a:r>
            <a:r>
              <a:rPr lang="en" sz="2100" b="1" i="0" u="none" strike="noStrike" cap="none" dirty="0">
                <a:solidFill>
                  <a:schemeClr val="dk1"/>
                </a:solidFill>
                <a:sym typeface="Calibri"/>
              </a:rPr>
              <a:t>Allow heter</a:t>
            </a:r>
            <a:r>
              <a:rPr lang="en" b="1" dirty="0"/>
              <a:t>ogeneity </a:t>
            </a:r>
            <a:r>
              <a:rPr lang="en" dirty="0"/>
              <a:t>in network topology, node types, simulation tools, test-bed types like native or virtualization infrastructure</a:t>
            </a: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/>
              <a:t>Capturing Commonality and Variability in Algorithm Learning Workflow</a:t>
            </a:r>
          </a:p>
        </p:txBody>
      </p:sp>
      <p:pic>
        <p:nvPicPr>
          <p:cNvPr id="105" name="Shape 105" descr="motiv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5"/>
            <a:ext cx="7004150" cy="341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Models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PADS we need </a:t>
            </a:r>
            <a:r>
              <a:rPr lang="en" i="1" u="sng"/>
              <a:t>to manage the commonalities and variabilities</a:t>
            </a:r>
            <a:r>
              <a:rPr lang="en"/>
              <a:t> that are exhibited for realizing the development, implementation and demonstration of distributed algorithms using</a:t>
            </a:r>
            <a:r>
              <a:rPr lang="en" i="1"/>
              <a:t> Feature Models</a:t>
            </a:r>
            <a:r>
              <a:rPr lang="en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Feature models provide proven techniques for</a:t>
            </a:r>
            <a:r>
              <a:rPr lang="en" i="1" u="sng"/>
              <a:t> improving reusability by specifying the reuse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Model Representation of PADS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8" name="Shape 118" descr="feature_mode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32425"/>
            <a:ext cx="7968800" cy="35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Modelling PADS using model driven tools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We use </a:t>
            </a:r>
            <a:r>
              <a:rPr lang="en" i="1" u="sng" dirty="0"/>
              <a:t>model driven engineering</a:t>
            </a:r>
            <a:r>
              <a:rPr lang="en" dirty="0"/>
              <a:t>(MDE) techniques </a:t>
            </a:r>
            <a:r>
              <a:rPr lang="en" i="1" u="sng" dirty="0"/>
              <a:t>to codify the feature model by mapping it to </a:t>
            </a:r>
            <a:r>
              <a:rPr lang="en" i="1" u="sng" dirty="0" err="1"/>
              <a:t>metamodel</a:t>
            </a:r>
            <a:r>
              <a:rPr lang="en" i="1" u="sng" dirty="0"/>
              <a:t>(s)</a:t>
            </a:r>
            <a:r>
              <a:rPr lang="en" dirty="0"/>
              <a:t> of a domain-specific modeling language.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We use </a:t>
            </a:r>
            <a:r>
              <a:rPr lang="en" i="1" u="sng" dirty="0"/>
              <a:t>generative technologies</a:t>
            </a:r>
            <a:r>
              <a:rPr lang="en" dirty="0"/>
              <a:t>, which are key artifacts of MDE, to automate the synthesis of product variants of our PADS product line</a:t>
            </a:r>
            <a:r>
              <a:rPr lang="en" dirty="0" smtClean="0"/>
              <a:t>.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Generic Modeling </a:t>
            </a:r>
            <a:r>
              <a:rPr lang="en" dirty="0" smtClean="0"/>
              <a:t>Environment(</a:t>
            </a:r>
            <a:r>
              <a:rPr lang="en-US" dirty="0" smtClean="0"/>
              <a:t>Web</a:t>
            </a:r>
            <a:r>
              <a:rPr lang="en" dirty="0" smtClean="0"/>
              <a:t>GME</a:t>
            </a:r>
            <a:r>
              <a:rPr lang="en" dirty="0"/>
              <a:t>)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28650" y="1166043"/>
            <a:ext cx="7886700" cy="326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Tool developed at Vanderbilt University.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Web</a:t>
            </a:r>
            <a:r>
              <a:rPr lang="en" dirty="0" smtClean="0"/>
              <a:t>GME </a:t>
            </a:r>
            <a:r>
              <a:rPr lang="en" dirty="0"/>
              <a:t>used to develop the </a:t>
            </a:r>
            <a:r>
              <a:rPr lang="en" i="1" u="sng" dirty="0"/>
              <a:t>DSML and generative capabilities</a:t>
            </a:r>
            <a:r>
              <a:rPr lang="en" dirty="0"/>
              <a:t> for PADS  provisioning and deployment management of the experiment.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Web</a:t>
            </a:r>
            <a:r>
              <a:rPr lang="en" dirty="0" smtClean="0"/>
              <a:t>GME </a:t>
            </a:r>
            <a:r>
              <a:rPr lang="en" dirty="0"/>
              <a:t>provides an environment to define the </a:t>
            </a:r>
            <a:r>
              <a:rPr lang="en" i="1" u="sng" dirty="0"/>
              <a:t>syntax and </a:t>
            </a:r>
            <a:r>
              <a:rPr lang="en" i="1" u="sng" dirty="0" smtClean="0"/>
              <a:t>semantics</a:t>
            </a:r>
            <a:r>
              <a:rPr lang="en-US" i="1" u="sng" smtClean="0"/>
              <a:t> </a:t>
            </a:r>
            <a:r>
              <a:rPr lang="en" smtClean="0"/>
              <a:t>of </a:t>
            </a:r>
            <a:r>
              <a:rPr lang="en" dirty="0"/>
              <a:t>a DSML through </a:t>
            </a:r>
            <a:r>
              <a:rPr lang="en" u="sng" dirty="0"/>
              <a:t>metamodeling</a:t>
            </a:r>
            <a:r>
              <a:rPr lang="en" dirty="0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en" u="sng" dirty="0"/>
              <a:t>Model interpreters</a:t>
            </a:r>
            <a:r>
              <a:rPr lang="en" dirty="0"/>
              <a:t> can be associated with the </a:t>
            </a:r>
            <a:r>
              <a:rPr lang="en" dirty="0" err="1"/>
              <a:t>metamodels</a:t>
            </a:r>
            <a:r>
              <a:rPr lang="en" dirty="0"/>
              <a:t> that can provide additional semantics to the language which are not captured in a visual form as well as provide the generative capabilities needed for automation. </a:t>
            </a:r>
          </a:p>
        </p:txBody>
      </p:sp>
      <p:pic>
        <p:nvPicPr>
          <p:cNvPr id="131" name="Shape 131" descr="gme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5129" y="556075"/>
            <a:ext cx="852021" cy="71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Model-based Process for Distributed Algorithm Demonstration and Deployment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68044"/>
            <a:ext cx="6858000" cy="3875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Meta-Model of Playground of Algorithms for Distributed Systems (PADS) Framework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5" name="Shape 145" descr="meta_complete_v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450374"/>
            <a:ext cx="6492875" cy="3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Meta-Models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2" name="Shape 152" descr="netact_meta_v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5"/>
            <a:ext cx="3220950" cy="318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 descr="datarate_v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850" y="1329462"/>
            <a:ext cx="3489724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1347375" y="4654275"/>
            <a:ext cx="1400700" cy="38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Actors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167600" y="4592875"/>
            <a:ext cx="1708200" cy="38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PADS Introduction</a:t>
            </a:r>
          </a:p>
          <a:p>
            <a:r>
              <a:rPr lang="en-US" dirty="0" err="1" smtClean="0"/>
              <a:t>WebGME</a:t>
            </a:r>
            <a:r>
              <a:rPr lang="en-US" dirty="0" smtClean="0"/>
              <a:t> Introduction</a:t>
            </a:r>
          </a:p>
          <a:p>
            <a:r>
              <a:rPr lang="en-US" dirty="0" smtClean="0"/>
              <a:t>Hands On Activity:</a:t>
            </a:r>
          </a:p>
          <a:p>
            <a:pPr marL="342900" indent="-342900">
              <a:buAutoNum type="arabicParenR"/>
            </a:pPr>
            <a:r>
              <a:rPr lang="en-US" dirty="0" smtClean="0"/>
              <a:t>Exercise 1: Student Role: Pub/Sub Model </a:t>
            </a:r>
          </a:p>
          <a:p>
            <a:pPr marL="342900" indent="-342900">
              <a:buAutoNum type="arabicParenR"/>
            </a:pPr>
            <a:r>
              <a:rPr lang="en-US" dirty="0" smtClean="0"/>
              <a:t>Exercise 2: Instructor Role: MapReduce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13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Use Case: </a:t>
            </a: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Model – </a:t>
            </a:r>
            <a:r>
              <a:rPr lang="en"/>
              <a:t>Bittorrent</a:t>
            </a: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Network</a:t>
            </a:r>
          </a:p>
        </p:txBody>
      </p:sp>
      <p:pic>
        <p:nvPicPr>
          <p:cNvPr id="161" name="Shape 16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52194" y="1369218"/>
            <a:ext cx="6439611" cy="326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685800" y="205978"/>
            <a:ext cx="80010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Use Case: Test Algorithm Selection – Bittorrent Network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16" y="1031317"/>
            <a:ext cx="5821748" cy="3939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/>
              <a:t>Presented the need for an integrated teaching framework used for demonstrating distributed systems algorithms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The playground has an extensible interface and as such has lot of capabilities for adding and supporting both various distributed algorithms and deployment plans.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We evaluated the capabilities of PADS using a representative</a:t>
            </a:r>
            <a:br>
              <a:rPr lang="en"/>
            </a:br>
            <a:r>
              <a:rPr lang="en"/>
              <a:t>case study of BitTorrent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Vanderbilt </a:t>
            </a:r>
            <a:r>
              <a:rPr lang="en-US" dirty="0" err="1" smtClean="0"/>
              <a:t>Univ</a:t>
            </a:r>
            <a:r>
              <a:rPr lang="en-US" dirty="0" smtClean="0"/>
              <a:t>, Nashville, Tennessee</a:t>
            </a:r>
            <a:endParaRPr lang="en-US" dirty="0"/>
          </a:p>
        </p:txBody>
      </p:sp>
      <p:pic>
        <p:nvPicPr>
          <p:cNvPr id="1026" name="Picture 2" descr="Image result for nashville on us map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0" t="14410" r="13420" b="14410"/>
          <a:stretch/>
        </p:blipFill>
        <p:spPr bwMode="auto">
          <a:xfrm>
            <a:off x="1360885" y="968573"/>
            <a:ext cx="6422231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8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Nashville City &amp; Vanderbilt University</a:t>
            </a:r>
            <a:endParaRPr lang="en-US" dirty="0"/>
          </a:p>
        </p:txBody>
      </p:sp>
      <p:pic>
        <p:nvPicPr>
          <p:cNvPr id="2050" name="Picture 2" descr="Related 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571501"/>
            <a:ext cx="3489463" cy="232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63" y="2971800"/>
            <a:ext cx="35242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0600" y="548879"/>
            <a:ext cx="30861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Nashville facts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/>
              <a:t>Capital city of TN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/>
              <a:t>Music city, USA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/>
              <a:t>Athens of the south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/>
              <a:t>Several recording studios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/>
              <a:t>Healthcare and healthcare IT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/>
              <a:t>Banks of Cumberland river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/>
              <a:t>City pop: 660,388; Metro area pop: 1,830,345</a:t>
            </a:r>
          </a:p>
          <a:p>
            <a:pPr algn="ctr"/>
            <a:endParaRPr lang="en-US" sz="1500" b="1" dirty="0"/>
          </a:p>
          <a:p>
            <a:r>
              <a:rPr lang="en-US" sz="1500" b="1" dirty="0"/>
              <a:t>Vanderbilt University facts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Private university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Undergraduates: 6,871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Graduate students: 5,716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Total faculty: 4,315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Total staff: 4,195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Connected to Medical center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Ranked top </a:t>
            </a:r>
            <a:r>
              <a:rPr lang="en-US" sz="1500" dirty="0" smtClean="0"/>
              <a:t>14 </a:t>
            </a:r>
            <a:r>
              <a:rPr lang="en-US" sz="1500" dirty="0"/>
              <a:t>for undergraduate education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1807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Systems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7886700" cy="377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68275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Computer systems are inherently distributed</a:t>
            </a:r>
          </a:p>
          <a:p>
            <a:pPr marR="0" lvl="1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/>
              <a:t>Data centers or clusters or grid or cloud</a:t>
            </a:r>
          </a:p>
          <a:p>
            <a:pPr marR="0" lvl="1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/>
              <a:t>Mobiles or ad-hoc networks</a:t>
            </a:r>
          </a:p>
          <a:p>
            <a:pPr marR="0" lvl="0" indent="127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Also many of the real-world systems are distributed</a:t>
            </a:r>
          </a:p>
          <a:p>
            <a:pPr marR="0" lvl="1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/>
              <a:t>Intelligent transportation systems</a:t>
            </a:r>
          </a:p>
          <a:p>
            <a:pPr marR="0" lvl="1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/>
              <a:t>Industry manufacturing automation</a:t>
            </a:r>
          </a:p>
          <a:p>
            <a:pPr marR="0" lvl="1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/>
              <a:t>Military systems</a:t>
            </a:r>
          </a:p>
          <a:p>
            <a:pPr marR="0" lvl="1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/>
              <a:t>IoT (smartcity, smarthome etc.)</a:t>
            </a:r>
          </a:p>
          <a:p>
            <a:pPr marR="0" lvl="0" indent="127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Many applications are distributed</a:t>
            </a:r>
          </a:p>
          <a:p>
            <a:pPr marR="0" lvl="1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/>
              <a:t>Multiplayer games</a:t>
            </a:r>
          </a:p>
          <a:p>
            <a:pPr marR="0" lvl="1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/>
              <a:t>Collaborative software</a:t>
            </a:r>
          </a:p>
          <a:p>
            <a:pPr marL="0" marR="0" lvl="0" indent="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/>
          </a:p>
          <a:p>
            <a:pPr marL="342900" marR="0" lvl="1" indent="0" algn="l" rtl="0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6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Why Energy Crisis is a Global Concern?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51" y="770930"/>
            <a:ext cx="3141249" cy="2047568"/>
          </a:xfrm>
          <a:prstGeom prst="rect">
            <a:avLst/>
          </a:prstGeom>
        </p:spPr>
      </p:pic>
      <p:pic>
        <p:nvPicPr>
          <p:cNvPr id="4" name="Picture 3" descr="Big Data as Part of &lt;strong&gt;Internet of Things&lt;/strong&gt; Soluti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42" y="4292088"/>
            <a:ext cx="2365733" cy="851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</a:t>
            </a:r>
            <a:r>
              <a:rPr lang="en" b="1" dirty="0"/>
              <a:t>Algorithms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6827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dirty="0"/>
              <a:t>Distributed algorithms are very important for managing such systems especially for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dirty="0"/>
              <a:t>Leader election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dirty="0"/>
              <a:t>Deadlock avoidance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dirty="0"/>
              <a:t>Fault management (replica or state synchronization)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dirty="0"/>
              <a:t>Time Synchronization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dirty="0"/>
              <a:t>Consensus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dirty="0"/>
              <a:t>Distributed database management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dirty="0"/>
              <a:t>Transactional </a:t>
            </a:r>
            <a:r>
              <a:rPr lang="en" dirty="0" smtClean="0"/>
              <a:t>systems</a:t>
            </a:r>
            <a:r>
              <a:rPr lang="en-US" smtClean="0"/>
              <a:t>(CAP, ACID)</a:t>
            </a:r>
            <a:endParaRPr lang="en" dirty="0"/>
          </a:p>
          <a:p>
            <a:pPr marL="457200"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342900" marR="0" lvl="1" indent="0" algn="l" rtl="0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6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networks - Simplest possible &lt;strong&gt;Paxos&lt;/strong&gt; algorithm (distributed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672" y="1897625"/>
            <a:ext cx="1894328" cy="1737237"/>
          </a:xfrm>
          <a:prstGeom prst="rect">
            <a:avLst/>
          </a:prstGeom>
        </p:spPr>
      </p:pic>
      <p:pic>
        <p:nvPicPr>
          <p:cNvPr id="4" name="Picture 3" descr="File:&lt;strong&gt;Lamport&lt;/strong&gt;-&lt;strong&gt;Clock&lt;/strong&gt;-en.svg - Wiki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660" y="3358519"/>
            <a:ext cx="3032023" cy="1784981"/>
          </a:xfrm>
          <a:prstGeom prst="rect">
            <a:avLst/>
          </a:prstGeom>
        </p:spPr>
      </p:pic>
      <p:pic>
        <p:nvPicPr>
          <p:cNvPr id="5" name="Picture 4" descr="&lt;strong&gt;BitTorrent&lt;/strong&gt; - Wikipedi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24" y="3738339"/>
            <a:ext cx="2066003" cy="1266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Complexities in Distributed Systems and Algorithms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large degree of heterogeneity </a:t>
            </a:r>
          </a:p>
          <a:p>
            <a: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topology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(ring, star, mesh etc.), </a:t>
            </a:r>
          </a:p>
          <a:p>
            <a: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types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(fixed vs mobile nodes, static vs dynamic nodes, physical vs</a:t>
            </a:r>
            <a:b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nodes), </a:t>
            </a:r>
          </a:p>
          <a:p>
            <a: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types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(client-server, peer-to</a:t>
            </a:r>
            <a:r>
              <a:rPr lang="en" dirty="0"/>
              <a:t>-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peer, publish-subscribe etc.), </a:t>
            </a:r>
          </a:p>
          <a:p>
            <a: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types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(Ethernet, WiFi, Satellite).</a:t>
            </a:r>
          </a:p>
          <a:p>
            <a: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design considerations and heterogeneity make</a:t>
            </a:r>
            <a:b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algorithms for distributed systems very complex</a:t>
            </a:r>
            <a:b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เรื่อง ประวัติ และความเป็นมาของคอมพิวเตอร์ | สาระ ความรู้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77" y="893661"/>
            <a:ext cx="1477823" cy="1141618"/>
          </a:xfrm>
          <a:prstGeom prst="rect">
            <a:avLst/>
          </a:prstGeom>
        </p:spPr>
      </p:pic>
      <p:pic>
        <p:nvPicPr>
          <p:cNvPr id="3" name="Picture 2" descr="javascript - How to implement a Node.js broadcast to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832" y="3814915"/>
            <a:ext cx="1977167" cy="1162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</a:t>
            </a:r>
            <a:r>
              <a:rPr lang="en" sz="3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Learning Distributed Algorithms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28650" y="1290215"/>
            <a:ext cx="6234266" cy="326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The general method in universities to teach distributed algorithms is</a:t>
            </a:r>
          </a:p>
          <a:p>
            <a:pPr marL="685800" marR="0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AutoNum type="arabicPeriod"/>
            </a:pPr>
            <a:r>
              <a:rPr lang="en" sz="2000" dirty="0"/>
              <a:t>Teach it to students t</a:t>
            </a: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heoretically </a:t>
            </a:r>
            <a:r>
              <a:rPr lang="en" sz="2000" dirty="0"/>
              <a:t>on paper</a:t>
            </a: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 </a:t>
            </a:r>
          </a:p>
          <a:p>
            <a:pPr marL="685800" marR="0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AutoNum type="arabicPeriod"/>
            </a:pPr>
            <a:r>
              <a:rPr lang="en" sz="2000" dirty="0"/>
              <a:t>Ask </a:t>
            </a: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students to implement it from scra</a:t>
            </a:r>
            <a:r>
              <a:rPr lang="en" sz="2000" dirty="0"/>
              <a:t>tch, run their implementation on a simulator or on an actual hardware</a:t>
            </a:r>
          </a:p>
          <a:p>
            <a:pPr marL="685800" marR="0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AutoNum type="arabicPeriod"/>
            </a:pPr>
            <a:r>
              <a:rPr lang="en" sz="2000" dirty="0"/>
              <a:t>Ask students to optimize or modify or enhance or adapt the given algorithm for a related (or for a more complex) problem scenario</a:t>
            </a:r>
            <a:r>
              <a:rPr lang="en" sz="2000" dirty="0" smtClean="0"/>
              <a:t>.</a:t>
            </a: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pic>
        <p:nvPicPr>
          <p:cNvPr id="2" name="Picture 1" descr="男老师卡通 免费图片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594" y="770930"/>
            <a:ext cx="1356601" cy="1588812"/>
          </a:xfrm>
          <a:prstGeom prst="rect">
            <a:avLst/>
          </a:prstGeom>
        </p:spPr>
      </p:pic>
      <p:pic>
        <p:nvPicPr>
          <p:cNvPr id="3" name="Picture 2" descr="Open-Source Routing and Network &lt;strong&gt;Simulation&lt;/strong&gt; | Tag Archive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10" y="3502472"/>
            <a:ext cx="2495890" cy="1562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Difficulties in Teaching and Learning Distributed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484" y="1160962"/>
            <a:ext cx="7178163" cy="3263400"/>
          </a:xfrm>
        </p:spPr>
        <p:txBody>
          <a:bodyPr/>
          <a:lstStyle/>
          <a:p>
            <a:pPr marL="0" lvl="0" indent="0">
              <a:spcAft>
                <a:spcPts val="0"/>
              </a:spcAft>
              <a:buNone/>
            </a:pPr>
            <a:r>
              <a:rPr lang="en" sz="2000" dirty="0"/>
              <a:t>This approach incurs several difficulties. For example students</a:t>
            </a:r>
          </a:p>
          <a:p>
            <a:pPr marL="457200" lvl="0" indent="-342900">
              <a:spcBef>
                <a:spcPts val="375"/>
              </a:spcBef>
              <a:spcAft>
                <a:spcPts val="0"/>
              </a:spcAft>
              <a:buFont typeface="Calibri"/>
              <a:buAutoNum type="arabicPeriod"/>
            </a:pPr>
            <a:r>
              <a:rPr lang="en" sz="2000" dirty="0"/>
              <a:t>Students spend most of the time in lower level details of implementation, simulation and deployment infrastructure for the algorithm.</a:t>
            </a:r>
          </a:p>
          <a:p>
            <a:pPr marL="457200" lvl="0" indent="-342900">
              <a:spcBef>
                <a:spcPts val="375"/>
              </a:spcBef>
              <a:spcAft>
                <a:spcPts val="0"/>
              </a:spcAft>
              <a:buFont typeface="Calibri"/>
              <a:buAutoNum type="arabicPeriod"/>
            </a:pPr>
            <a:r>
              <a:rPr lang="en" sz="2000" dirty="0"/>
              <a:t>Hence,they miss the big picture of distributed algorithm i.e. actual workings and design of algorithm</a:t>
            </a:r>
          </a:p>
          <a:p>
            <a:pPr marL="457200" lvl="0" indent="-342900"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" sz="2000" dirty="0"/>
              <a:t>It hinders their ability to design new algorithms or to optimize or to adapt existing algorithms in a constructive way.</a:t>
            </a:r>
          </a:p>
          <a:p>
            <a:endParaRPr lang="en-US" sz="2000" dirty="0"/>
          </a:p>
        </p:txBody>
      </p:sp>
      <p:pic>
        <p:nvPicPr>
          <p:cNvPr id="4" name="Picture 3" descr="釉붾줈洹?:: ?ㅼ씠踰?/title&gt; * {margin:0;padding:0;} #&lt;strong&gt;error&lt;/strong&gt;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647" y="1540094"/>
            <a:ext cx="1552575" cy="1438275"/>
          </a:xfrm>
          <a:prstGeom prst="rect">
            <a:avLst/>
          </a:prstGeom>
        </p:spPr>
      </p:pic>
      <p:pic>
        <p:nvPicPr>
          <p:cNvPr id="6" name="Picture 5" descr="You can't recycle &lt;strong&gt;wasted&lt;/strong&gt; &lt;strong&gt;time&lt;/strong&gt; - The Wave climate change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647" y="3962348"/>
            <a:ext cx="1387428" cy="92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872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882</Words>
  <Application>Microsoft Macintosh PowerPoint</Application>
  <PresentationFormat>On-screen Show (16:9)</PresentationFormat>
  <Paragraphs>113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Arial</vt:lpstr>
      <vt:lpstr>simple-light-2</vt:lpstr>
      <vt:lpstr>    PADS – Applying Model Driven Engineering Techniques for Distributed Systems Algorithms Learning Toolkit</vt:lpstr>
      <vt:lpstr>Tutorial Structure</vt:lpstr>
      <vt:lpstr>Vanderbilt Univ, Nashville, Tennessee</vt:lpstr>
      <vt:lpstr>Nashville City &amp; Vanderbilt University</vt:lpstr>
      <vt:lpstr>Distributed Systems</vt:lpstr>
      <vt:lpstr>Distributed Algorithms</vt:lpstr>
      <vt:lpstr>Complexities in Distributed Systems and Algorithms</vt:lpstr>
      <vt:lpstr>Teaching and Learning Distributed Algorithms</vt:lpstr>
      <vt:lpstr>Difficulties in Teaching and Learning Distributed Algorithms</vt:lpstr>
      <vt:lpstr>Our Solution</vt:lpstr>
      <vt:lpstr>Requirements For PADS Framework</vt:lpstr>
      <vt:lpstr>Capturing Commonality and Variability in Algorithm Learning Workflow</vt:lpstr>
      <vt:lpstr>Feature Models</vt:lpstr>
      <vt:lpstr>Feature Model Representation of PADS</vt:lpstr>
      <vt:lpstr>Modelling PADS using model driven tools</vt:lpstr>
      <vt:lpstr>Generic Modeling Environment(WebGME)</vt:lpstr>
      <vt:lpstr>Model-based Process for Distributed Algorithm Demonstration and Deployment</vt:lpstr>
      <vt:lpstr>Meta-Model of Playground of Algorithms for Distributed Systems (PADS) Framework</vt:lpstr>
      <vt:lpstr>Meta-Models</vt:lpstr>
      <vt:lpstr>Use Case: Meta Model – Bittorrent Network</vt:lpstr>
      <vt:lpstr>Use Case: Test Algorithm Selection – Bittorrent Network</vt:lpstr>
      <vt:lpstr>Conclusion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PADS – Applying Model Driven Engineering Techniques for Distributed Systems Algorithms Learning Toolkit</dc:title>
  <cp:lastModifiedBy>Microsoft Office User</cp:lastModifiedBy>
  <cp:revision>31</cp:revision>
  <dcterms:modified xsi:type="dcterms:W3CDTF">2017-09-17T16:58:04Z</dcterms:modified>
</cp:coreProperties>
</file>