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4" name="Shape 14"/>
        <p:cNvGrpSpPr/>
        <p:nvPr/>
      </p:nvGrpSpPr>
      <p:grpSpPr>
        <a:xfrm>
          <a:off x="0" y="0"/>
          <a:ext cx="0" cy="0"/>
          <a:chOff x="0" y="0"/>
          <a:chExt cx="0" cy="0"/>
        </a:xfrm>
      </p:grpSpPr>
      <p:sp>
        <p:nvSpPr>
          <p:cNvPr id="15" name="Shape 15"/>
          <p:cNvSpPr/>
          <p:nvPr/>
        </p:nvSpPr>
        <p:spPr>
          <a:xfrm>
            <a:off x="2381" y="4800600"/>
            <a:ext cx="9141600" cy="3429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16" name="Shape 16"/>
          <p:cNvSpPr/>
          <p:nvPr/>
        </p:nvSpPr>
        <p:spPr>
          <a:xfrm>
            <a:off x="11" y="4750737"/>
            <a:ext cx="9141600" cy="480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17" name="Shape 17"/>
          <p:cNvSpPr txBox="1"/>
          <p:nvPr>
            <p:ph type="ctrTitle"/>
          </p:nvPr>
        </p:nvSpPr>
        <p:spPr>
          <a:xfrm>
            <a:off x="822959" y="569214"/>
            <a:ext cx="7543800" cy="26745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262626"/>
              </a:buClr>
              <a:buSzPts val="1100"/>
              <a:buFont typeface="Calibri"/>
              <a:buNone/>
              <a:defRPr b="0" i="0" sz="6000" u="none" cap="none" strike="noStrike">
                <a:solidFill>
                  <a:srgbClr val="262626"/>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18" name="Shape 18"/>
          <p:cNvSpPr txBox="1"/>
          <p:nvPr>
            <p:ph idx="1" type="subTitle"/>
          </p:nvPr>
        </p:nvSpPr>
        <p:spPr>
          <a:xfrm>
            <a:off x="825038" y="3341714"/>
            <a:ext cx="7543800" cy="857400"/>
          </a:xfrm>
          <a:prstGeom prst="rect">
            <a:avLst/>
          </a:prstGeom>
          <a:noFill/>
          <a:ln>
            <a:noFill/>
          </a:ln>
        </p:spPr>
        <p:txBody>
          <a:bodyPr anchorCtr="0" anchor="t" bIns="68575" lIns="68575" rIns="68575" wrap="square" tIns="68575"/>
          <a:lstStyle>
            <a:lvl1pPr indent="0" lvl="0" marL="0" marR="0" rtl="0" algn="l">
              <a:lnSpc>
                <a:spcPct val="90000"/>
              </a:lnSpc>
              <a:spcBef>
                <a:spcPts val="900"/>
              </a:spcBef>
              <a:spcAft>
                <a:spcPts val="200"/>
              </a:spcAft>
              <a:buClr>
                <a:schemeClr val="accent1"/>
              </a:buClr>
              <a:buSzPts val="1500"/>
              <a:buFont typeface="Calibri"/>
              <a:buNone/>
              <a:defRPr b="0" i="0" sz="1800" u="none" cap="none" strike="noStrike">
                <a:solidFill>
                  <a:schemeClr val="dk2"/>
                </a:solidFill>
                <a:latin typeface="Calibri"/>
                <a:ea typeface="Calibri"/>
                <a:cs typeface="Calibri"/>
                <a:sym typeface="Calibri"/>
              </a:defRPr>
            </a:lvl1pPr>
            <a:lvl2pPr indent="0" lvl="1" marL="342900" marR="0" rtl="0" algn="ctr">
              <a:lnSpc>
                <a:spcPct val="90000"/>
              </a:lnSpc>
              <a:spcBef>
                <a:spcPts val="200"/>
              </a:spcBef>
              <a:spcAft>
                <a:spcPts val="300"/>
              </a:spcAft>
              <a:buClr>
                <a:schemeClr val="accent1"/>
              </a:buClr>
              <a:buSzPts val="1400"/>
              <a:buFont typeface="Calibri"/>
              <a:buNone/>
              <a:defRPr b="0" i="0" sz="1800" u="none" cap="none" strike="noStrike">
                <a:solidFill>
                  <a:srgbClr val="3F3F3F"/>
                </a:solidFill>
                <a:latin typeface="Calibri"/>
                <a:ea typeface="Calibri"/>
                <a:cs typeface="Calibri"/>
                <a:sym typeface="Calibri"/>
              </a:defRPr>
            </a:lvl2pPr>
            <a:lvl3pPr indent="0" lvl="2" marL="685800" marR="0" rtl="0" algn="ctr">
              <a:lnSpc>
                <a:spcPct val="90000"/>
              </a:lnSpc>
              <a:spcBef>
                <a:spcPts val="200"/>
              </a:spcBef>
              <a:spcAft>
                <a:spcPts val="300"/>
              </a:spcAft>
              <a:buClr>
                <a:schemeClr val="accent1"/>
              </a:buClr>
              <a:buSzPts val="1100"/>
              <a:buFont typeface="Calibri"/>
              <a:buNone/>
              <a:defRPr b="0" i="0" sz="1800" u="none" cap="none" strike="noStrike">
                <a:solidFill>
                  <a:srgbClr val="3F3F3F"/>
                </a:solidFill>
                <a:latin typeface="Calibri"/>
                <a:ea typeface="Calibri"/>
                <a:cs typeface="Calibri"/>
                <a:sym typeface="Calibri"/>
              </a:defRPr>
            </a:lvl3pPr>
            <a:lvl4pPr indent="0" lvl="3" marL="10287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4pPr>
            <a:lvl5pPr indent="0" lvl="4" marL="13716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5pPr>
            <a:lvl6pPr indent="0" lvl="5" marL="17145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6pPr>
            <a:lvl7pPr indent="0" lvl="6" marL="20574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7pPr>
            <a:lvl8pPr indent="0" lvl="7" marL="24003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8pPr>
            <a:lvl9pPr indent="0" lvl="8" marL="2743200" marR="0" rtl="0" algn="ctr">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9pPr>
          </a:lstStyle>
          <a:p/>
        </p:txBody>
      </p:sp>
      <p:sp>
        <p:nvSpPr>
          <p:cNvPr id="19" name="Shape 19"/>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cxnSp>
        <p:nvCxnSpPr>
          <p:cNvPr id="22" name="Shape 22"/>
          <p:cNvCxnSpPr/>
          <p:nvPr/>
        </p:nvCxnSpPr>
        <p:spPr>
          <a:xfrm>
            <a:off x="905744" y="3257550"/>
            <a:ext cx="74067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3" name="Shape 83"/>
        <p:cNvGrpSpPr/>
        <p:nvPr/>
      </p:nvGrpSpPr>
      <p:grpSpPr>
        <a:xfrm>
          <a:off x="0" y="0"/>
          <a:ext cx="0" cy="0"/>
          <a:chOff x="0" y="0"/>
          <a:chExt cx="0" cy="0"/>
        </a:xfrm>
      </p:grpSpPr>
      <p:sp>
        <p:nvSpPr>
          <p:cNvPr id="84" name="Shape 84"/>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85" name="Shape 85"/>
          <p:cNvSpPr txBox="1"/>
          <p:nvPr>
            <p:ph idx="1" type="body"/>
          </p:nvPr>
        </p:nvSpPr>
        <p:spPr>
          <a:xfrm rot="5400000">
            <a:off x="3086159" y="-878899"/>
            <a:ext cx="3017400" cy="75438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86" name="Shape 86"/>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2381" y="4800600"/>
            <a:ext cx="9141600" cy="3429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91" name="Shape 91"/>
          <p:cNvSpPr/>
          <p:nvPr/>
        </p:nvSpPr>
        <p:spPr>
          <a:xfrm>
            <a:off x="11" y="4750737"/>
            <a:ext cx="9141600" cy="480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92" name="Shape 92"/>
          <p:cNvSpPr txBox="1"/>
          <p:nvPr>
            <p:ph type="title"/>
          </p:nvPr>
        </p:nvSpPr>
        <p:spPr>
          <a:xfrm rot="5400000">
            <a:off x="5370449" y="1484383"/>
            <a:ext cx="4318200" cy="19716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93" name="Shape 93"/>
          <p:cNvSpPr txBox="1"/>
          <p:nvPr>
            <p:ph idx="1" type="body"/>
          </p:nvPr>
        </p:nvSpPr>
        <p:spPr>
          <a:xfrm rot="5400000">
            <a:off x="1369874" y="-430216"/>
            <a:ext cx="4318200" cy="58008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94" name="Shape 94"/>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25" name="Shape 25"/>
          <p:cNvSpPr txBox="1"/>
          <p:nvPr>
            <p:ph idx="1" type="body"/>
          </p:nvPr>
        </p:nvSpPr>
        <p:spPr>
          <a:xfrm>
            <a:off x="822959" y="1384300"/>
            <a:ext cx="7543800" cy="30174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26" name="Shape 26"/>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2381" y="4800600"/>
            <a:ext cx="9141600" cy="3429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31" name="Shape 31"/>
          <p:cNvSpPr/>
          <p:nvPr/>
        </p:nvSpPr>
        <p:spPr>
          <a:xfrm>
            <a:off x="11" y="4750737"/>
            <a:ext cx="9141600" cy="480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32" name="Shape 32"/>
          <p:cNvSpPr txBox="1"/>
          <p:nvPr>
            <p:ph type="title"/>
          </p:nvPr>
        </p:nvSpPr>
        <p:spPr>
          <a:xfrm>
            <a:off x="822959" y="569214"/>
            <a:ext cx="7543800" cy="26745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262626"/>
              </a:buClr>
              <a:buSzPts val="1100"/>
              <a:buFont typeface="Calibri"/>
              <a:buNone/>
              <a:defRPr b="0" i="0" sz="6000" u="none" cap="none" strike="noStrike">
                <a:solidFill>
                  <a:srgbClr val="262626"/>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33" name="Shape 33"/>
          <p:cNvSpPr txBox="1"/>
          <p:nvPr>
            <p:ph idx="1" type="body"/>
          </p:nvPr>
        </p:nvSpPr>
        <p:spPr>
          <a:xfrm>
            <a:off x="822959" y="3339846"/>
            <a:ext cx="7543800" cy="857400"/>
          </a:xfrm>
          <a:prstGeom prst="rect">
            <a:avLst/>
          </a:prstGeom>
          <a:noFill/>
          <a:ln>
            <a:noFill/>
          </a:ln>
        </p:spPr>
        <p:txBody>
          <a:bodyPr anchorCtr="0" anchor="t" bIns="68575" lIns="68575" rIns="68575" wrap="square" tIns="68575"/>
          <a:lstStyle>
            <a:lvl1pPr indent="0" lvl="0" marL="0" marR="0" rtl="0" algn="l">
              <a:lnSpc>
                <a:spcPct val="90000"/>
              </a:lnSpc>
              <a:spcBef>
                <a:spcPts val="900"/>
              </a:spcBef>
              <a:spcAft>
                <a:spcPts val="200"/>
              </a:spcAft>
              <a:buClr>
                <a:schemeClr val="accent1"/>
              </a:buClr>
              <a:buSzPts val="1500"/>
              <a:buFont typeface="Calibri"/>
              <a:buNone/>
              <a:defRPr b="0" i="0" sz="1800" u="none" cap="none" strike="noStrike">
                <a:solidFill>
                  <a:schemeClr val="dk2"/>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0" i="0" sz="1200" u="none" cap="none" strike="noStrike">
                <a:solidFill>
                  <a:srgbClr val="888888"/>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cxnSp>
        <p:nvCxnSpPr>
          <p:cNvPr id="37" name="Shape 37"/>
          <p:cNvCxnSpPr/>
          <p:nvPr/>
        </p:nvCxnSpPr>
        <p:spPr>
          <a:xfrm>
            <a:off x="905744" y="3257550"/>
            <a:ext cx="740670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40" name="Shape 40"/>
          <p:cNvSpPr txBox="1"/>
          <p:nvPr>
            <p:ph idx="1" type="body"/>
          </p:nvPr>
        </p:nvSpPr>
        <p:spPr>
          <a:xfrm>
            <a:off x="822959" y="1384300"/>
            <a:ext cx="3703200" cy="30174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41" name="Shape 41"/>
          <p:cNvSpPr txBox="1"/>
          <p:nvPr>
            <p:ph idx="2" type="body"/>
          </p:nvPr>
        </p:nvSpPr>
        <p:spPr>
          <a:xfrm>
            <a:off x="4663439" y="1384300"/>
            <a:ext cx="3703200" cy="30174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42" name="Shape 42"/>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47" name="Shape 47"/>
          <p:cNvSpPr txBox="1"/>
          <p:nvPr>
            <p:ph idx="1" type="body"/>
          </p:nvPr>
        </p:nvSpPr>
        <p:spPr>
          <a:xfrm>
            <a:off x="822959" y="1384538"/>
            <a:ext cx="3703200" cy="552300"/>
          </a:xfrm>
          <a:prstGeom prst="rect">
            <a:avLst/>
          </a:prstGeom>
          <a:noFill/>
          <a:ln>
            <a:noFill/>
          </a:ln>
        </p:spPr>
        <p:txBody>
          <a:bodyPr anchorCtr="0" anchor="ctr" bIns="68575" lIns="68575" rIns="68575" wrap="square" tIns="68575"/>
          <a:lstStyle>
            <a:lvl1pPr indent="0" lvl="0" marL="0" marR="0" rtl="0" algn="l">
              <a:lnSpc>
                <a:spcPct val="90000"/>
              </a:lnSpc>
              <a:spcBef>
                <a:spcPts val="900"/>
              </a:spcBef>
              <a:spcAft>
                <a:spcPts val="200"/>
              </a:spcAft>
              <a:buClr>
                <a:schemeClr val="accent1"/>
              </a:buClr>
              <a:buSzPts val="1500"/>
              <a:buFont typeface="Calibri"/>
              <a:buNone/>
              <a:defRPr b="0" i="0" sz="1500" u="none" cap="none" strike="noStrike">
                <a:solidFill>
                  <a:schemeClr val="dk2"/>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400"/>
              <a:buFont typeface="Calibri"/>
              <a:buNone/>
              <a:defRPr b="1" i="0" sz="1500" u="none" cap="none" strike="noStrike">
                <a:solidFill>
                  <a:srgbClr val="3F3F3F"/>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1" i="0" sz="1400" u="none" cap="none" strike="noStrike">
                <a:solidFill>
                  <a:srgbClr val="3F3F3F"/>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9pPr>
          </a:lstStyle>
          <a:p/>
        </p:txBody>
      </p:sp>
      <p:sp>
        <p:nvSpPr>
          <p:cNvPr id="48" name="Shape 48"/>
          <p:cNvSpPr txBox="1"/>
          <p:nvPr>
            <p:ph idx="2" type="body"/>
          </p:nvPr>
        </p:nvSpPr>
        <p:spPr>
          <a:xfrm>
            <a:off x="822959" y="1936750"/>
            <a:ext cx="3703200" cy="25338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49" name="Shape 49"/>
          <p:cNvSpPr txBox="1"/>
          <p:nvPr>
            <p:ph idx="3" type="body"/>
          </p:nvPr>
        </p:nvSpPr>
        <p:spPr>
          <a:xfrm>
            <a:off x="4663439" y="1384538"/>
            <a:ext cx="3703200" cy="552300"/>
          </a:xfrm>
          <a:prstGeom prst="rect">
            <a:avLst/>
          </a:prstGeom>
          <a:noFill/>
          <a:ln>
            <a:noFill/>
          </a:ln>
        </p:spPr>
        <p:txBody>
          <a:bodyPr anchorCtr="0" anchor="ctr" bIns="68575" lIns="68575" rIns="68575" wrap="square" tIns="68575"/>
          <a:lstStyle>
            <a:lvl1pPr indent="0" lvl="0" marL="0" marR="0" rtl="0" algn="l">
              <a:lnSpc>
                <a:spcPct val="90000"/>
              </a:lnSpc>
              <a:spcBef>
                <a:spcPts val="900"/>
              </a:spcBef>
              <a:spcAft>
                <a:spcPts val="200"/>
              </a:spcAft>
              <a:buClr>
                <a:schemeClr val="accent1"/>
              </a:buClr>
              <a:buSzPts val="1500"/>
              <a:buFont typeface="Calibri"/>
              <a:buNone/>
              <a:defRPr b="0" i="0" sz="1500" u="none" cap="none" strike="noStrike">
                <a:solidFill>
                  <a:schemeClr val="dk2"/>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400"/>
              <a:buFont typeface="Calibri"/>
              <a:buNone/>
              <a:defRPr b="1" i="0" sz="1500" u="none" cap="none" strike="noStrike">
                <a:solidFill>
                  <a:srgbClr val="3F3F3F"/>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1" i="0" sz="1400" u="none" cap="none" strike="noStrike">
                <a:solidFill>
                  <a:srgbClr val="3F3F3F"/>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1" i="0" sz="1200" u="none" cap="none" strike="noStrike">
                <a:solidFill>
                  <a:srgbClr val="3F3F3F"/>
                </a:solidFill>
                <a:latin typeface="Calibri"/>
                <a:ea typeface="Calibri"/>
                <a:cs typeface="Calibri"/>
                <a:sym typeface="Calibri"/>
              </a:defRPr>
            </a:lvl9pPr>
          </a:lstStyle>
          <a:p/>
        </p:txBody>
      </p:sp>
      <p:sp>
        <p:nvSpPr>
          <p:cNvPr id="50" name="Shape 50"/>
          <p:cNvSpPr txBox="1"/>
          <p:nvPr>
            <p:ph idx="4" type="body"/>
          </p:nvPr>
        </p:nvSpPr>
        <p:spPr>
          <a:xfrm>
            <a:off x="4663439" y="1936750"/>
            <a:ext cx="3703200" cy="25338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1" name="Shape 51"/>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56" name="Shape 56"/>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9" name="Shape 59"/>
        <p:cNvGrpSpPr/>
        <p:nvPr/>
      </p:nvGrpSpPr>
      <p:grpSpPr>
        <a:xfrm>
          <a:off x="0" y="0"/>
          <a:ext cx="0" cy="0"/>
          <a:chOff x="0" y="0"/>
          <a:chExt cx="0" cy="0"/>
        </a:xfrm>
      </p:grpSpPr>
      <p:sp>
        <p:nvSpPr>
          <p:cNvPr id="60" name="Shape 60"/>
          <p:cNvSpPr/>
          <p:nvPr/>
        </p:nvSpPr>
        <p:spPr>
          <a:xfrm>
            <a:off x="2381" y="4800600"/>
            <a:ext cx="9141600" cy="3429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61" name="Shape 61"/>
          <p:cNvSpPr/>
          <p:nvPr/>
        </p:nvSpPr>
        <p:spPr>
          <a:xfrm>
            <a:off x="11" y="4750737"/>
            <a:ext cx="9141600" cy="480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62" name="Shape 62"/>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5" name="Shape 65"/>
        <p:cNvGrpSpPr/>
        <p:nvPr/>
      </p:nvGrpSpPr>
      <p:grpSpPr>
        <a:xfrm>
          <a:off x="0" y="0"/>
          <a:ext cx="0" cy="0"/>
          <a:chOff x="0" y="0"/>
          <a:chExt cx="0" cy="0"/>
        </a:xfrm>
      </p:grpSpPr>
      <p:sp>
        <p:nvSpPr>
          <p:cNvPr id="66" name="Shape 66"/>
          <p:cNvSpPr/>
          <p:nvPr/>
        </p:nvSpPr>
        <p:spPr>
          <a:xfrm>
            <a:off x="11" y="0"/>
            <a:ext cx="3038100" cy="51435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67" name="Shape 67"/>
          <p:cNvSpPr/>
          <p:nvPr/>
        </p:nvSpPr>
        <p:spPr>
          <a:xfrm>
            <a:off x="3030053" y="0"/>
            <a:ext cx="48000" cy="51435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68" name="Shape 68"/>
          <p:cNvSpPr txBox="1"/>
          <p:nvPr>
            <p:ph type="title"/>
          </p:nvPr>
        </p:nvSpPr>
        <p:spPr>
          <a:xfrm>
            <a:off x="342900" y="445769"/>
            <a:ext cx="2400300" cy="17145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FFFFFF"/>
              </a:buClr>
              <a:buSzPts val="1100"/>
              <a:buFont typeface="Calibri"/>
              <a:buNone/>
              <a:defRPr b="0" i="0" sz="2700" u="none" cap="none" strike="noStrike">
                <a:solidFill>
                  <a:srgbClr val="FFFFF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69" name="Shape 69"/>
          <p:cNvSpPr txBox="1"/>
          <p:nvPr>
            <p:ph idx="1" type="body"/>
          </p:nvPr>
        </p:nvSpPr>
        <p:spPr>
          <a:xfrm>
            <a:off x="3600450" y="548640"/>
            <a:ext cx="4869300" cy="39432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70" name="Shape 70"/>
          <p:cNvSpPr txBox="1"/>
          <p:nvPr>
            <p:ph idx="2" type="body"/>
          </p:nvPr>
        </p:nvSpPr>
        <p:spPr>
          <a:xfrm>
            <a:off x="342900" y="2194560"/>
            <a:ext cx="2400300" cy="2534400"/>
          </a:xfrm>
          <a:prstGeom prst="rect">
            <a:avLst/>
          </a:prstGeom>
          <a:noFill/>
          <a:ln>
            <a:noFill/>
          </a:ln>
        </p:spPr>
        <p:txBody>
          <a:bodyPr anchorCtr="0" anchor="t" bIns="68575" lIns="68575" rIns="68575" wrap="square" tIns="68575"/>
          <a:lstStyle>
            <a:lvl1pPr indent="0" lvl="0" marL="0" marR="0" rtl="0" algn="l">
              <a:lnSpc>
                <a:spcPct val="90000"/>
              </a:lnSpc>
              <a:spcBef>
                <a:spcPts val="900"/>
              </a:spcBef>
              <a:spcAft>
                <a:spcPts val="200"/>
              </a:spcAft>
              <a:buClr>
                <a:schemeClr val="accent1"/>
              </a:buClr>
              <a:buSzPts val="1500"/>
              <a:buFont typeface="Calibri"/>
              <a:buNone/>
              <a:defRPr b="0" i="0" sz="1100" u="none" cap="none" strike="noStrike">
                <a:solidFill>
                  <a:srgbClr val="FFFFFF"/>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400"/>
              <a:buFont typeface="Calibri"/>
              <a:buNone/>
              <a:defRPr b="0" i="0" sz="900" u="none" cap="none" strike="noStrike">
                <a:solidFill>
                  <a:srgbClr val="3F3F3F"/>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0" i="0" sz="800" u="none" cap="none" strike="noStrike">
                <a:solidFill>
                  <a:srgbClr val="3F3F3F"/>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9pPr>
          </a:lstStyle>
          <a:p/>
        </p:txBody>
      </p:sp>
      <p:sp>
        <p:nvSpPr>
          <p:cNvPr id="71" name="Shape 71"/>
          <p:cNvSpPr txBox="1"/>
          <p:nvPr>
            <p:ph idx="10" type="dt"/>
          </p:nvPr>
        </p:nvSpPr>
        <p:spPr>
          <a:xfrm>
            <a:off x="349134" y="4844839"/>
            <a:ext cx="19638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600450" y="4844839"/>
            <a:ext cx="34860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chemeClr val="dk2"/>
              </a:buClr>
              <a:buSzPts val="1100"/>
              <a:buFont typeface="Calibri"/>
              <a:buNone/>
              <a:defRPr b="0" i="0" sz="700" u="none" cap="none" strike="noStrike">
                <a:solidFill>
                  <a:schemeClr val="dk2"/>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chemeClr val="dk2"/>
              </a:buClr>
              <a:buFont typeface="Calibri"/>
              <a:buNone/>
            </a:pPr>
            <a:fld id="{00000000-1234-1234-1234-123412341234}" type="slidenum">
              <a:rPr b="0" i="0" lang="en" sz="80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4" name="Shape 74"/>
        <p:cNvGrpSpPr/>
        <p:nvPr/>
      </p:nvGrpSpPr>
      <p:grpSpPr>
        <a:xfrm>
          <a:off x="0" y="0"/>
          <a:ext cx="0" cy="0"/>
          <a:chOff x="0" y="0"/>
          <a:chExt cx="0" cy="0"/>
        </a:xfrm>
      </p:grpSpPr>
      <p:sp>
        <p:nvSpPr>
          <p:cNvPr id="75" name="Shape 75"/>
          <p:cNvSpPr/>
          <p:nvPr/>
        </p:nvSpPr>
        <p:spPr>
          <a:xfrm>
            <a:off x="0" y="3714750"/>
            <a:ext cx="9141600" cy="14286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76" name="Shape 76"/>
          <p:cNvSpPr/>
          <p:nvPr/>
        </p:nvSpPr>
        <p:spPr>
          <a:xfrm>
            <a:off x="11" y="3686307"/>
            <a:ext cx="9141600" cy="480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77" name="Shape 77"/>
          <p:cNvSpPr txBox="1"/>
          <p:nvPr>
            <p:ph type="title"/>
          </p:nvPr>
        </p:nvSpPr>
        <p:spPr>
          <a:xfrm>
            <a:off x="822959" y="3806189"/>
            <a:ext cx="7584900" cy="617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FFFFFF"/>
              </a:buClr>
              <a:buSzPts val="1100"/>
              <a:buFont typeface="Calibri"/>
              <a:buNone/>
              <a:defRPr b="0" i="0" sz="2700" u="none" cap="none" strike="noStrike">
                <a:solidFill>
                  <a:srgbClr val="FFFFF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78" name="Shape 78"/>
          <p:cNvSpPr/>
          <p:nvPr>
            <p:ph idx="2" type="pic"/>
          </p:nvPr>
        </p:nvSpPr>
        <p:spPr>
          <a:xfrm>
            <a:off x="11" y="0"/>
            <a:ext cx="9144000" cy="3686400"/>
          </a:xfrm>
          <a:prstGeom prst="rect">
            <a:avLst/>
          </a:prstGeom>
          <a:blipFill rotWithShape="1">
            <a:blip r:embed="rId2">
              <a:alphaModFix/>
            </a:blip>
            <a:stretch>
              <a:fillRect b="0" l="0" r="0" t="0"/>
            </a:stretch>
          </a:blipFill>
          <a:ln>
            <a:noFill/>
          </a:ln>
        </p:spPr>
        <p:txBody>
          <a:bodyPr anchorCtr="0" anchor="t" bIns="68575" lIns="68575" rIns="68575" wrap="square" tIns="68575"/>
          <a:lstStyle>
            <a:lvl1pPr indent="0" lvl="0" marL="0" marR="0" rtl="0" algn="l">
              <a:lnSpc>
                <a:spcPct val="90000"/>
              </a:lnSpc>
              <a:spcBef>
                <a:spcPts val="900"/>
              </a:spcBef>
              <a:spcAft>
                <a:spcPts val="200"/>
              </a:spcAft>
              <a:buClr>
                <a:schemeClr val="accent1"/>
              </a:buClr>
              <a:buSzPts val="1100"/>
              <a:buFont typeface="Calibri"/>
              <a:buNone/>
              <a:defRPr b="0" i="0" sz="2400" u="none" cap="none" strike="noStrike">
                <a:solidFill>
                  <a:schemeClr val="lt1"/>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100"/>
              <a:buFont typeface="Calibri"/>
              <a:buNone/>
              <a:defRPr b="0" i="0" sz="2100" u="none" cap="none" strike="noStrike">
                <a:solidFill>
                  <a:srgbClr val="3F3F3F"/>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0" i="0" sz="1800" u="none" cap="none" strike="noStrike">
                <a:solidFill>
                  <a:srgbClr val="3F3F3F"/>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0" i="0" sz="1500" u="none" cap="none" strike="noStrike">
                <a:solidFill>
                  <a:srgbClr val="3F3F3F"/>
                </a:solidFill>
                <a:latin typeface="Calibri"/>
                <a:ea typeface="Calibri"/>
                <a:cs typeface="Calibri"/>
                <a:sym typeface="Calibri"/>
              </a:defRPr>
            </a:lvl9pPr>
          </a:lstStyle>
          <a:p/>
        </p:txBody>
      </p:sp>
      <p:sp>
        <p:nvSpPr>
          <p:cNvPr id="79" name="Shape 79"/>
          <p:cNvSpPr txBox="1"/>
          <p:nvPr>
            <p:ph idx="1" type="body"/>
          </p:nvPr>
        </p:nvSpPr>
        <p:spPr>
          <a:xfrm>
            <a:off x="822959" y="4430267"/>
            <a:ext cx="7584900" cy="445800"/>
          </a:xfrm>
          <a:prstGeom prst="rect">
            <a:avLst/>
          </a:prstGeom>
          <a:noFill/>
          <a:ln>
            <a:noFill/>
          </a:ln>
        </p:spPr>
        <p:txBody>
          <a:bodyPr anchorCtr="0" anchor="t" bIns="68575" lIns="68575" rIns="68575" wrap="square" tIns="68575"/>
          <a:lstStyle>
            <a:lvl1pPr indent="0" lvl="0" marL="0" marR="0" rtl="0" algn="l">
              <a:lnSpc>
                <a:spcPct val="90000"/>
              </a:lnSpc>
              <a:spcBef>
                <a:spcPts val="0"/>
              </a:spcBef>
              <a:spcAft>
                <a:spcPts val="500"/>
              </a:spcAft>
              <a:buClr>
                <a:schemeClr val="accent1"/>
              </a:buClr>
              <a:buSzPts val="1500"/>
              <a:buFont typeface="Calibri"/>
              <a:buNone/>
              <a:defRPr b="0" i="0" sz="1100" u="none" cap="none" strike="noStrike">
                <a:solidFill>
                  <a:srgbClr val="FFFFFF"/>
                </a:solidFill>
                <a:latin typeface="Calibri"/>
                <a:ea typeface="Calibri"/>
                <a:cs typeface="Calibri"/>
                <a:sym typeface="Calibri"/>
              </a:defRPr>
            </a:lvl1pPr>
            <a:lvl2pPr indent="0" lvl="1" marL="342900" marR="0" rtl="0" algn="l">
              <a:lnSpc>
                <a:spcPct val="90000"/>
              </a:lnSpc>
              <a:spcBef>
                <a:spcPts val="200"/>
              </a:spcBef>
              <a:spcAft>
                <a:spcPts val="300"/>
              </a:spcAft>
              <a:buClr>
                <a:schemeClr val="accent1"/>
              </a:buClr>
              <a:buSzPts val="1400"/>
              <a:buFont typeface="Calibri"/>
              <a:buNone/>
              <a:defRPr b="0" i="0" sz="900" u="none" cap="none" strike="noStrike">
                <a:solidFill>
                  <a:srgbClr val="3F3F3F"/>
                </a:solidFill>
                <a:latin typeface="Calibri"/>
                <a:ea typeface="Calibri"/>
                <a:cs typeface="Calibri"/>
                <a:sym typeface="Calibri"/>
              </a:defRPr>
            </a:lvl2pPr>
            <a:lvl3pPr indent="0" lvl="2" marL="685800" marR="0" rtl="0" algn="l">
              <a:lnSpc>
                <a:spcPct val="90000"/>
              </a:lnSpc>
              <a:spcBef>
                <a:spcPts val="200"/>
              </a:spcBef>
              <a:spcAft>
                <a:spcPts val="300"/>
              </a:spcAft>
              <a:buClr>
                <a:schemeClr val="accent1"/>
              </a:buClr>
              <a:buSzPts val="1100"/>
              <a:buFont typeface="Calibri"/>
              <a:buNone/>
              <a:defRPr b="0" i="0" sz="800" u="none" cap="none" strike="noStrike">
                <a:solidFill>
                  <a:srgbClr val="3F3F3F"/>
                </a:solidFill>
                <a:latin typeface="Calibri"/>
                <a:ea typeface="Calibri"/>
                <a:cs typeface="Calibri"/>
                <a:sym typeface="Calibri"/>
              </a:defRPr>
            </a:lvl3pPr>
            <a:lvl4pPr indent="0" lvl="3" marL="10287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4pPr>
            <a:lvl5pPr indent="0" lvl="4" marL="13716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5pPr>
            <a:lvl6pPr indent="0" lvl="5" marL="17145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6pPr>
            <a:lvl7pPr indent="0" lvl="6" marL="20574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7pPr>
            <a:lvl8pPr indent="0" lvl="7" marL="24003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8pPr>
            <a:lvl9pPr indent="0" lvl="8" marL="2743200" marR="0" rtl="0" algn="l">
              <a:lnSpc>
                <a:spcPct val="90000"/>
              </a:lnSpc>
              <a:spcBef>
                <a:spcPts val="200"/>
              </a:spcBef>
              <a:spcAft>
                <a:spcPts val="300"/>
              </a:spcAft>
              <a:buClr>
                <a:schemeClr val="accent1"/>
              </a:buClr>
              <a:buSzPts val="1100"/>
              <a:buFont typeface="Calibri"/>
              <a:buNone/>
              <a:defRPr b="0" i="0" sz="700" u="none" cap="none" strike="noStrike">
                <a:solidFill>
                  <a:srgbClr val="3F3F3F"/>
                </a:solidFill>
                <a:latin typeface="Calibri"/>
                <a:ea typeface="Calibri"/>
                <a:cs typeface="Calibri"/>
                <a:sym typeface="Calibri"/>
              </a:defRPr>
            </a:lvl9pPr>
          </a:lstStyle>
          <a:p/>
        </p:txBody>
      </p:sp>
      <p:sp>
        <p:nvSpPr>
          <p:cNvPr id="80" name="Shape 80"/>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4800600"/>
            <a:ext cx="9144000" cy="342900"/>
          </a:xfrm>
          <a:prstGeom prst="rect">
            <a:avLst/>
          </a:prstGeom>
          <a:solidFill>
            <a:schemeClr val="accent2"/>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7" name="Shape 7"/>
          <p:cNvSpPr/>
          <p:nvPr/>
        </p:nvSpPr>
        <p:spPr>
          <a:xfrm>
            <a:off x="0" y="4750737"/>
            <a:ext cx="9144000" cy="49500"/>
          </a:xfrm>
          <a:prstGeom prst="rect">
            <a:avLst/>
          </a:prstGeom>
          <a:solidFill>
            <a:schemeClr val="accent1"/>
          </a:solidFill>
          <a:ln>
            <a:noFill/>
          </a:ln>
        </p:spPr>
        <p:txBody>
          <a:bodyPr anchorCtr="0" anchor="ctr" bIns="68575" lIns="68575" rIns="68575" wrap="square" tIns="68575">
            <a:noAutofit/>
          </a:bodyPr>
          <a:lstStyle/>
          <a:p>
            <a:pPr indent="0" lvl="0" marL="0" marR="0" rtl="0" algn="l">
              <a:lnSpc>
                <a:spcPct val="100000"/>
              </a:lnSpc>
              <a:spcBef>
                <a:spcPts val="0"/>
              </a:spcBef>
              <a:spcAft>
                <a:spcPts val="0"/>
              </a:spcAft>
              <a:buClr>
                <a:srgbClr val="000000"/>
              </a:buClr>
              <a:buFont typeface="Arial"/>
              <a:buNone/>
            </a:pPr>
            <a:r>
              <a:t/>
            </a:r>
            <a:endParaRPr b="0" i="0" sz="1100" u="none" cap="none" strike="noStrike">
              <a:solidFill>
                <a:srgbClr val="000000"/>
              </a:solidFill>
              <a:latin typeface="Arial"/>
              <a:ea typeface="Arial"/>
              <a:cs typeface="Arial"/>
              <a:sym typeface="Arial"/>
            </a:endParaRPr>
          </a:p>
        </p:txBody>
      </p:sp>
      <p:sp>
        <p:nvSpPr>
          <p:cNvPr id="8" name="Shape 8"/>
          <p:cNvSpPr txBox="1"/>
          <p:nvPr>
            <p:ph type="title"/>
          </p:nvPr>
        </p:nvSpPr>
        <p:spPr>
          <a:xfrm>
            <a:off x="822959" y="214952"/>
            <a:ext cx="7543800" cy="1088100"/>
          </a:xfrm>
          <a:prstGeom prst="rect">
            <a:avLst/>
          </a:prstGeom>
          <a:noFill/>
          <a:ln>
            <a:noFill/>
          </a:ln>
        </p:spPr>
        <p:txBody>
          <a:bodyPr anchorCtr="0" anchor="b" bIns="68575" lIns="68575" rIns="68575" wrap="square" tIns="68575"/>
          <a:lstStyle>
            <a:lvl1pPr indent="0" lvl="0" marL="0" marR="0" rtl="0" algn="l">
              <a:lnSpc>
                <a:spcPct val="85000"/>
              </a:lnSpc>
              <a:spcBef>
                <a:spcPts val="0"/>
              </a:spcBef>
              <a:spcAft>
                <a:spcPts val="0"/>
              </a:spcAft>
              <a:buClr>
                <a:srgbClr val="3F3F3F"/>
              </a:buClr>
              <a:buSzPts val="1100"/>
              <a:buFont typeface="Calibri"/>
              <a:buNone/>
              <a:defRPr b="0" i="0" sz="3600" u="none" cap="none" strike="noStrike">
                <a:solidFill>
                  <a:srgbClr val="3F3F3F"/>
                </a:solidFill>
                <a:latin typeface="Calibri"/>
                <a:ea typeface="Calibri"/>
                <a:cs typeface="Calibri"/>
                <a:sym typeface="Calibri"/>
              </a:defRPr>
            </a:lvl1pPr>
            <a:lvl2pPr indent="0" lvl="1">
              <a:spcBef>
                <a:spcPts val="0"/>
              </a:spcBef>
              <a:buSzPts val="1100"/>
              <a:buFont typeface="Arial"/>
              <a:buNone/>
              <a:defRPr sz="1400"/>
            </a:lvl2pPr>
            <a:lvl3pPr indent="0" lvl="2">
              <a:spcBef>
                <a:spcPts val="0"/>
              </a:spcBef>
              <a:buSzPts val="1100"/>
              <a:buFont typeface="Arial"/>
              <a:buNone/>
              <a:defRPr sz="1400"/>
            </a:lvl3pPr>
            <a:lvl4pPr indent="0" lvl="3">
              <a:spcBef>
                <a:spcPts val="0"/>
              </a:spcBef>
              <a:buSzPts val="1100"/>
              <a:buFont typeface="Arial"/>
              <a:buNone/>
              <a:defRPr sz="1400"/>
            </a:lvl4pPr>
            <a:lvl5pPr indent="0" lvl="4">
              <a:spcBef>
                <a:spcPts val="0"/>
              </a:spcBef>
              <a:buSzPts val="1100"/>
              <a:buFont typeface="Arial"/>
              <a:buNone/>
              <a:defRPr sz="1400"/>
            </a:lvl5pPr>
            <a:lvl6pPr indent="0" lvl="5">
              <a:spcBef>
                <a:spcPts val="0"/>
              </a:spcBef>
              <a:buSzPts val="1100"/>
              <a:buFont typeface="Arial"/>
              <a:buNone/>
              <a:defRPr sz="1400"/>
            </a:lvl6pPr>
            <a:lvl7pPr indent="0" lvl="6">
              <a:spcBef>
                <a:spcPts val="0"/>
              </a:spcBef>
              <a:buSzPts val="1100"/>
              <a:buFont typeface="Arial"/>
              <a:buNone/>
              <a:defRPr sz="1400"/>
            </a:lvl7pPr>
            <a:lvl8pPr indent="0" lvl="7">
              <a:spcBef>
                <a:spcPts val="0"/>
              </a:spcBef>
              <a:buSzPts val="1100"/>
              <a:buFont typeface="Arial"/>
              <a:buNone/>
              <a:defRPr sz="1400"/>
            </a:lvl8pPr>
            <a:lvl9pPr indent="0" lvl="8">
              <a:spcBef>
                <a:spcPts val="0"/>
              </a:spcBef>
              <a:buSzPts val="1100"/>
              <a:buFont typeface="Arial"/>
              <a:buNone/>
              <a:defRPr sz="1400"/>
            </a:lvl9pPr>
          </a:lstStyle>
          <a:p/>
        </p:txBody>
      </p:sp>
      <p:sp>
        <p:nvSpPr>
          <p:cNvPr id="9" name="Shape 9"/>
          <p:cNvSpPr txBox="1"/>
          <p:nvPr>
            <p:ph idx="1" type="body"/>
          </p:nvPr>
        </p:nvSpPr>
        <p:spPr>
          <a:xfrm>
            <a:off x="822959" y="1384300"/>
            <a:ext cx="7543800" cy="3017400"/>
          </a:xfrm>
          <a:prstGeom prst="rect">
            <a:avLst/>
          </a:prstGeom>
          <a:noFill/>
          <a:ln>
            <a:noFill/>
          </a:ln>
        </p:spPr>
        <p:txBody>
          <a:bodyPr anchorCtr="0" anchor="t" bIns="68575" lIns="68575" rIns="68575" wrap="square" tIns="68575"/>
          <a:lstStyle>
            <a:lvl1pPr indent="127000" lvl="0" marL="63500" marR="0" rtl="0" algn="l">
              <a:lnSpc>
                <a:spcPct val="90000"/>
              </a:lnSpc>
              <a:spcBef>
                <a:spcPts val="900"/>
              </a:spcBef>
              <a:spcAft>
                <a:spcPts val="20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25400" lvl="1" marL="292100" marR="0" rtl="0" algn="l">
              <a:lnSpc>
                <a:spcPct val="90000"/>
              </a:lnSpc>
              <a:spcBef>
                <a:spcPts val="200"/>
              </a:spcBef>
              <a:spcAft>
                <a:spcPts val="3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0" lvl="2" marL="4191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0" lvl="3" marL="5588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0" lvl="4" marL="698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38100" lvl="5" marL="8255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38100" lvl="6" marL="9779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38100" lvl="7" marL="11303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38100" lvl="8" marL="1270000" marR="0" rtl="0" algn="l">
              <a:lnSpc>
                <a:spcPct val="90000"/>
              </a:lnSpc>
              <a:spcBef>
                <a:spcPts val="2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0" name="Shape 10"/>
          <p:cNvSpPr txBox="1"/>
          <p:nvPr>
            <p:ph idx="10" type="dt"/>
          </p:nvPr>
        </p:nvSpPr>
        <p:spPr>
          <a:xfrm>
            <a:off x="822959" y="4844839"/>
            <a:ext cx="1854300" cy="273900"/>
          </a:xfrm>
          <a:prstGeom prst="rect">
            <a:avLst/>
          </a:prstGeom>
          <a:noFill/>
          <a:ln>
            <a:noFill/>
          </a:ln>
        </p:spPr>
        <p:txBody>
          <a:bodyPr anchorCtr="0" anchor="ctr" bIns="68575" lIns="68575" rIns="68575" wrap="square" tIns="68575"/>
          <a:lstStyle>
            <a:lvl1pPr indent="0" lvl="0" marL="0" marR="0" rtl="0" algn="l">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2764639" y="4844839"/>
            <a:ext cx="3617100" cy="273900"/>
          </a:xfrm>
          <a:prstGeom prst="rect">
            <a:avLst/>
          </a:prstGeom>
          <a:noFill/>
          <a:ln>
            <a:noFill/>
          </a:ln>
        </p:spPr>
        <p:txBody>
          <a:bodyPr anchorCtr="0" anchor="ctr" bIns="68575" lIns="68575" rIns="68575" wrap="square" tIns="68575"/>
          <a:lstStyle>
            <a:lvl1pPr indent="0" lvl="0" marL="0" marR="0" rtl="0" algn="ctr">
              <a:lnSpc>
                <a:spcPct val="100000"/>
              </a:lnSpc>
              <a:spcBef>
                <a:spcPts val="0"/>
              </a:spcBef>
              <a:spcAft>
                <a:spcPts val="0"/>
              </a:spcAft>
              <a:buClr>
                <a:srgbClr val="FFFFFF"/>
              </a:buClr>
              <a:buSzPts val="1100"/>
              <a:buFont typeface="Calibri"/>
              <a:buNone/>
              <a:defRPr b="0" i="0" sz="700" u="none" cap="none" strike="noStrike">
                <a:solidFill>
                  <a:srgbClr val="FFFFFF"/>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100"/>
              <a:buFont typeface="Calibri"/>
              <a:buNone/>
              <a:defRPr b="0" i="0" sz="14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7425343" y="4844839"/>
            <a:ext cx="984000" cy="273900"/>
          </a:xfrm>
          <a:prstGeom prst="rect">
            <a:avLst/>
          </a:prstGeom>
          <a:noFill/>
          <a:ln>
            <a:noFill/>
          </a:ln>
        </p:spPr>
        <p:txBody>
          <a:bodyPr anchorCtr="0" anchor="ctr" bIns="34275" lIns="68575" rIns="68575" wrap="square" tIns="34275">
            <a:noAutofit/>
          </a:bodyPr>
          <a:lstStyle/>
          <a:p>
            <a:pPr indent="0" lvl="0" marL="0" marR="0" rtl="0" algn="r">
              <a:lnSpc>
                <a:spcPct val="100000"/>
              </a:lnSpc>
              <a:spcBef>
                <a:spcPts val="0"/>
              </a:spcBef>
              <a:spcAft>
                <a:spcPts val="0"/>
              </a:spcAft>
              <a:buClr>
                <a:srgbClr val="FFFFFF"/>
              </a:buClr>
              <a:buFont typeface="Calibri"/>
              <a:buNone/>
            </a:pPr>
            <a:fld id="{00000000-1234-1234-1234-123412341234}" type="slidenum">
              <a:rPr b="0" i="0" lang="en" sz="800" u="none" cap="none" strike="noStrike">
                <a:solidFill>
                  <a:srgbClr val="FFFFFF"/>
                </a:solidFill>
                <a:latin typeface="Calibri"/>
                <a:ea typeface="Calibri"/>
                <a:cs typeface="Calibri"/>
                <a:sym typeface="Calibri"/>
              </a:rPr>
              <a:t>‹#›</a:t>
            </a:fld>
          </a:p>
        </p:txBody>
      </p:sp>
      <p:cxnSp>
        <p:nvCxnSpPr>
          <p:cNvPr id="13" name="Shape 13"/>
          <p:cNvCxnSpPr/>
          <p:nvPr/>
        </p:nvCxnSpPr>
        <p:spPr>
          <a:xfrm>
            <a:off x="895149" y="1303383"/>
            <a:ext cx="747510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rightspace.vanderbilt.edu/d2l/home/16189" TargetMode="External"/><Relationship Id="rId4" Type="http://schemas.openxmlformats.org/officeDocument/2006/relationships/hyperlink" Target="https://brightspace.vanderbilt.edu/d2l/home/1618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822959" y="569214"/>
            <a:ext cx="7543800" cy="2674500"/>
          </a:xfrm>
          <a:prstGeom prst="rect">
            <a:avLst/>
          </a:prstGeom>
        </p:spPr>
        <p:txBody>
          <a:bodyPr anchorCtr="0" anchor="b" bIns="68575" lIns="68575" rIns="68575" wrap="square" tIns="68575">
            <a:noAutofit/>
          </a:bodyPr>
          <a:lstStyle/>
          <a:p>
            <a:pPr indent="0" lvl="0" marL="0" algn="ctr">
              <a:spcBef>
                <a:spcPts val="0"/>
              </a:spcBef>
              <a:buNone/>
            </a:pPr>
            <a:r>
              <a:rPr b="1" lang="en">
                <a:solidFill>
                  <a:schemeClr val="accent2"/>
                </a:solidFill>
              </a:rPr>
              <a:t>PADS </a:t>
            </a:r>
            <a:r>
              <a:rPr b="1" lang="en">
                <a:solidFill>
                  <a:schemeClr val="accent2"/>
                </a:solidFill>
              </a:rPr>
              <a:t>EXTENSION</a:t>
            </a:r>
          </a:p>
        </p:txBody>
      </p:sp>
      <p:sp>
        <p:nvSpPr>
          <p:cNvPr id="102" name="Shape 102"/>
          <p:cNvSpPr txBox="1"/>
          <p:nvPr>
            <p:ph idx="1" type="subTitle"/>
          </p:nvPr>
        </p:nvSpPr>
        <p:spPr>
          <a:xfrm>
            <a:off x="825050" y="3341733"/>
            <a:ext cx="7543800" cy="1471800"/>
          </a:xfrm>
          <a:prstGeom prst="rect">
            <a:avLst/>
          </a:prstGeom>
        </p:spPr>
        <p:txBody>
          <a:bodyPr anchorCtr="0" anchor="t" bIns="68575" lIns="68575" rIns="68575" wrap="square" tIns="68575">
            <a:noAutofit/>
          </a:bodyPr>
          <a:lstStyle/>
          <a:p>
            <a:pPr indent="0" lvl="0" marL="0" rtl="0" algn="ctr">
              <a:spcBef>
                <a:spcPts val="0"/>
              </a:spcBef>
              <a:buNone/>
            </a:pPr>
            <a:r>
              <a:rPr lang="en">
                <a:solidFill>
                  <a:srgbClr val="888888"/>
                </a:solidFill>
              </a:rPr>
              <a:t>Ivy M</a:t>
            </a:r>
            <a:r>
              <a:rPr lang="en">
                <a:solidFill>
                  <a:srgbClr val="888888"/>
                </a:solidFill>
              </a:rPr>
              <a:t>in, </a:t>
            </a:r>
            <a:r>
              <a:rPr lang="en">
                <a:solidFill>
                  <a:srgbClr val="888888"/>
                </a:solidFill>
              </a:rPr>
              <a:t>Purboday Ghosh, Veena Nalluri</a:t>
            </a:r>
            <a:r>
              <a:rPr lang="en" sz="900">
                <a:solidFill>
                  <a:srgbClr val="888888"/>
                </a:solidFill>
              </a:rPr>
              <a:t> </a:t>
            </a:r>
          </a:p>
          <a:p>
            <a:pPr indent="0" lvl="0" marL="0" rtl="0" algn="ctr">
              <a:spcBef>
                <a:spcPts val="0"/>
              </a:spcBef>
              <a:buNone/>
            </a:pPr>
            <a:r>
              <a:rPr lang="en">
                <a:solidFill>
                  <a:srgbClr val="888888"/>
                </a:solidFill>
                <a:hlinkClick r:id="rId3"/>
              </a:rPr>
              <a:t>CS 6388-</a:t>
            </a:r>
            <a:r>
              <a:rPr lang="en">
                <a:solidFill>
                  <a:srgbClr val="888888"/>
                </a:solidFill>
              </a:rPr>
              <a:t>0</a:t>
            </a:r>
            <a:r>
              <a:rPr lang="en">
                <a:solidFill>
                  <a:srgbClr val="888888"/>
                </a:solidFill>
                <a:hlinkClick r:id="rId4"/>
              </a:rPr>
              <a:t>1: Model-Integrated Computation </a:t>
            </a:r>
          </a:p>
          <a:p>
            <a:pPr indent="0" lvl="0" marL="0" rtl="0" algn="ctr">
              <a:spcBef>
                <a:spcPts val="0"/>
              </a:spcBef>
              <a:buNone/>
            </a:pPr>
            <a:r>
              <a:rPr lang="en">
                <a:solidFill>
                  <a:srgbClr val="888888"/>
                </a:solidFill>
              </a:rPr>
              <a:t>Project Sponsors: Yogesh Barve, Dr. Aniruddha Gokhale</a:t>
            </a:r>
          </a:p>
          <a:p>
            <a:pPr indent="0" lvl="0" marL="0" rtl="0" algn="ctr">
              <a:spcBef>
                <a:spcPts val="0"/>
              </a:spcBef>
              <a:buNone/>
            </a:pPr>
            <a:r>
              <a:t/>
            </a:r>
            <a:endParaRPr>
              <a:solidFill>
                <a:srgbClr val="888888"/>
              </a:solidFill>
            </a:endParaRPr>
          </a:p>
          <a:p>
            <a:pPr indent="0" lvl="0" marL="0" algn="ctr">
              <a:spcBef>
                <a:spcPts val="0"/>
              </a:spcBef>
              <a:buNone/>
            </a:pPr>
            <a:r>
              <a:rPr lang="en">
                <a:solidFill>
                  <a:srgbClr val="7F7F7F"/>
                </a:solidFill>
              </a:rPr>
              <a:t> </a:t>
            </a:r>
          </a:p>
          <a:p>
            <a:pPr indent="0" lvl="0" mar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Performance Benchmarks   </a:t>
            </a:r>
          </a:p>
        </p:txBody>
      </p:sp>
      <p:sp>
        <p:nvSpPr>
          <p:cNvPr id="200" name="Shape 200"/>
          <p:cNvSpPr txBox="1"/>
          <p:nvPr>
            <p:ph idx="1" type="body"/>
          </p:nvPr>
        </p:nvSpPr>
        <p:spPr>
          <a:xfrm>
            <a:off x="822950" y="1396025"/>
            <a:ext cx="7708200" cy="454200"/>
          </a:xfrm>
          <a:prstGeom prst="rect">
            <a:avLst/>
          </a:prstGeom>
        </p:spPr>
        <p:txBody>
          <a:bodyPr anchorCtr="0" anchor="t" bIns="68575" lIns="68575" rIns="68575" wrap="square" tIns="68575">
            <a:noAutofit/>
          </a:bodyPr>
          <a:lstStyle/>
          <a:p>
            <a:pPr indent="-317500" lvl="0" marL="457200" rtl="0">
              <a:lnSpc>
                <a:spcPct val="150000"/>
              </a:lnSpc>
              <a:spcBef>
                <a:spcPts val="0"/>
              </a:spcBef>
              <a:buSzPts val="1400"/>
              <a:buChar char="❖"/>
            </a:pPr>
            <a:r>
              <a:rPr lang="en" sz="1400"/>
              <a:t>Using Iperf() method  to test bandwidth </a:t>
            </a:r>
          </a:p>
          <a:p>
            <a:pPr indent="127000" lvl="0" marL="63500" rtl="0">
              <a:spcBef>
                <a:spcPts val="0"/>
              </a:spcBef>
              <a:buNone/>
            </a:pPr>
            <a:r>
              <a:t/>
            </a:r>
            <a:endParaRPr/>
          </a:p>
        </p:txBody>
      </p:sp>
      <p:grpSp>
        <p:nvGrpSpPr>
          <p:cNvPr id="201" name="Shape 201"/>
          <p:cNvGrpSpPr/>
          <p:nvPr/>
        </p:nvGrpSpPr>
        <p:grpSpPr>
          <a:xfrm>
            <a:off x="1285981" y="1996333"/>
            <a:ext cx="7307863" cy="2395686"/>
            <a:chOff x="1275050" y="1902200"/>
            <a:chExt cx="7395125" cy="2489800"/>
          </a:xfrm>
        </p:grpSpPr>
        <p:sp>
          <p:nvSpPr>
            <p:cNvPr id="202" name="Shape 202"/>
            <p:cNvSpPr txBox="1"/>
            <p:nvPr/>
          </p:nvSpPr>
          <p:spPr>
            <a:xfrm>
              <a:off x="1275050" y="1926400"/>
              <a:ext cx="2271300" cy="691500"/>
            </a:xfrm>
            <a:prstGeom prst="rect">
              <a:avLst/>
            </a:prstGeom>
            <a:solidFill>
              <a:srgbClr val="F6B26B"/>
            </a:solidFill>
            <a:ln>
              <a:noFill/>
            </a:ln>
          </p:spPr>
          <p:txBody>
            <a:bodyPr anchorCtr="0" anchor="t" bIns="91425" lIns="91425" rIns="91425" wrap="square" tIns="91425">
              <a:noAutofit/>
            </a:bodyPr>
            <a:lstStyle/>
            <a:p>
              <a:pPr indent="0" lvl="0" marL="0">
                <a:spcBef>
                  <a:spcPts val="0"/>
                </a:spcBef>
                <a:buNone/>
              </a:pPr>
              <a:r>
                <a:rPr lang="en" sz="1200">
                  <a:solidFill>
                    <a:schemeClr val="lt1"/>
                  </a:solidFill>
                </a:rPr>
                <a:t>h1 and h2       39.4 Gbits/sec</a:t>
              </a:r>
            </a:p>
            <a:p>
              <a:pPr indent="0" lvl="0" marL="0">
                <a:spcBef>
                  <a:spcPts val="0"/>
                </a:spcBef>
                <a:buNone/>
              </a:pPr>
              <a:r>
                <a:rPr lang="en" sz="1200">
                  <a:solidFill>
                    <a:schemeClr val="lt1"/>
                  </a:solidFill>
                </a:rPr>
                <a:t>h1 and h3       37.5 Gbits/sec</a:t>
              </a:r>
            </a:p>
            <a:p>
              <a:pPr indent="-69850" lvl="0" marL="0">
                <a:spcBef>
                  <a:spcPts val="0"/>
                </a:spcBef>
                <a:buClr>
                  <a:schemeClr val="dk1"/>
                </a:buClr>
                <a:buSzPts val="1100"/>
                <a:buFont typeface="Arial"/>
                <a:buNone/>
              </a:pPr>
              <a:r>
                <a:rPr lang="en" sz="1200">
                  <a:solidFill>
                    <a:schemeClr val="lt1"/>
                  </a:solidFill>
                </a:rPr>
                <a:t>h2 and h3       32.5 Gbits/sec</a:t>
              </a:r>
            </a:p>
          </p:txBody>
        </p:sp>
        <p:sp>
          <p:nvSpPr>
            <p:cNvPr id="203" name="Shape 203"/>
            <p:cNvSpPr txBox="1"/>
            <p:nvPr/>
          </p:nvSpPr>
          <p:spPr>
            <a:xfrm>
              <a:off x="5608025" y="1904988"/>
              <a:ext cx="2271300" cy="691500"/>
            </a:xfrm>
            <a:prstGeom prst="rect">
              <a:avLst/>
            </a:prstGeom>
            <a:solidFill>
              <a:srgbClr val="F6B26B"/>
            </a:solidFill>
            <a:ln>
              <a:noFill/>
            </a:ln>
          </p:spPr>
          <p:txBody>
            <a:bodyPr anchorCtr="0" anchor="t" bIns="91425" lIns="91425" rIns="91425" wrap="square" tIns="91425">
              <a:noAutofit/>
            </a:bodyPr>
            <a:lstStyle/>
            <a:p>
              <a:pPr indent="0" lvl="0" marL="0" rtl="0">
                <a:spcBef>
                  <a:spcPts val="0"/>
                </a:spcBef>
                <a:buNone/>
              </a:pPr>
              <a:r>
                <a:rPr lang="en" sz="1200">
                  <a:solidFill>
                    <a:schemeClr val="lt1"/>
                  </a:solidFill>
                </a:rPr>
                <a:t>h1 and h2       </a:t>
              </a:r>
              <a:r>
                <a:rPr lang="en" sz="1200">
                  <a:solidFill>
                    <a:schemeClr val="lt1"/>
                  </a:solidFill>
                </a:rPr>
                <a:t>4</a:t>
              </a:r>
              <a:r>
                <a:rPr lang="en" sz="1200">
                  <a:solidFill>
                    <a:schemeClr val="lt1"/>
                  </a:solidFill>
                </a:rPr>
                <a:t>74 Mbits/sec</a:t>
              </a:r>
            </a:p>
            <a:p>
              <a:pPr indent="0" lvl="0" marL="0" rtl="0">
                <a:spcBef>
                  <a:spcPts val="0"/>
                </a:spcBef>
                <a:buNone/>
              </a:pPr>
              <a:r>
                <a:rPr lang="en" sz="1200">
                  <a:solidFill>
                    <a:schemeClr val="lt1"/>
                  </a:solidFill>
                </a:rPr>
                <a:t>h1 and h3       537 Mbits/sec</a:t>
              </a:r>
            </a:p>
            <a:p>
              <a:pPr indent="0" lvl="0" marL="0" rtl="0">
                <a:spcBef>
                  <a:spcPts val="0"/>
                </a:spcBef>
                <a:buNone/>
              </a:pPr>
              <a:r>
                <a:rPr lang="en" sz="1200">
                  <a:solidFill>
                    <a:schemeClr val="lt1"/>
                  </a:solidFill>
                </a:rPr>
                <a:t>h2 and h3       27.0 Gbits/sec</a:t>
              </a:r>
            </a:p>
          </p:txBody>
        </p:sp>
        <p:sp>
          <p:nvSpPr>
            <p:cNvPr id="204" name="Shape 204"/>
            <p:cNvSpPr txBox="1"/>
            <p:nvPr/>
          </p:nvSpPr>
          <p:spPr>
            <a:xfrm>
              <a:off x="5608025" y="3558175"/>
              <a:ext cx="2271300" cy="691500"/>
            </a:xfrm>
            <a:prstGeom prst="rect">
              <a:avLst/>
            </a:prstGeom>
            <a:solidFill>
              <a:srgbClr val="F6B26B"/>
            </a:solidFill>
            <a:ln>
              <a:noFill/>
            </a:ln>
          </p:spPr>
          <p:txBody>
            <a:bodyPr anchorCtr="0" anchor="t" bIns="91425" lIns="91425" rIns="91425" wrap="square" tIns="91425">
              <a:noAutofit/>
            </a:bodyPr>
            <a:lstStyle/>
            <a:p>
              <a:pPr indent="0" lvl="0" marL="0" rtl="0">
                <a:spcBef>
                  <a:spcPts val="0"/>
                </a:spcBef>
                <a:buNone/>
              </a:pPr>
              <a:r>
                <a:rPr lang="en" sz="1200">
                  <a:solidFill>
                    <a:schemeClr val="lt1"/>
                  </a:solidFill>
                </a:rPr>
                <a:t>h1 and h2       643 mbits/sec</a:t>
              </a:r>
            </a:p>
            <a:p>
              <a:pPr indent="0" lvl="0" marL="0" rtl="0">
                <a:spcBef>
                  <a:spcPts val="0"/>
                </a:spcBef>
                <a:buNone/>
              </a:pPr>
              <a:r>
                <a:rPr lang="en" sz="1200">
                  <a:solidFill>
                    <a:schemeClr val="lt1"/>
                  </a:solidFill>
                </a:rPr>
                <a:t>h1 and h3       608 mbits/sec</a:t>
              </a:r>
            </a:p>
            <a:p>
              <a:pPr indent="0" lvl="0" marL="0" rtl="0">
                <a:spcBef>
                  <a:spcPts val="0"/>
                </a:spcBef>
                <a:buNone/>
              </a:pPr>
              <a:r>
                <a:rPr lang="en" sz="1200">
                  <a:solidFill>
                    <a:schemeClr val="lt1"/>
                  </a:solidFill>
                </a:rPr>
                <a:t>h2 and h3       89.9 Mbits/sec</a:t>
              </a:r>
            </a:p>
          </p:txBody>
        </p:sp>
        <p:cxnSp>
          <p:nvCxnSpPr>
            <p:cNvPr id="205" name="Shape 205"/>
            <p:cNvCxnSpPr>
              <a:stCxn id="202" idx="3"/>
              <a:endCxn id="203" idx="1"/>
            </p:cNvCxnSpPr>
            <p:nvPr/>
          </p:nvCxnSpPr>
          <p:spPr>
            <a:xfrm flipH="1" rot="10800000">
              <a:off x="3546350" y="2250550"/>
              <a:ext cx="2061600" cy="21600"/>
            </a:xfrm>
            <a:prstGeom prst="straightConnector1">
              <a:avLst/>
            </a:prstGeom>
            <a:noFill/>
            <a:ln cap="flat" cmpd="sng" w="9525">
              <a:solidFill>
                <a:schemeClr val="dk2"/>
              </a:solidFill>
              <a:prstDash val="solid"/>
              <a:round/>
              <a:headEnd len="lg" w="lg" type="none"/>
              <a:tailEnd len="lg" w="lg" type="triangle"/>
            </a:ln>
          </p:spPr>
        </p:cxnSp>
        <p:sp>
          <p:nvSpPr>
            <p:cNvPr id="206" name="Shape 206"/>
            <p:cNvSpPr txBox="1"/>
            <p:nvPr/>
          </p:nvSpPr>
          <p:spPr>
            <a:xfrm>
              <a:off x="3655250" y="1902200"/>
              <a:ext cx="1829100" cy="8337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3F3F3F"/>
                  </a:solidFill>
                </a:rPr>
                <a:t>h1 and S1 bw=1000</a:t>
              </a:r>
            </a:p>
          </p:txBody>
        </p:sp>
        <p:cxnSp>
          <p:nvCxnSpPr>
            <p:cNvPr id="207" name="Shape 207"/>
            <p:cNvCxnSpPr>
              <a:stCxn id="203" idx="2"/>
              <a:endCxn id="204" idx="0"/>
            </p:cNvCxnSpPr>
            <p:nvPr/>
          </p:nvCxnSpPr>
          <p:spPr>
            <a:xfrm>
              <a:off x="6743675" y="2596488"/>
              <a:ext cx="0" cy="961500"/>
            </a:xfrm>
            <a:prstGeom prst="straightConnector1">
              <a:avLst/>
            </a:prstGeom>
            <a:noFill/>
            <a:ln cap="flat" cmpd="sng" w="9525">
              <a:solidFill>
                <a:schemeClr val="dk2"/>
              </a:solidFill>
              <a:prstDash val="solid"/>
              <a:round/>
              <a:headEnd len="lg" w="lg" type="none"/>
              <a:tailEnd len="lg" w="lg" type="triangle"/>
            </a:ln>
          </p:spPr>
        </p:cxnSp>
        <p:sp>
          <p:nvSpPr>
            <p:cNvPr id="208" name="Shape 208"/>
            <p:cNvSpPr txBox="1"/>
            <p:nvPr/>
          </p:nvSpPr>
          <p:spPr>
            <a:xfrm>
              <a:off x="6841075" y="2888550"/>
              <a:ext cx="1829100" cy="4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3F3F3F"/>
                  </a:solidFill>
                </a:rPr>
                <a:t>h2 and S1 bw=100</a:t>
              </a:r>
            </a:p>
          </p:txBody>
        </p:sp>
        <p:sp>
          <p:nvSpPr>
            <p:cNvPr id="209" name="Shape 209"/>
            <p:cNvSpPr txBox="1"/>
            <p:nvPr/>
          </p:nvSpPr>
          <p:spPr>
            <a:xfrm>
              <a:off x="1275050" y="3558175"/>
              <a:ext cx="2271300" cy="691500"/>
            </a:xfrm>
            <a:prstGeom prst="rect">
              <a:avLst/>
            </a:prstGeom>
            <a:solidFill>
              <a:srgbClr val="F6B26B"/>
            </a:solidFill>
            <a:ln>
              <a:noFill/>
            </a:ln>
          </p:spPr>
          <p:txBody>
            <a:bodyPr anchorCtr="0" anchor="t" bIns="91425" lIns="91425" rIns="91425" wrap="square" tIns="91425">
              <a:noAutofit/>
            </a:bodyPr>
            <a:lstStyle/>
            <a:p>
              <a:pPr indent="0" lvl="0" marL="0" rtl="0">
                <a:spcBef>
                  <a:spcPts val="0"/>
                </a:spcBef>
                <a:buNone/>
              </a:pPr>
              <a:r>
                <a:rPr lang="en" sz="1200">
                  <a:solidFill>
                    <a:schemeClr val="lt1"/>
                  </a:solidFill>
                </a:rPr>
                <a:t>h1 and h2       8.91 Mbits/sec</a:t>
              </a:r>
            </a:p>
            <a:p>
              <a:pPr indent="0" lvl="0" marL="0" rtl="0">
                <a:spcBef>
                  <a:spcPts val="0"/>
                </a:spcBef>
                <a:buNone/>
              </a:pPr>
              <a:r>
                <a:rPr lang="en" sz="1200">
                  <a:solidFill>
                    <a:schemeClr val="lt1"/>
                  </a:solidFill>
                </a:rPr>
                <a:t>h1 and h3       9.49 Mbits/sec</a:t>
              </a:r>
            </a:p>
            <a:p>
              <a:pPr indent="0" lvl="0" marL="0" rtl="0">
                <a:spcBef>
                  <a:spcPts val="0"/>
                </a:spcBef>
                <a:buNone/>
              </a:pPr>
              <a:r>
                <a:rPr lang="en" sz="1200">
                  <a:solidFill>
                    <a:schemeClr val="lt1"/>
                  </a:solidFill>
                </a:rPr>
                <a:t>h2 and h3       89.9 Mbits/sec</a:t>
              </a:r>
            </a:p>
          </p:txBody>
        </p:sp>
        <p:sp>
          <p:nvSpPr>
            <p:cNvPr id="210" name="Shape 210"/>
            <p:cNvSpPr txBox="1"/>
            <p:nvPr/>
          </p:nvSpPr>
          <p:spPr>
            <a:xfrm>
              <a:off x="3662637" y="3558300"/>
              <a:ext cx="1829100" cy="833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3F3F3F"/>
                  </a:solidFill>
                </a:rPr>
                <a:t>h1 and S1 bw=10</a:t>
              </a:r>
            </a:p>
          </p:txBody>
        </p:sp>
        <p:cxnSp>
          <p:nvCxnSpPr>
            <p:cNvPr id="211" name="Shape 211"/>
            <p:cNvCxnSpPr>
              <a:stCxn id="204" idx="1"/>
              <a:endCxn id="209" idx="3"/>
            </p:cNvCxnSpPr>
            <p:nvPr/>
          </p:nvCxnSpPr>
          <p:spPr>
            <a:xfrm rot="10800000">
              <a:off x="3546425" y="3903925"/>
              <a:ext cx="2061600" cy="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Insights &amp; Conclusions</a:t>
            </a:r>
          </a:p>
        </p:txBody>
      </p:sp>
      <p:sp>
        <p:nvSpPr>
          <p:cNvPr id="217" name="Shape 217"/>
          <p:cNvSpPr txBox="1"/>
          <p:nvPr>
            <p:ph idx="1" type="body"/>
          </p:nvPr>
        </p:nvSpPr>
        <p:spPr>
          <a:xfrm>
            <a:off x="822950" y="1384300"/>
            <a:ext cx="7543800" cy="3296700"/>
          </a:xfrm>
          <a:prstGeom prst="rect">
            <a:avLst/>
          </a:prstGeom>
        </p:spPr>
        <p:txBody>
          <a:bodyPr anchorCtr="0" anchor="t" bIns="68575" lIns="68575" rIns="68575" wrap="square" tIns="68575">
            <a:noAutofit/>
          </a:bodyPr>
          <a:lstStyle/>
          <a:p>
            <a:pPr indent="-317500" lvl="0" marL="457200" rtl="0">
              <a:lnSpc>
                <a:spcPct val="150000"/>
              </a:lnSpc>
              <a:spcBef>
                <a:spcPts val="0"/>
              </a:spcBef>
              <a:spcAft>
                <a:spcPts val="0"/>
              </a:spcAft>
              <a:buSzPts val="1400"/>
              <a:buChar char="❖"/>
            </a:pPr>
            <a:r>
              <a:rPr lang="en" sz="1400"/>
              <a:t>Challenges faced:</a:t>
            </a:r>
          </a:p>
          <a:p>
            <a:pPr indent="-317500" lvl="1" marL="914400" rtl="0">
              <a:lnSpc>
                <a:spcPct val="150000"/>
              </a:lnSpc>
              <a:spcBef>
                <a:spcPts val="0"/>
              </a:spcBef>
              <a:spcAft>
                <a:spcPts val="0"/>
              </a:spcAft>
              <a:buSzPts val="1400"/>
              <a:buChar char="➢"/>
            </a:pPr>
            <a:r>
              <a:rPr lang="en"/>
              <a:t>Updating the ejs file topologyFileTemplate.ejs for the CreateTopology and mrMininet plugins.</a:t>
            </a:r>
          </a:p>
          <a:p>
            <a:pPr indent="-317500" lvl="1" marL="914400" rtl="0">
              <a:lnSpc>
                <a:spcPct val="150000"/>
              </a:lnSpc>
              <a:spcBef>
                <a:spcPts val="0"/>
              </a:spcBef>
              <a:spcAft>
                <a:spcPts val="0"/>
              </a:spcAft>
              <a:buSzPts val="1400"/>
              <a:buChar char="➢"/>
            </a:pPr>
            <a:r>
              <a:rPr lang="en"/>
              <a:t>Decorators not loading for any of the newly defined as well as default models.</a:t>
            </a:r>
          </a:p>
          <a:p>
            <a:pPr indent="-317500" lvl="0" marL="457200" rtl="0">
              <a:lnSpc>
                <a:spcPct val="150000"/>
              </a:lnSpc>
              <a:spcBef>
                <a:spcPts val="0"/>
              </a:spcBef>
              <a:spcAft>
                <a:spcPts val="0"/>
              </a:spcAft>
              <a:buSzPts val="1400"/>
              <a:buChar char="❖"/>
            </a:pPr>
            <a:r>
              <a:rPr lang="en" sz="1400"/>
              <a:t>Future work:</a:t>
            </a:r>
          </a:p>
          <a:p>
            <a:pPr indent="-317500" lvl="1" marL="914400" rtl="0">
              <a:lnSpc>
                <a:spcPct val="150000"/>
              </a:lnSpc>
              <a:spcBef>
                <a:spcPts val="0"/>
              </a:spcBef>
              <a:spcAft>
                <a:spcPts val="0"/>
              </a:spcAft>
              <a:buSzPts val="1400"/>
              <a:buChar char="➢"/>
            </a:pPr>
            <a:r>
              <a:rPr lang="en"/>
              <a:t>In future, we would like to run the program for other distributed systems such as publish-subscribe, client-server, bittorrent etc.</a:t>
            </a:r>
          </a:p>
          <a:p>
            <a:pPr indent="-317500" lvl="1" marL="914400" rtl="0">
              <a:lnSpc>
                <a:spcPct val="150000"/>
              </a:lnSpc>
              <a:spcBef>
                <a:spcPts val="0"/>
              </a:spcBef>
              <a:spcAft>
                <a:spcPts val="0"/>
              </a:spcAft>
              <a:buSzPts val="1400"/>
              <a:buChar char="➢"/>
            </a:pPr>
            <a:r>
              <a:rPr lang="en"/>
              <a:t>Implement the application as a Design Studio to abstract the metamodels from the end users.</a:t>
            </a:r>
          </a:p>
          <a:p>
            <a:pPr indent="-317500" lvl="1" marL="914400" rtl="0">
              <a:lnSpc>
                <a:spcPct val="150000"/>
              </a:lnSpc>
              <a:spcBef>
                <a:spcPts val="0"/>
              </a:spcBef>
              <a:buSzPts val="1400"/>
              <a:buChar char="➢"/>
            </a:pPr>
            <a:r>
              <a:rPr lang="en"/>
              <a:t>Writing constraints.</a:t>
            </a:r>
          </a:p>
          <a:p>
            <a:pPr indent="127000" lvl="0" marL="6350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Demonstration</a:t>
            </a:r>
            <a:r>
              <a:rPr lang="en"/>
              <a:t> </a:t>
            </a:r>
          </a:p>
        </p:txBody>
      </p:sp>
      <p:sp>
        <p:nvSpPr>
          <p:cNvPr id="223" name="Shape 223"/>
          <p:cNvSpPr txBox="1"/>
          <p:nvPr>
            <p:ph idx="1" type="body"/>
          </p:nvPr>
        </p:nvSpPr>
        <p:spPr>
          <a:xfrm>
            <a:off x="822959" y="1384300"/>
            <a:ext cx="7543800" cy="3017400"/>
          </a:xfrm>
          <a:prstGeom prst="rect">
            <a:avLst/>
          </a:prstGeom>
        </p:spPr>
        <p:txBody>
          <a:bodyPr anchorCtr="0" anchor="t" bIns="68575" lIns="68575" rIns="68575" wrap="square" tIns="68575">
            <a:noAutofit/>
          </a:bodyPr>
          <a:lstStyle/>
          <a:p>
            <a:pPr indent="-342900" lvl="0" marL="457200" rtl="0">
              <a:lnSpc>
                <a:spcPct val="150000"/>
              </a:lnSpc>
              <a:spcBef>
                <a:spcPts val="0"/>
              </a:spcBef>
              <a:buSzPts val="1800"/>
              <a:buChar char="❖"/>
            </a:pPr>
            <a:r>
              <a:rPr lang="en" sz="1800"/>
              <a:t>WebGME demonstration               </a:t>
            </a:r>
          </a:p>
          <a:p>
            <a:pPr indent="0" lvl="0" marL="457200" rtl="0">
              <a:lnSpc>
                <a:spcPct val="150000"/>
              </a:lnSpc>
              <a:spcBef>
                <a:spcPts val="0"/>
              </a:spcBef>
              <a:buNone/>
            </a:pPr>
            <a:r>
              <a:t/>
            </a:r>
            <a:endParaRPr sz="1800"/>
          </a:p>
          <a:p>
            <a:pPr indent="-342900" lvl="0" marL="457200" rtl="0">
              <a:lnSpc>
                <a:spcPct val="150000"/>
              </a:lnSpc>
              <a:spcBef>
                <a:spcPts val="0"/>
              </a:spcBef>
              <a:buSzPts val="1800"/>
              <a:buChar char="❖"/>
            </a:pPr>
            <a:r>
              <a:rPr lang="en" sz="1800"/>
              <a:t>Mininet demonstration                </a:t>
            </a:r>
          </a:p>
          <a:p>
            <a:pPr indent="127000" lvl="0" marL="6350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Thank you !</a:t>
            </a:r>
          </a:p>
        </p:txBody>
      </p:sp>
      <p:pic>
        <p:nvPicPr>
          <p:cNvPr id="229" name="Shape 229"/>
          <p:cNvPicPr preferRelativeResize="0"/>
          <p:nvPr/>
        </p:nvPicPr>
        <p:blipFill>
          <a:blip r:embed="rId3">
            <a:alphaModFix/>
          </a:blip>
          <a:stretch>
            <a:fillRect/>
          </a:stretch>
        </p:blipFill>
        <p:spPr>
          <a:xfrm>
            <a:off x="3772612" y="1909500"/>
            <a:ext cx="1598775" cy="159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Background &amp; Motivation</a:t>
            </a:r>
          </a:p>
        </p:txBody>
      </p:sp>
      <p:sp>
        <p:nvSpPr>
          <p:cNvPr id="108" name="Shape 108"/>
          <p:cNvSpPr txBox="1"/>
          <p:nvPr>
            <p:ph idx="1" type="body"/>
          </p:nvPr>
        </p:nvSpPr>
        <p:spPr>
          <a:xfrm>
            <a:off x="822959" y="1384300"/>
            <a:ext cx="7543800" cy="3017400"/>
          </a:xfrm>
          <a:prstGeom prst="rect">
            <a:avLst/>
          </a:prstGeom>
        </p:spPr>
        <p:txBody>
          <a:bodyPr anchorCtr="0" anchor="t" bIns="68575" lIns="68575" rIns="68575" wrap="square" tIns="68575">
            <a:noAutofit/>
          </a:bodyPr>
          <a:lstStyle/>
          <a:p>
            <a:pPr indent="0" lvl="0" marL="0" rtl="0" algn="just">
              <a:lnSpc>
                <a:spcPct val="100000"/>
              </a:lnSpc>
              <a:spcBef>
                <a:spcPts val="0"/>
              </a:spcBef>
              <a:spcAft>
                <a:spcPts val="1600"/>
              </a:spcAft>
              <a:buNone/>
            </a:pPr>
            <a:r>
              <a:rPr lang="en"/>
              <a:t>PADS stands for Playground of Algorithms for Distributed Systems. It is an extensible framework that leverages the DSML capabilities of WebGME,  allowing users to design, modify, implement, prototype and deploy distributed algorithms by abstracting the low level implementation details.</a:t>
            </a:r>
          </a:p>
          <a:p>
            <a:pPr indent="0" lvl="0" marL="0" rtl="0">
              <a:spcBef>
                <a:spcPts val="0"/>
              </a:spcBef>
              <a:buNone/>
            </a:pPr>
            <a:r>
              <a:rPr lang="en"/>
              <a:t>Currently, PADS is capable of allowing users to design different network topologies and then simulate them using a standard testbed such as Mininet. It is essentially a “run and observe” functionality with no scope of modifying the link parameters after creation.</a:t>
            </a:r>
          </a:p>
          <a:p>
            <a:pPr indent="0" lvl="0" marL="0">
              <a:spcBef>
                <a:spcPts val="0"/>
              </a:spcBef>
              <a:buNone/>
            </a:pPr>
            <a:r>
              <a:rPr lang="en"/>
              <a:t>Our project aims at bridging that gap to allow behavioural modeling of the topologies within PADS.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rtl="0">
              <a:spcBef>
                <a:spcPts val="0"/>
              </a:spcBef>
              <a:buNone/>
            </a:pPr>
            <a:r>
              <a:rPr lang="en">
                <a:solidFill>
                  <a:schemeClr val="accent2"/>
                </a:solidFill>
              </a:rPr>
              <a:t>Problem characterization           </a:t>
            </a:r>
          </a:p>
        </p:txBody>
      </p:sp>
      <p:sp>
        <p:nvSpPr>
          <p:cNvPr id="114" name="Shape 114"/>
          <p:cNvSpPr txBox="1"/>
          <p:nvPr>
            <p:ph idx="1" type="body"/>
          </p:nvPr>
        </p:nvSpPr>
        <p:spPr>
          <a:xfrm>
            <a:off x="822959" y="1384300"/>
            <a:ext cx="7543800" cy="3017400"/>
          </a:xfrm>
          <a:prstGeom prst="rect">
            <a:avLst/>
          </a:prstGeom>
        </p:spPr>
        <p:txBody>
          <a:bodyPr anchorCtr="0" anchor="t" bIns="68575" lIns="68575" rIns="68575" wrap="square" tIns="68575">
            <a:noAutofit/>
          </a:bodyPr>
          <a:lstStyle/>
          <a:p>
            <a:pPr indent="-342900" lvl="0" marL="457200" rtl="0">
              <a:lnSpc>
                <a:spcPct val="150000"/>
              </a:lnSpc>
              <a:spcBef>
                <a:spcPts val="0"/>
              </a:spcBef>
              <a:spcAft>
                <a:spcPts val="0"/>
              </a:spcAft>
              <a:buSzPts val="1800"/>
              <a:buChar char="❖"/>
            </a:pPr>
            <a:r>
              <a:rPr lang="en" sz="1800"/>
              <a:t>Develop experiment and deployment meta model</a:t>
            </a:r>
          </a:p>
          <a:p>
            <a:pPr indent="-342900" lvl="0" marL="457200" rtl="0">
              <a:lnSpc>
                <a:spcPct val="150000"/>
              </a:lnSpc>
              <a:spcBef>
                <a:spcPts val="0"/>
              </a:spcBef>
              <a:spcAft>
                <a:spcPts val="0"/>
              </a:spcAft>
              <a:buSzPts val="1800"/>
              <a:buChar char="❖"/>
            </a:pPr>
            <a:r>
              <a:rPr lang="en" sz="1800"/>
              <a:t>Implementing a behavior FSM model</a:t>
            </a:r>
          </a:p>
          <a:p>
            <a:pPr indent="-342900" lvl="0" marL="457200" rtl="0">
              <a:lnSpc>
                <a:spcPct val="150000"/>
              </a:lnSpc>
              <a:spcBef>
                <a:spcPts val="0"/>
              </a:spcBef>
              <a:spcAft>
                <a:spcPts val="0"/>
              </a:spcAft>
              <a:buSzPts val="1800"/>
              <a:buChar char="❖"/>
            </a:pPr>
            <a:r>
              <a:rPr lang="en" sz="1800"/>
              <a:t>Develop the plugin for FSM model for generating Json file </a:t>
            </a:r>
          </a:p>
          <a:p>
            <a:pPr indent="-342900" lvl="0" marL="457200" rtl="0">
              <a:lnSpc>
                <a:spcPct val="150000"/>
              </a:lnSpc>
              <a:spcBef>
                <a:spcPts val="0"/>
              </a:spcBef>
              <a:spcAft>
                <a:spcPts val="0"/>
              </a:spcAft>
              <a:buSzPts val="1800"/>
              <a:buChar char="❖"/>
            </a:pPr>
            <a:r>
              <a:rPr lang="en" sz="1800"/>
              <a:t>Modifying the plugin for Topology model for generating python file</a:t>
            </a:r>
          </a:p>
          <a:p>
            <a:pPr indent="-342900" lvl="0" marL="457200" rtl="0">
              <a:lnSpc>
                <a:spcPct val="150000"/>
              </a:lnSpc>
              <a:spcBef>
                <a:spcPts val="0"/>
              </a:spcBef>
              <a:spcAft>
                <a:spcPts val="0"/>
              </a:spcAft>
              <a:buSzPts val="1800"/>
              <a:buChar char="❖"/>
            </a:pPr>
            <a:r>
              <a:rPr lang="en" sz="1800"/>
              <a:t>Writing a python file for link updating </a:t>
            </a:r>
          </a:p>
          <a:p>
            <a:pPr indent="-342900" lvl="0" marL="457200" rtl="0">
              <a:lnSpc>
                <a:spcPct val="150000"/>
              </a:lnSpc>
              <a:spcBef>
                <a:spcPts val="0"/>
              </a:spcBef>
              <a:buSzPts val="1800"/>
              <a:buChar char="❖"/>
            </a:pPr>
            <a:r>
              <a:rPr lang="en" sz="1800"/>
              <a:t>Using Word Counting example based on MapReduce model for testing updating of link properties.</a:t>
            </a:r>
          </a:p>
          <a:p>
            <a:pPr indent="0" lvl="0" marL="0" rtl="0">
              <a:lnSpc>
                <a:spcPct val="150000"/>
              </a:lnSpc>
              <a:spcBef>
                <a:spcPts val="0"/>
              </a:spcBef>
              <a:buNone/>
            </a:pPr>
            <a:r>
              <a:t/>
            </a:r>
            <a:endParaRPr sz="1800"/>
          </a:p>
          <a:p>
            <a:pPr indent="-69850" lvl="0" marL="457200" rtl="0">
              <a:lnSpc>
                <a:spcPct val="150000"/>
              </a:lnSpc>
              <a:spcBef>
                <a:spcPts val="0"/>
              </a:spcBef>
              <a:buClr>
                <a:schemeClr val="dk1"/>
              </a:buClr>
              <a:buSzPts val="1100"/>
              <a:buFont typeface="Arial"/>
              <a:buNone/>
            </a:pPr>
            <a:r>
              <a:t/>
            </a:r>
            <a:endParaRPr sz="1800"/>
          </a:p>
          <a:p>
            <a:pPr indent="127000" lvl="0" marL="6350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00109" y="229302"/>
            <a:ext cx="7543800" cy="1088100"/>
          </a:xfrm>
          <a:prstGeom prst="rect">
            <a:avLst/>
          </a:prstGeom>
        </p:spPr>
        <p:txBody>
          <a:bodyPr anchorCtr="0" anchor="b" bIns="68575" lIns="68575" rIns="68575" wrap="square" tIns="68575">
            <a:noAutofit/>
          </a:bodyPr>
          <a:lstStyle/>
          <a:p>
            <a:pPr indent="0" lvl="0" marL="0" rtl="0">
              <a:spcBef>
                <a:spcPts val="0"/>
              </a:spcBef>
              <a:buNone/>
            </a:pPr>
            <a:r>
              <a:rPr lang="en">
                <a:solidFill>
                  <a:schemeClr val="accent2"/>
                </a:solidFill>
              </a:rPr>
              <a:t>Current PADS Metamodel</a:t>
            </a:r>
          </a:p>
        </p:txBody>
      </p:sp>
      <p:pic>
        <p:nvPicPr>
          <p:cNvPr id="120" name="Shape 120"/>
          <p:cNvPicPr preferRelativeResize="0"/>
          <p:nvPr/>
        </p:nvPicPr>
        <p:blipFill>
          <a:blip r:embed="rId3">
            <a:alphaModFix/>
          </a:blip>
          <a:stretch>
            <a:fillRect/>
          </a:stretch>
        </p:blipFill>
        <p:spPr>
          <a:xfrm>
            <a:off x="1023125" y="1413750"/>
            <a:ext cx="6855975" cy="323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22950" y="4019121"/>
            <a:ext cx="7584900" cy="404100"/>
          </a:xfrm>
          <a:prstGeom prst="rect">
            <a:avLst/>
          </a:prstGeom>
        </p:spPr>
        <p:txBody>
          <a:bodyPr anchorCtr="0" anchor="b" bIns="68575" lIns="68575" rIns="68575" wrap="square" tIns="6857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Test Models</a:t>
            </a:r>
          </a:p>
        </p:txBody>
      </p:sp>
      <p:sp>
        <p:nvSpPr>
          <p:cNvPr id="126" name="Shape 126"/>
          <p:cNvSpPr/>
          <p:nvPr>
            <p:ph idx="2" type="pic"/>
          </p:nvPr>
        </p:nvSpPr>
        <p:spPr>
          <a:xfrm>
            <a:off x="11" y="0"/>
            <a:ext cx="9144000" cy="3686400"/>
          </a:xfrm>
          <a:prstGeom prst="rect">
            <a:avLst/>
          </a:prstGeom>
        </p:spPr>
        <p:txBody>
          <a:bodyPr anchorCtr="0" anchor="t" bIns="68575" lIns="68575" rIns="68575" wrap="square" tIns="68575">
            <a:noAutofit/>
          </a:bodyPr>
          <a:lstStyle/>
          <a:p>
            <a:pPr indent="0" lvl="0" marL="0">
              <a:spcBef>
                <a:spcPts val="0"/>
              </a:spcBef>
              <a:buNone/>
            </a:pPr>
            <a:r>
              <a:t/>
            </a:r>
            <a:endParaRPr/>
          </a:p>
        </p:txBody>
      </p:sp>
      <p:sp>
        <p:nvSpPr>
          <p:cNvPr id="127" name="Shape 127"/>
          <p:cNvSpPr txBox="1"/>
          <p:nvPr>
            <p:ph idx="1" type="body"/>
          </p:nvPr>
        </p:nvSpPr>
        <p:spPr>
          <a:xfrm>
            <a:off x="822959" y="4430267"/>
            <a:ext cx="7584900" cy="445800"/>
          </a:xfrm>
          <a:prstGeom prst="rect">
            <a:avLst/>
          </a:prstGeom>
        </p:spPr>
        <p:txBody>
          <a:bodyPr anchorCtr="0" anchor="t" bIns="68575" lIns="68575" rIns="68575" wrap="square" tIns="68575">
            <a:noAutofit/>
          </a:bodyPr>
          <a:lstStyle/>
          <a:p>
            <a:pPr indent="0" lvl="0" marL="0">
              <a:spcBef>
                <a:spcPts val="0"/>
              </a:spcBef>
              <a:buNone/>
            </a:pPr>
            <a:r>
              <a:rPr lang="en"/>
              <a:t>Test Models supported by PADS at present</a:t>
            </a:r>
          </a:p>
        </p:txBody>
      </p:sp>
      <p:pic>
        <p:nvPicPr>
          <p:cNvPr id="128" name="Shape 128"/>
          <p:cNvPicPr preferRelativeResize="0"/>
          <p:nvPr/>
        </p:nvPicPr>
        <p:blipFill>
          <a:blip r:embed="rId3">
            <a:alphaModFix/>
          </a:blip>
          <a:stretch>
            <a:fillRect/>
          </a:stretch>
        </p:blipFill>
        <p:spPr>
          <a:xfrm>
            <a:off x="0" y="325675"/>
            <a:ext cx="9144000" cy="368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822959" y="3806189"/>
            <a:ext cx="7584900" cy="617100"/>
          </a:xfrm>
          <a:prstGeom prst="rect">
            <a:avLst/>
          </a:prstGeom>
        </p:spPr>
        <p:txBody>
          <a:bodyPr anchorCtr="0" anchor="b" bIns="68575" lIns="68575" rIns="68575" wrap="square" tIns="68575">
            <a:noAutofit/>
          </a:bodyPr>
          <a:lstStyle/>
          <a:p>
            <a:pPr indent="0" lvl="0" marL="0">
              <a:spcBef>
                <a:spcPts val="0"/>
              </a:spcBef>
              <a:buNone/>
            </a:pPr>
            <a:r>
              <a:rPr lang="en"/>
              <a:t>Map Reduce Network</a:t>
            </a:r>
          </a:p>
        </p:txBody>
      </p:sp>
      <p:sp>
        <p:nvSpPr>
          <p:cNvPr id="134" name="Shape 134"/>
          <p:cNvSpPr/>
          <p:nvPr>
            <p:ph idx="2" type="pic"/>
          </p:nvPr>
        </p:nvSpPr>
        <p:spPr>
          <a:xfrm>
            <a:off x="11" y="0"/>
            <a:ext cx="9144000" cy="3686400"/>
          </a:xfrm>
          <a:prstGeom prst="rect">
            <a:avLst/>
          </a:prstGeom>
        </p:spPr>
        <p:txBody>
          <a:bodyPr anchorCtr="0" anchor="t" bIns="68575" lIns="68575" rIns="68575" wrap="square" tIns="68575">
            <a:noAutofit/>
          </a:bodyPr>
          <a:lstStyle/>
          <a:p>
            <a:pPr indent="0" lvl="0" marL="0">
              <a:spcBef>
                <a:spcPts val="0"/>
              </a:spcBef>
              <a:buNone/>
            </a:pPr>
            <a:r>
              <a:t/>
            </a:r>
            <a:endParaRPr/>
          </a:p>
        </p:txBody>
      </p:sp>
      <p:sp>
        <p:nvSpPr>
          <p:cNvPr id="135" name="Shape 135"/>
          <p:cNvSpPr txBox="1"/>
          <p:nvPr>
            <p:ph idx="1" type="body"/>
          </p:nvPr>
        </p:nvSpPr>
        <p:spPr>
          <a:xfrm>
            <a:off x="822959" y="4430267"/>
            <a:ext cx="7584900" cy="445800"/>
          </a:xfrm>
          <a:prstGeom prst="rect">
            <a:avLst/>
          </a:prstGeom>
        </p:spPr>
        <p:txBody>
          <a:bodyPr anchorCtr="0" anchor="t" bIns="68575" lIns="68575" rIns="68575" wrap="square" tIns="68575">
            <a:noAutofit/>
          </a:bodyPr>
          <a:lstStyle/>
          <a:p>
            <a:pPr indent="0" lvl="0" marL="0">
              <a:spcBef>
                <a:spcPts val="0"/>
              </a:spcBef>
              <a:buNone/>
            </a:pPr>
            <a:r>
              <a:rPr lang="en"/>
              <a:t>A distributed algorithm consisting of mappers implementing filtering of data into collections  and reducers operating on those collections.</a:t>
            </a:r>
          </a:p>
        </p:txBody>
      </p:sp>
      <p:pic>
        <p:nvPicPr>
          <p:cNvPr id="136" name="Shape 136"/>
          <p:cNvPicPr preferRelativeResize="0"/>
          <p:nvPr/>
        </p:nvPicPr>
        <p:blipFill>
          <a:blip r:embed="rId3">
            <a:alphaModFix/>
          </a:blip>
          <a:stretch>
            <a:fillRect/>
          </a:stretch>
        </p:blipFill>
        <p:spPr>
          <a:xfrm>
            <a:off x="0" y="0"/>
            <a:ext cx="9144000" cy="380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Methodology - WebGme part</a:t>
            </a:r>
          </a:p>
        </p:txBody>
      </p:sp>
      <p:sp>
        <p:nvSpPr>
          <p:cNvPr id="142" name="Shape 142"/>
          <p:cNvSpPr txBox="1"/>
          <p:nvPr>
            <p:ph idx="1" type="body"/>
          </p:nvPr>
        </p:nvSpPr>
        <p:spPr>
          <a:xfrm>
            <a:off x="822959" y="1384300"/>
            <a:ext cx="7543800" cy="3017400"/>
          </a:xfrm>
          <a:prstGeom prst="rect">
            <a:avLst/>
          </a:prstGeom>
        </p:spPr>
        <p:txBody>
          <a:bodyPr anchorCtr="0" anchor="t" bIns="68575" lIns="68575" rIns="68575" wrap="square" tIns="68575">
            <a:noAutofit/>
          </a:bodyPr>
          <a:lstStyle/>
          <a:p>
            <a:pPr indent="-304800" lvl="0" marL="457200" rtl="0">
              <a:lnSpc>
                <a:spcPct val="150000"/>
              </a:lnSpc>
              <a:spcBef>
                <a:spcPts val="200"/>
              </a:spcBef>
              <a:spcAft>
                <a:spcPts val="0"/>
              </a:spcAft>
              <a:buSzPts val="1200"/>
              <a:buChar char="❖"/>
            </a:pPr>
            <a:r>
              <a:rPr lang="en" sz="1200"/>
              <a:t>Modeling and Metamodeling</a:t>
            </a:r>
          </a:p>
          <a:p>
            <a:pPr indent="-304800" lvl="1" marL="914400" rtl="0">
              <a:lnSpc>
                <a:spcPct val="150000"/>
              </a:lnSpc>
              <a:spcBef>
                <a:spcPts val="0"/>
              </a:spcBef>
              <a:spcAft>
                <a:spcPts val="0"/>
              </a:spcAft>
              <a:buSzPts val="1200"/>
              <a:buChar char="➢"/>
            </a:pPr>
            <a:r>
              <a:rPr lang="en" sz="1200"/>
              <a:t>Topology model - This is the legacy model which is currently offered by PADS. Users can define hosts, switches, links etc.</a:t>
            </a:r>
          </a:p>
          <a:p>
            <a:pPr indent="-304800" lvl="1" marL="914400" rtl="0">
              <a:lnSpc>
                <a:spcPct val="150000"/>
              </a:lnSpc>
              <a:spcBef>
                <a:spcPts val="0"/>
              </a:spcBef>
              <a:spcAft>
                <a:spcPts val="0"/>
              </a:spcAft>
              <a:buSzPts val="1200"/>
              <a:buChar char="➢"/>
            </a:pPr>
            <a:r>
              <a:rPr lang="en" sz="1200"/>
              <a:t>Behaviour model - The behaviour model meta was integrated into the already existing PADS metamodel framework. Each state defines link objects and link properties to be updated with time intervals acting as the guard conditions.</a:t>
            </a:r>
          </a:p>
          <a:p>
            <a:pPr indent="-304800" lvl="0" marL="457200" rtl="0">
              <a:lnSpc>
                <a:spcPct val="150000"/>
              </a:lnSpc>
              <a:spcBef>
                <a:spcPts val="0"/>
              </a:spcBef>
              <a:spcAft>
                <a:spcPts val="0"/>
              </a:spcAft>
              <a:buSzPts val="1200"/>
              <a:buChar char="❖"/>
            </a:pPr>
            <a:r>
              <a:rPr lang="en" sz="1200"/>
              <a:t>P</a:t>
            </a:r>
            <a:r>
              <a:rPr lang="en" sz="1200"/>
              <a:t>lugin</a:t>
            </a:r>
          </a:p>
          <a:p>
            <a:pPr indent="-304800" lvl="1" marL="914400" rtl="0">
              <a:lnSpc>
                <a:spcPct val="150000"/>
              </a:lnSpc>
              <a:spcBef>
                <a:spcPts val="0"/>
              </a:spcBef>
              <a:spcAft>
                <a:spcPts val="0"/>
              </a:spcAft>
              <a:buSzPts val="1200"/>
              <a:buChar char="➢"/>
            </a:pPr>
            <a:r>
              <a:rPr lang="en" sz="1200"/>
              <a:t>CreateTopology / mrMininet: topology.py file which can be run on mininet to create a network topology.</a:t>
            </a:r>
          </a:p>
          <a:p>
            <a:pPr indent="-304800" lvl="1" marL="914400" rtl="0">
              <a:lnSpc>
                <a:spcPct val="150000"/>
              </a:lnSpc>
              <a:spcBef>
                <a:spcPts val="0"/>
              </a:spcBef>
              <a:buSzPts val="1200"/>
              <a:buChar char="➢"/>
            </a:pPr>
            <a:r>
              <a:rPr lang="en" sz="1200"/>
              <a:t>GenerateBehaviourModel (new): FSM.json. It generates a collection of states containing the link attributes to be updated along with their associated guards.</a:t>
            </a:r>
          </a:p>
          <a:p>
            <a:pPr indent="0" lvl="0" marL="0" rtl="0">
              <a:lnSpc>
                <a:spcPct val="150000"/>
              </a:lnSpc>
              <a:spcBef>
                <a:spcPts val="0"/>
              </a:spcBef>
              <a:buNone/>
            </a:pPr>
            <a:r>
              <a:rPr lang="en" sz="1200"/>
              <a:t> </a:t>
            </a:r>
          </a:p>
          <a:p>
            <a:pPr indent="0" lvl="0" marL="0">
              <a:lnSpc>
                <a:spcPct val="150000"/>
              </a:lnSpc>
              <a:spcBef>
                <a:spcPts val="0"/>
              </a:spcBef>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rtl="0">
              <a:spcBef>
                <a:spcPts val="0"/>
              </a:spcBef>
              <a:buNone/>
            </a:pPr>
            <a:r>
              <a:rPr lang="en">
                <a:solidFill>
                  <a:schemeClr val="accent2"/>
                </a:solidFill>
              </a:rPr>
              <a:t>Methodology - Mininet part           </a:t>
            </a:r>
          </a:p>
        </p:txBody>
      </p:sp>
      <p:grpSp>
        <p:nvGrpSpPr>
          <p:cNvPr id="148" name="Shape 148"/>
          <p:cNvGrpSpPr/>
          <p:nvPr/>
        </p:nvGrpSpPr>
        <p:grpSpPr>
          <a:xfrm>
            <a:off x="598650" y="1578875"/>
            <a:ext cx="7975915" cy="2939270"/>
            <a:chOff x="297820" y="858855"/>
            <a:chExt cx="8747439" cy="4005000"/>
          </a:xfrm>
        </p:grpSpPr>
        <p:sp>
          <p:nvSpPr>
            <p:cNvPr id="149" name="Shape 149"/>
            <p:cNvSpPr txBox="1"/>
            <p:nvPr/>
          </p:nvSpPr>
          <p:spPr>
            <a:xfrm>
              <a:off x="541350" y="1408725"/>
              <a:ext cx="2128800" cy="532200"/>
            </a:xfrm>
            <a:prstGeom prst="rect">
              <a:avLst/>
            </a:prstGeom>
            <a:noFill/>
            <a:ln cap="flat" cmpd="sng" w="38100">
              <a:solidFill>
                <a:schemeClr val="accent2"/>
              </a:solidFill>
              <a:prstDash val="solid"/>
              <a:round/>
              <a:headEnd len="med" w="med" type="none"/>
              <a:tailEnd len="med" w="med" type="none"/>
            </a:ln>
          </p:spPr>
          <p:txBody>
            <a:bodyPr anchorCtr="0" anchor="t" bIns="91425" lIns="91425" rIns="91425" wrap="square" tIns="91425">
              <a:noAutofit/>
            </a:bodyPr>
            <a:lstStyle/>
            <a:p>
              <a:pPr indent="0" lvl="0" marL="0" rtl="0" algn="just">
                <a:spcBef>
                  <a:spcPts val="0"/>
                </a:spcBef>
                <a:buNone/>
              </a:pPr>
              <a:r>
                <a:rPr lang="en">
                  <a:solidFill>
                    <a:schemeClr val="dk2"/>
                  </a:solidFill>
                  <a:latin typeface="Open Sans"/>
                  <a:ea typeface="Open Sans"/>
                  <a:cs typeface="Open Sans"/>
                  <a:sym typeface="Open Sans"/>
                </a:rPr>
                <a:t>       </a:t>
              </a:r>
              <a:r>
                <a:rPr lang="en">
                  <a:solidFill>
                    <a:schemeClr val="dk2"/>
                  </a:solidFill>
                  <a:latin typeface="Open Sans"/>
                  <a:ea typeface="Open Sans"/>
                  <a:cs typeface="Open Sans"/>
                  <a:sym typeface="Open Sans"/>
                </a:rPr>
                <a:t>JavaScript File </a:t>
              </a:r>
            </a:p>
          </p:txBody>
        </p:sp>
        <p:sp>
          <p:nvSpPr>
            <p:cNvPr id="150" name="Shape 150"/>
            <p:cNvSpPr txBox="1"/>
            <p:nvPr/>
          </p:nvSpPr>
          <p:spPr>
            <a:xfrm>
              <a:off x="1974148" y="3995148"/>
              <a:ext cx="2282100" cy="532200"/>
            </a:xfrm>
            <a:prstGeom prst="rect">
              <a:avLst/>
            </a:prstGeom>
            <a:noFill/>
            <a:ln cap="flat" cmpd="sng" w="38100">
              <a:solidFill>
                <a:schemeClr val="accent2"/>
              </a:solidFill>
              <a:prstDash val="solid"/>
              <a:round/>
              <a:headEnd len="med" w="med" type="none"/>
              <a:tailEnd len="med" w="med" type="none"/>
            </a:ln>
          </p:spPr>
          <p:txBody>
            <a:bodyPr anchorCtr="0" anchor="t" bIns="91425" lIns="91425" rIns="91425" wrap="square" tIns="91425">
              <a:noAutofit/>
            </a:bodyPr>
            <a:lstStyle/>
            <a:p>
              <a:pPr indent="457200" lvl="0" marL="0" rtl="0" algn="just">
                <a:spcBef>
                  <a:spcPts val="0"/>
                </a:spcBef>
                <a:buNone/>
              </a:pPr>
              <a:r>
                <a:rPr lang="en">
                  <a:solidFill>
                    <a:schemeClr val="dk2"/>
                  </a:solidFill>
                  <a:latin typeface="Open Sans"/>
                  <a:ea typeface="Open Sans"/>
                  <a:cs typeface="Open Sans"/>
                  <a:sym typeface="Open Sans"/>
                </a:rPr>
                <a:t>Python File </a:t>
              </a:r>
            </a:p>
          </p:txBody>
        </p:sp>
        <p:sp>
          <p:nvSpPr>
            <p:cNvPr id="151" name="Shape 151"/>
            <p:cNvSpPr/>
            <p:nvPr/>
          </p:nvSpPr>
          <p:spPr>
            <a:xfrm>
              <a:off x="1487550" y="2058054"/>
              <a:ext cx="236400" cy="354600"/>
            </a:xfrm>
            <a:prstGeom prst="downArrow">
              <a:avLst>
                <a:gd fmla="val 50000" name="adj1"/>
                <a:gd fmla="val 50000" name="adj2"/>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txBox="1"/>
            <p:nvPr/>
          </p:nvSpPr>
          <p:spPr>
            <a:xfrm>
              <a:off x="718950" y="1972054"/>
              <a:ext cx="1005000" cy="2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solidFill>
                    <a:schemeClr val="dk2"/>
                  </a:solidFill>
                </a:rPr>
                <a:t>Plugins</a:t>
              </a:r>
            </a:p>
          </p:txBody>
        </p:sp>
        <p:sp>
          <p:nvSpPr>
            <p:cNvPr id="153" name="Shape 153"/>
            <p:cNvSpPr/>
            <p:nvPr/>
          </p:nvSpPr>
          <p:spPr>
            <a:xfrm>
              <a:off x="4041250" y="2058041"/>
              <a:ext cx="236400" cy="354600"/>
            </a:xfrm>
            <a:prstGeom prst="downArrow">
              <a:avLst>
                <a:gd fmla="val 50000" name="adj1"/>
                <a:gd fmla="val 50000" name="adj2"/>
              </a:avLst>
            </a:prstGeom>
            <a:solidFill>
              <a:schemeClr val="accent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4" name="Shape 154"/>
            <p:cNvSpPr txBox="1"/>
            <p:nvPr/>
          </p:nvSpPr>
          <p:spPr>
            <a:xfrm>
              <a:off x="3204600" y="2004551"/>
              <a:ext cx="1005000" cy="2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solidFill>
                    <a:schemeClr val="dk2"/>
                  </a:solidFill>
                </a:rPr>
                <a:t>Plugins</a:t>
              </a:r>
            </a:p>
          </p:txBody>
        </p:sp>
        <p:sp>
          <p:nvSpPr>
            <p:cNvPr id="155" name="Shape 155"/>
            <p:cNvSpPr txBox="1"/>
            <p:nvPr/>
          </p:nvSpPr>
          <p:spPr>
            <a:xfrm>
              <a:off x="297820" y="979750"/>
              <a:ext cx="5032200" cy="2798700"/>
            </a:xfrm>
            <a:prstGeom prst="rect">
              <a:avLst/>
            </a:prstGeom>
            <a:noFill/>
            <a:ln cap="flat" cmpd="sng" w="9525">
              <a:solidFill>
                <a:srgbClr val="BD582C"/>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t/>
              </a:r>
              <a:endParaRPr/>
            </a:p>
          </p:txBody>
        </p:sp>
        <p:sp>
          <p:nvSpPr>
            <p:cNvPr id="156" name="Shape 156"/>
            <p:cNvSpPr txBox="1"/>
            <p:nvPr/>
          </p:nvSpPr>
          <p:spPr>
            <a:xfrm>
              <a:off x="1767729" y="874200"/>
              <a:ext cx="2282100" cy="354600"/>
            </a:xfrm>
            <a:prstGeom prst="rect">
              <a:avLst/>
            </a:prstGeom>
            <a:noFill/>
            <a:ln>
              <a:noFill/>
            </a:ln>
          </p:spPr>
          <p:txBody>
            <a:bodyPr anchorCtr="0" anchor="t" bIns="91425" lIns="91425" rIns="91425" wrap="square" tIns="91425">
              <a:noAutofit/>
            </a:bodyPr>
            <a:lstStyle/>
            <a:p>
              <a:pPr indent="457200" lvl="0" marL="0" rtl="0">
                <a:spcBef>
                  <a:spcPts val="0"/>
                </a:spcBef>
                <a:buNone/>
              </a:pPr>
              <a:r>
                <a:rPr lang="en">
                  <a:solidFill>
                    <a:schemeClr val="dk2"/>
                  </a:solidFill>
                  <a:latin typeface="Open Sans"/>
                  <a:ea typeface="Open Sans"/>
                  <a:cs typeface="Open Sans"/>
                  <a:sym typeface="Open Sans"/>
                </a:rPr>
                <a:t>WEBGME</a:t>
              </a:r>
            </a:p>
          </p:txBody>
        </p:sp>
        <p:sp>
          <p:nvSpPr>
            <p:cNvPr id="157" name="Shape 157"/>
            <p:cNvSpPr/>
            <p:nvPr/>
          </p:nvSpPr>
          <p:spPr>
            <a:xfrm rot="5400000">
              <a:off x="840871" y="3536758"/>
              <a:ext cx="1343100" cy="625800"/>
            </a:xfrm>
            <a:prstGeom prst="bentUpArrow">
              <a:avLst>
                <a:gd fmla="val 25000" name="adj1"/>
                <a:gd fmla="val 25000" name="adj2"/>
                <a:gd fmla="val 25000" name="adj3"/>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txBox="1"/>
            <p:nvPr/>
          </p:nvSpPr>
          <p:spPr>
            <a:xfrm>
              <a:off x="455825" y="3817958"/>
              <a:ext cx="765900" cy="2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dk2"/>
                  </a:solidFill>
                  <a:latin typeface="Open Sans"/>
                  <a:ea typeface="Open Sans"/>
                  <a:cs typeface="Open Sans"/>
                  <a:sym typeface="Open Sans"/>
                </a:rPr>
                <a:t>Input</a:t>
              </a:r>
            </a:p>
          </p:txBody>
        </p:sp>
        <p:sp>
          <p:nvSpPr>
            <p:cNvPr id="159" name="Shape 159"/>
            <p:cNvSpPr txBox="1"/>
            <p:nvPr/>
          </p:nvSpPr>
          <p:spPr>
            <a:xfrm>
              <a:off x="6664759" y="858855"/>
              <a:ext cx="2380500" cy="4005000"/>
            </a:xfrm>
            <a:prstGeom prst="rect">
              <a:avLst/>
            </a:prstGeom>
            <a:noFill/>
            <a:ln cap="flat" cmpd="sng" w="9525">
              <a:solidFill>
                <a:srgbClr val="BD582C"/>
              </a:solidFill>
              <a:prstDash val="solid"/>
              <a:round/>
              <a:headEnd len="med" w="med" type="none"/>
              <a:tailEnd len="med" w="med" type="none"/>
            </a:ln>
          </p:spPr>
          <p:txBody>
            <a:bodyPr anchorCtr="0" anchor="t" bIns="91425" lIns="91425" rIns="91425" wrap="square" tIns="91425">
              <a:noAutofit/>
            </a:bodyPr>
            <a:lstStyle/>
            <a:p>
              <a:pPr indent="0" lvl="0" marL="457200" rtl="0">
                <a:spcBef>
                  <a:spcPts val="0"/>
                </a:spcBef>
                <a:buNone/>
              </a:pPr>
              <a:r>
                <a:rPr lang="en" sz="1800">
                  <a:solidFill>
                    <a:schemeClr val="dk2"/>
                  </a:solidFill>
                  <a:latin typeface="Open Sans"/>
                  <a:ea typeface="Open Sans"/>
                  <a:cs typeface="Open Sans"/>
                  <a:sym typeface="Open Sans"/>
                </a:rPr>
                <a:t>  </a:t>
              </a:r>
              <a:r>
                <a:rPr lang="en">
                  <a:solidFill>
                    <a:schemeClr val="dk2"/>
                  </a:solidFill>
                  <a:latin typeface="Open Sans"/>
                  <a:ea typeface="Open Sans"/>
                  <a:cs typeface="Open Sans"/>
                  <a:sym typeface="Open Sans"/>
                </a:rPr>
                <a:t> MININET</a:t>
              </a:r>
            </a:p>
          </p:txBody>
        </p:sp>
        <p:sp>
          <p:nvSpPr>
            <p:cNvPr id="160" name="Shape 160"/>
            <p:cNvSpPr/>
            <p:nvPr/>
          </p:nvSpPr>
          <p:spPr>
            <a:xfrm>
              <a:off x="4457700" y="4378987"/>
              <a:ext cx="2070300" cy="246300"/>
            </a:xfrm>
            <a:prstGeom prst="rightArrow">
              <a:avLst>
                <a:gd fmla="val 50000" name="adj1"/>
                <a:gd fmla="val 50000" name="adj2"/>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txBox="1"/>
            <p:nvPr/>
          </p:nvSpPr>
          <p:spPr>
            <a:xfrm>
              <a:off x="5184679" y="3745000"/>
              <a:ext cx="765900" cy="2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dk2"/>
                  </a:solidFill>
                  <a:latin typeface="Open Sans"/>
                  <a:ea typeface="Open Sans"/>
                  <a:cs typeface="Open Sans"/>
                  <a:sym typeface="Open Sans"/>
                </a:rPr>
                <a:t>Run </a:t>
              </a:r>
            </a:p>
          </p:txBody>
        </p:sp>
        <p:sp>
          <p:nvSpPr>
            <p:cNvPr id="162" name="Shape 162"/>
            <p:cNvSpPr/>
            <p:nvPr/>
          </p:nvSpPr>
          <p:spPr>
            <a:xfrm>
              <a:off x="5466700" y="2728779"/>
              <a:ext cx="1061400" cy="246300"/>
            </a:xfrm>
            <a:prstGeom prst="rightArrow">
              <a:avLst>
                <a:gd fmla="val 50000" name="adj1"/>
                <a:gd fmla="val 50000" name="adj2"/>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163" name="Shape 163"/>
            <p:cNvSpPr txBox="1"/>
            <p:nvPr/>
          </p:nvSpPr>
          <p:spPr>
            <a:xfrm>
              <a:off x="5704625" y="2323075"/>
              <a:ext cx="765900" cy="24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chemeClr val="dk2"/>
                  </a:solidFill>
                  <a:latin typeface="Open Sans"/>
                  <a:ea typeface="Open Sans"/>
                  <a:cs typeface="Open Sans"/>
                  <a:sym typeface="Open Sans"/>
                </a:rPr>
                <a:t>Run </a:t>
              </a:r>
            </a:p>
          </p:txBody>
        </p:sp>
        <p:pic>
          <p:nvPicPr>
            <p:cNvPr id="164" name="Shape 164"/>
            <p:cNvPicPr preferRelativeResize="0"/>
            <p:nvPr/>
          </p:nvPicPr>
          <p:blipFill>
            <a:blip r:embed="rId3">
              <a:alphaModFix/>
            </a:blip>
            <a:stretch>
              <a:fillRect/>
            </a:stretch>
          </p:blipFill>
          <p:spPr>
            <a:xfrm>
              <a:off x="6740950" y="1435404"/>
              <a:ext cx="2216390" cy="2119675"/>
            </a:xfrm>
            <a:prstGeom prst="rect">
              <a:avLst/>
            </a:prstGeom>
            <a:noFill/>
            <a:ln>
              <a:noFill/>
            </a:ln>
          </p:spPr>
        </p:pic>
        <p:sp>
          <p:nvSpPr>
            <p:cNvPr id="165" name="Shape 165"/>
            <p:cNvSpPr txBox="1"/>
            <p:nvPr/>
          </p:nvSpPr>
          <p:spPr>
            <a:xfrm>
              <a:off x="1972338" y="4478558"/>
              <a:ext cx="2282100" cy="354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200">
                  <a:solidFill>
                    <a:schemeClr val="dk2"/>
                  </a:solidFill>
                  <a:latin typeface="Open Sans"/>
                  <a:ea typeface="Open Sans"/>
                  <a:cs typeface="Open Sans"/>
                  <a:sym typeface="Open Sans"/>
                </a:rPr>
                <a:t>dynamic changing the link properties </a:t>
              </a:r>
            </a:p>
          </p:txBody>
        </p:sp>
        <p:sp>
          <p:nvSpPr>
            <p:cNvPr id="166" name="Shape 166"/>
            <p:cNvSpPr txBox="1"/>
            <p:nvPr/>
          </p:nvSpPr>
          <p:spPr>
            <a:xfrm>
              <a:off x="2607784" y="3026573"/>
              <a:ext cx="2645400" cy="751800"/>
            </a:xfrm>
            <a:prstGeom prst="rect">
              <a:avLst/>
            </a:prstGeom>
            <a:noFill/>
            <a:ln>
              <a:noFill/>
            </a:ln>
          </p:spPr>
          <p:txBody>
            <a:bodyPr anchorCtr="0" anchor="t" bIns="91425" lIns="91425" rIns="91425" wrap="square" tIns="91425">
              <a:noAutofit/>
            </a:bodyPr>
            <a:lstStyle/>
            <a:p>
              <a:pPr indent="0" lvl="0" marL="0" rtl="0" algn="ctr">
                <a:lnSpc>
                  <a:spcPct val="100000"/>
                </a:lnSpc>
                <a:spcBef>
                  <a:spcPts val="0"/>
                </a:spcBef>
                <a:spcAft>
                  <a:spcPts val="1600"/>
                </a:spcAft>
                <a:buNone/>
              </a:pPr>
              <a:r>
                <a:rPr lang="en" sz="1200">
                  <a:solidFill>
                    <a:schemeClr val="dk2"/>
                  </a:solidFill>
                  <a:latin typeface="Open Sans"/>
                  <a:ea typeface="Open Sans"/>
                  <a:cs typeface="Open Sans"/>
                  <a:sym typeface="Open Sans"/>
                </a:rPr>
                <a:t>creating a customized    network topology</a:t>
              </a:r>
              <a:r>
                <a:rPr b="1" lang="en" sz="1200">
                  <a:solidFill>
                    <a:schemeClr val="dk2"/>
                  </a:solidFill>
                  <a:latin typeface="Open Sans"/>
                  <a:ea typeface="Open Sans"/>
                  <a:cs typeface="Open Sans"/>
                  <a:sym typeface="Open Sans"/>
                </a:rPr>
                <a:t> </a:t>
              </a:r>
            </a:p>
          </p:txBody>
        </p:sp>
        <p:sp>
          <p:nvSpPr>
            <p:cNvPr id="167" name="Shape 167"/>
            <p:cNvSpPr txBox="1"/>
            <p:nvPr/>
          </p:nvSpPr>
          <p:spPr>
            <a:xfrm>
              <a:off x="7050550" y="3732475"/>
              <a:ext cx="1597200" cy="849900"/>
            </a:xfrm>
            <a:prstGeom prst="rect">
              <a:avLst/>
            </a:prstGeom>
            <a:noFill/>
            <a:ln cap="flat" cmpd="sng" w="9525">
              <a:solidFill>
                <a:srgbClr val="BD582C"/>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solidFill>
                    <a:schemeClr val="dk2"/>
                  </a:solidFill>
                  <a:latin typeface="Open Sans"/>
                  <a:ea typeface="Open Sans"/>
                  <a:cs typeface="Open Sans"/>
                  <a:sym typeface="Open Sans"/>
                </a:rPr>
                <a:t>Update links’ properties</a:t>
              </a:r>
            </a:p>
          </p:txBody>
        </p:sp>
      </p:grpSp>
      <p:sp>
        <p:nvSpPr>
          <p:cNvPr id="168" name="Shape 168"/>
          <p:cNvSpPr txBox="1"/>
          <p:nvPr/>
        </p:nvSpPr>
        <p:spPr>
          <a:xfrm>
            <a:off x="822950" y="2757449"/>
            <a:ext cx="1941000" cy="390600"/>
          </a:xfrm>
          <a:prstGeom prst="rect">
            <a:avLst/>
          </a:prstGeom>
          <a:noFill/>
          <a:ln cap="flat" cmpd="sng" w="38100">
            <a:solidFill>
              <a:schemeClr val="accent2"/>
            </a:solidFill>
            <a:prstDash val="solid"/>
            <a:round/>
            <a:headEnd len="med" w="med" type="none"/>
            <a:tailEnd len="med" w="med" type="none"/>
          </a:ln>
        </p:spPr>
        <p:txBody>
          <a:bodyPr anchorCtr="0" anchor="t" bIns="91425" lIns="91425" rIns="91425" wrap="square" tIns="91425">
            <a:noAutofit/>
          </a:bodyPr>
          <a:lstStyle/>
          <a:p>
            <a:pPr indent="0" lvl="0" marL="0" rtl="0" algn="just">
              <a:spcBef>
                <a:spcPts val="0"/>
              </a:spcBef>
              <a:buNone/>
            </a:pPr>
            <a:r>
              <a:rPr lang="en">
                <a:solidFill>
                  <a:schemeClr val="dk2"/>
                </a:solidFill>
                <a:latin typeface="Open Sans"/>
                <a:ea typeface="Open Sans"/>
                <a:cs typeface="Open Sans"/>
                <a:sym typeface="Open Sans"/>
              </a:rPr>
              <a:t>       Meta Json File </a:t>
            </a:r>
          </a:p>
        </p:txBody>
      </p:sp>
      <p:sp>
        <p:nvSpPr>
          <p:cNvPr id="169" name="Shape 169"/>
          <p:cNvSpPr txBox="1"/>
          <p:nvPr/>
        </p:nvSpPr>
        <p:spPr>
          <a:xfrm>
            <a:off x="3087450" y="1996475"/>
            <a:ext cx="1941000" cy="390600"/>
          </a:xfrm>
          <a:prstGeom prst="rect">
            <a:avLst/>
          </a:prstGeom>
          <a:noFill/>
          <a:ln cap="flat" cmpd="sng" w="38100">
            <a:solidFill>
              <a:schemeClr val="accent2"/>
            </a:solidFill>
            <a:prstDash val="solid"/>
            <a:round/>
            <a:headEnd len="med" w="med" type="none"/>
            <a:tailEnd len="med" w="med" type="none"/>
          </a:ln>
        </p:spPr>
        <p:txBody>
          <a:bodyPr anchorCtr="0" anchor="t" bIns="91425" lIns="91425" rIns="91425" wrap="square" tIns="91425">
            <a:noAutofit/>
          </a:bodyPr>
          <a:lstStyle/>
          <a:p>
            <a:pPr indent="0" lvl="0" marL="0" rtl="0" algn="just">
              <a:spcBef>
                <a:spcPts val="0"/>
              </a:spcBef>
              <a:buNone/>
            </a:pPr>
            <a:r>
              <a:rPr lang="en">
                <a:solidFill>
                  <a:schemeClr val="dk2"/>
                </a:solidFill>
                <a:latin typeface="Open Sans"/>
                <a:ea typeface="Open Sans"/>
                <a:cs typeface="Open Sans"/>
                <a:sym typeface="Open Sans"/>
              </a:rPr>
              <a:t>       JavaScript File </a:t>
            </a:r>
          </a:p>
        </p:txBody>
      </p:sp>
      <p:sp>
        <p:nvSpPr>
          <p:cNvPr id="170" name="Shape 170"/>
          <p:cNvSpPr txBox="1"/>
          <p:nvPr/>
        </p:nvSpPr>
        <p:spPr>
          <a:xfrm>
            <a:off x="3087450" y="2757449"/>
            <a:ext cx="1941000" cy="390600"/>
          </a:xfrm>
          <a:prstGeom prst="rect">
            <a:avLst/>
          </a:prstGeom>
          <a:noFill/>
          <a:ln cap="flat" cmpd="sng" w="38100">
            <a:solidFill>
              <a:schemeClr val="accent2"/>
            </a:solidFill>
            <a:prstDash val="solid"/>
            <a:round/>
            <a:headEnd len="med" w="med" type="none"/>
            <a:tailEnd len="med" w="med" type="none"/>
          </a:ln>
        </p:spPr>
        <p:txBody>
          <a:bodyPr anchorCtr="0" anchor="t" bIns="91425" lIns="91425" rIns="91425" wrap="square" tIns="91425">
            <a:noAutofit/>
          </a:bodyPr>
          <a:lstStyle/>
          <a:p>
            <a:pPr indent="0" lvl="0" marL="0" rtl="0" algn="just">
              <a:spcBef>
                <a:spcPts val="0"/>
              </a:spcBef>
              <a:buNone/>
            </a:pPr>
            <a:r>
              <a:rPr lang="en">
                <a:solidFill>
                  <a:schemeClr val="dk2"/>
                </a:solidFill>
                <a:latin typeface="Open Sans"/>
                <a:ea typeface="Open Sans"/>
                <a:cs typeface="Open Sans"/>
                <a:sym typeface="Open Sans"/>
              </a:rPr>
              <a:t>       Python File </a:t>
            </a:r>
          </a:p>
        </p:txBody>
      </p:sp>
      <p:sp>
        <p:nvSpPr>
          <p:cNvPr id="171" name="Shape 171"/>
          <p:cNvSpPr/>
          <p:nvPr/>
        </p:nvSpPr>
        <p:spPr>
          <a:xfrm flipH="1" rot="-5400000">
            <a:off x="4260800" y="3408000"/>
            <a:ext cx="885300" cy="525300"/>
          </a:xfrm>
          <a:prstGeom prst="bentUpArrow">
            <a:avLst>
              <a:gd fmla="val 25000" name="adj1"/>
              <a:gd fmla="val 25000" name="adj2"/>
              <a:gd fmla="val 25000" name="adj3"/>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22959" y="214952"/>
            <a:ext cx="7543800" cy="1088100"/>
          </a:xfrm>
          <a:prstGeom prst="rect">
            <a:avLst/>
          </a:prstGeom>
        </p:spPr>
        <p:txBody>
          <a:bodyPr anchorCtr="0" anchor="b" bIns="68575" lIns="68575" rIns="68575" wrap="square" tIns="68575">
            <a:noAutofit/>
          </a:bodyPr>
          <a:lstStyle/>
          <a:p>
            <a:pPr indent="0" lvl="0" marL="0">
              <a:spcBef>
                <a:spcPts val="0"/>
              </a:spcBef>
              <a:buNone/>
            </a:pPr>
            <a:r>
              <a:rPr lang="en">
                <a:solidFill>
                  <a:schemeClr val="accent2"/>
                </a:solidFill>
              </a:rPr>
              <a:t>Methodology - Mininet part   </a:t>
            </a:r>
          </a:p>
        </p:txBody>
      </p:sp>
      <p:sp>
        <p:nvSpPr>
          <p:cNvPr id="177" name="Shape 177"/>
          <p:cNvSpPr txBox="1"/>
          <p:nvPr>
            <p:ph idx="1" type="body"/>
          </p:nvPr>
        </p:nvSpPr>
        <p:spPr>
          <a:xfrm>
            <a:off x="822950" y="1581975"/>
            <a:ext cx="4074000" cy="3017400"/>
          </a:xfrm>
          <a:prstGeom prst="rect">
            <a:avLst/>
          </a:prstGeom>
        </p:spPr>
        <p:txBody>
          <a:bodyPr anchorCtr="0" anchor="t" bIns="68575" lIns="68575" rIns="68575" wrap="square" tIns="68575">
            <a:noAutofit/>
          </a:bodyPr>
          <a:lstStyle/>
          <a:p>
            <a:pPr indent="-317500" lvl="0" marL="457200" rtl="0">
              <a:lnSpc>
                <a:spcPct val="150000"/>
              </a:lnSpc>
              <a:spcBef>
                <a:spcPts val="0"/>
              </a:spcBef>
              <a:spcAft>
                <a:spcPts val="0"/>
              </a:spcAft>
              <a:buSzPts val="1400"/>
              <a:buChar char="❖"/>
            </a:pPr>
            <a:r>
              <a:rPr lang="en" sz="1400"/>
              <a:t>Word Counting example based on MapReduce model </a:t>
            </a:r>
          </a:p>
          <a:p>
            <a:pPr indent="-317500" lvl="0" marL="457200" rtl="0">
              <a:lnSpc>
                <a:spcPct val="150000"/>
              </a:lnSpc>
              <a:spcBef>
                <a:spcPts val="0"/>
              </a:spcBef>
              <a:spcAft>
                <a:spcPts val="0"/>
              </a:spcAft>
              <a:buSzPts val="1400"/>
              <a:buChar char="❖"/>
            </a:pPr>
            <a:r>
              <a:rPr lang="en" sz="1400"/>
              <a:t>Deficiency exists</a:t>
            </a:r>
          </a:p>
          <a:p>
            <a:pPr indent="-317500" lvl="1" marL="914400" rtl="0">
              <a:lnSpc>
                <a:spcPct val="150000"/>
              </a:lnSpc>
              <a:spcBef>
                <a:spcPts val="0"/>
              </a:spcBef>
              <a:spcAft>
                <a:spcPts val="0"/>
              </a:spcAft>
              <a:buSzPts val="1400"/>
              <a:buChar char="➢"/>
            </a:pPr>
            <a:r>
              <a:rPr lang="en"/>
              <a:t>The differences is not obvious </a:t>
            </a:r>
          </a:p>
          <a:p>
            <a:pPr indent="-317500" lvl="1" marL="914400" rtl="0">
              <a:lnSpc>
                <a:spcPct val="150000"/>
              </a:lnSpc>
              <a:spcBef>
                <a:spcPts val="0"/>
              </a:spcBef>
              <a:buSzPts val="1400"/>
              <a:buChar char="➢"/>
            </a:pPr>
            <a:r>
              <a:rPr lang="en"/>
              <a:t>TCP protocol can handle the loss and delay in a range  </a:t>
            </a:r>
          </a:p>
        </p:txBody>
      </p:sp>
      <p:grpSp>
        <p:nvGrpSpPr>
          <p:cNvPr id="178" name="Shape 178"/>
          <p:cNvGrpSpPr/>
          <p:nvPr/>
        </p:nvGrpSpPr>
        <p:grpSpPr>
          <a:xfrm>
            <a:off x="4914430" y="1581983"/>
            <a:ext cx="3562719" cy="2060813"/>
            <a:chOff x="4923425" y="1308100"/>
            <a:chExt cx="4017500" cy="2225500"/>
          </a:xfrm>
        </p:grpSpPr>
        <p:sp>
          <p:nvSpPr>
            <p:cNvPr id="179" name="Shape 179"/>
            <p:cNvSpPr/>
            <p:nvPr/>
          </p:nvSpPr>
          <p:spPr>
            <a:xfrm>
              <a:off x="6567975" y="1465800"/>
              <a:ext cx="755400" cy="390900"/>
            </a:xfrm>
            <a:prstGeom prst="rect">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200">
                  <a:solidFill>
                    <a:schemeClr val="lt1"/>
                  </a:solidFill>
                </a:rPr>
                <a:t>Switch1</a:t>
              </a:r>
            </a:p>
          </p:txBody>
        </p:sp>
        <p:sp>
          <p:nvSpPr>
            <p:cNvPr id="180" name="Shape 180"/>
            <p:cNvSpPr/>
            <p:nvPr/>
          </p:nvSpPr>
          <p:spPr>
            <a:xfrm>
              <a:off x="8044525" y="2162950"/>
              <a:ext cx="755400" cy="390900"/>
            </a:xfrm>
            <a:prstGeom prst="rect">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chemeClr val="lt1"/>
                  </a:solidFill>
                </a:rPr>
                <a:t>h3</a:t>
              </a:r>
            </a:p>
          </p:txBody>
        </p:sp>
        <p:sp>
          <p:nvSpPr>
            <p:cNvPr id="181" name="Shape 181"/>
            <p:cNvSpPr/>
            <p:nvPr/>
          </p:nvSpPr>
          <p:spPr>
            <a:xfrm>
              <a:off x="6567975" y="2162950"/>
              <a:ext cx="755400" cy="390900"/>
            </a:xfrm>
            <a:prstGeom prst="rect">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chemeClr val="lt1"/>
                  </a:solidFill>
                </a:rPr>
                <a:t>h2</a:t>
              </a:r>
            </a:p>
          </p:txBody>
        </p:sp>
        <p:sp>
          <p:nvSpPr>
            <p:cNvPr id="182" name="Shape 182"/>
            <p:cNvSpPr/>
            <p:nvPr/>
          </p:nvSpPr>
          <p:spPr>
            <a:xfrm>
              <a:off x="5064425" y="2162950"/>
              <a:ext cx="755400" cy="390900"/>
            </a:xfrm>
            <a:prstGeom prst="rect">
              <a:avLst/>
            </a:prstGeom>
            <a:solidFill>
              <a:schemeClr val="accent1"/>
            </a:solid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200">
                  <a:solidFill>
                    <a:schemeClr val="lt1"/>
                  </a:solidFill>
                </a:rPr>
                <a:t>h</a:t>
              </a:r>
              <a:r>
                <a:rPr lang="en" sz="1200">
                  <a:solidFill>
                    <a:schemeClr val="lt1"/>
                  </a:solidFill>
                </a:rPr>
                <a:t>1</a:t>
              </a:r>
            </a:p>
          </p:txBody>
        </p:sp>
        <p:cxnSp>
          <p:nvCxnSpPr>
            <p:cNvPr id="183" name="Shape 183"/>
            <p:cNvCxnSpPr>
              <a:stCxn id="179" idx="1"/>
              <a:endCxn id="182" idx="0"/>
            </p:cNvCxnSpPr>
            <p:nvPr/>
          </p:nvCxnSpPr>
          <p:spPr>
            <a:xfrm flipH="1">
              <a:off x="5442075" y="1661250"/>
              <a:ext cx="1125900" cy="501900"/>
            </a:xfrm>
            <a:prstGeom prst="bentConnector2">
              <a:avLst/>
            </a:prstGeom>
            <a:noFill/>
            <a:ln cap="flat" cmpd="sng" w="9525">
              <a:solidFill>
                <a:schemeClr val="dk2"/>
              </a:solidFill>
              <a:prstDash val="solid"/>
              <a:round/>
              <a:headEnd len="lg" w="lg" type="none"/>
              <a:tailEnd len="lg" w="lg" type="none"/>
            </a:ln>
          </p:spPr>
        </p:cxnSp>
        <p:cxnSp>
          <p:nvCxnSpPr>
            <p:cNvPr id="184" name="Shape 184"/>
            <p:cNvCxnSpPr>
              <a:stCxn id="179" idx="3"/>
              <a:endCxn id="180" idx="0"/>
            </p:cNvCxnSpPr>
            <p:nvPr/>
          </p:nvCxnSpPr>
          <p:spPr>
            <a:xfrm>
              <a:off x="7323375" y="1661250"/>
              <a:ext cx="1098900" cy="501900"/>
            </a:xfrm>
            <a:prstGeom prst="bentConnector2">
              <a:avLst/>
            </a:prstGeom>
            <a:noFill/>
            <a:ln cap="flat" cmpd="sng" w="9525">
              <a:solidFill>
                <a:schemeClr val="dk2"/>
              </a:solidFill>
              <a:prstDash val="solid"/>
              <a:round/>
              <a:headEnd len="lg" w="lg" type="none"/>
              <a:tailEnd len="lg" w="lg" type="none"/>
            </a:ln>
          </p:spPr>
        </p:cxnSp>
        <p:cxnSp>
          <p:nvCxnSpPr>
            <p:cNvPr id="185" name="Shape 185"/>
            <p:cNvCxnSpPr>
              <a:stCxn id="179" idx="2"/>
              <a:endCxn id="181" idx="0"/>
            </p:cNvCxnSpPr>
            <p:nvPr/>
          </p:nvCxnSpPr>
          <p:spPr>
            <a:xfrm>
              <a:off x="6945675" y="1856700"/>
              <a:ext cx="0" cy="306300"/>
            </a:xfrm>
            <a:prstGeom prst="straightConnector1">
              <a:avLst/>
            </a:prstGeom>
            <a:noFill/>
            <a:ln cap="flat" cmpd="sng" w="9525">
              <a:solidFill>
                <a:schemeClr val="dk2"/>
              </a:solidFill>
              <a:prstDash val="solid"/>
              <a:round/>
              <a:headEnd len="lg" w="lg" type="none"/>
              <a:tailEnd len="lg" w="lg" type="none"/>
            </a:ln>
          </p:spPr>
        </p:cxnSp>
        <p:sp>
          <p:nvSpPr>
            <p:cNvPr id="186" name="Shape 186"/>
            <p:cNvSpPr txBox="1"/>
            <p:nvPr/>
          </p:nvSpPr>
          <p:spPr>
            <a:xfrm>
              <a:off x="5703525" y="1308100"/>
              <a:ext cx="755400" cy="3063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565A5C"/>
                  </a:solidFill>
                </a:rPr>
                <a:t>link1</a:t>
              </a:r>
            </a:p>
          </p:txBody>
        </p:sp>
        <p:sp>
          <p:nvSpPr>
            <p:cNvPr id="187" name="Shape 187"/>
            <p:cNvSpPr txBox="1"/>
            <p:nvPr/>
          </p:nvSpPr>
          <p:spPr>
            <a:xfrm>
              <a:off x="7495125" y="1309139"/>
              <a:ext cx="755400" cy="30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565A5C"/>
                  </a:solidFill>
                </a:rPr>
                <a:t>  </a:t>
              </a:r>
              <a:r>
                <a:rPr lang="en">
                  <a:solidFill>
                    <a:srgbClr val="565A5C"/>
                  </a:solidFill>
                </a:rPr>
                <a:t>link3</a:t>
              </a:r>
            </a:p>
          </p:txBody>
        </p:sp>
        <p:sp>
          <p:nvSpPr>
            <p:cNvPr id="188" name="Shape 188"/>
            <p:cNvSpPr txBox="1"/>
            <p:nvPr/>
          </p:nvSpPr>
          <p:spPr>
            <a:xfrm>
              <a:off x="7296300" y="1780500"/>
              <a:ext cx="755400" cy="306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565A5C"/>
                  </a:solidFill>
                </a:rPr>
                <a:t>link2</a:t>
              </a:r>
            </a:p>
          </p:txBody>
        </p:sp>
        <p:sp>
          <p:nvSpPr>
            <p:cNvPr id="189" name="Shape 189"/>
            <p:cNvSpPr/>
            <p:nvPr/>
          </p:nvSpPr>
          <p:spPr>
            <a:xfrm>
              <a:off x="4923425" y="3081500"/>
              <a:ext cx="1037400" cy="452100"/>
            </a:xfrm>
            <a:prstGeom prst="roundRect">
              <a:avLst>
                <a:gd fmla="val 50000" name="adj"/>
              </a:avLst>
            </a:prstGeom>
            <a:solidFill>
              <a:schemeClr val="l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chemeClr val="accent2"/>
                  </a:solidFill>
                </a:rPr>
                <a:t>Master</a:t>
              </a:r>
            </a:p>
          </p:txBody>
        </p:sp>
        <p:sp>
          <p:nvSpPr>
            <p:cNvPr id="190" name="Shape 190"/>
            <p:cNvSpPr/>
            <p:nvPr/>
          </p:nvSpPr>
          <p:spPr>
            <a:xfrm>
              <a:off x="6426975" y="3081500"/>
              <a:ext cx="1037400" cy="452100"/>
            </a:xfrm>
            <a:prstGeom prst="roundRect">
              <a:avLst>
                <a:gd fmla="val 50000" name="adj"/>
              </a:avLst>
            </a:prstGeom>
            <a:solidFill>
              <a:schemeClr val="l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chemeClr val="accent2"/>
                  </a:solidFill>
                </a:rPr>
                <a:t>Map</a:t>
              </a:r>
            </a:p>
          </p:txBody>
        </p:sp>
        <p:sp>
          <p:nvSpPr>
            <p:cNvPr id="191" name="Shape 191"/>
            <p:cNvSpPr/>
            <p:nvPr/>
          </p:nvSpPr>
          <p:spPr>
            <a:xfrm>
              <a:off x="7903525" y="3081500"/>
              <a:ext cx="1037400" cy="452100"/>
            </a:xfrm>
            <a:prstGeom prst="roundRect">
              <a:avLst>
                <a:gd fmla="val 50000" name="adj"/>
              </a:avLst>
            </a:prstGeom>
            <a:solidFill>
              <a:schemeClr val="l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solidFill>
                    <a:schemeClr val="accent2"/>
                  </a:solidFill>
                </a:rPr>
                <a:t>Reduce</a:t>
              </a:r>
            </a:p>
          </p:txBody>
        </p:sp>
        <p:cxnSp>
          <p:nvCxnSpPr>
            <p:cNvPr id="192" name="Shape 192"/>
            <p:cNvCxnSpPr>
              <a:stCxn id="182" idx="2"/>
              <a:endCxn id="189" idx="0"/>
            </p:cNvCxnSpPr>
            <p:nvPr/>
          </p:nvCxnSpPr>
          <p:spPr>
            <a:xfrm flipH="1" rot="-5400000">
              <a:off x="5178575" y="2817400"/>
              <a:ext cx="527700" cy="600"/>
            </a:xfrm>
            <a:prstGeom prst="bentConnector3">
              <a:avLst>
                <a:gd fmla="val 49995" name="adj1"/>
              </a:avLst>
            </a:prstGeom>
            <a:noFill/>
            <a:ln cap="flat" cmpd="sng" w="9525">
              <a:solidFill>
                <a:schemeClr val="dk2"/>
              </a:solidFill>
              <a:prstDash val="solid"/>
              <a:round/>
              <a:headEnd len="lg" w="lg" type="none"/>
              <a:tailEnd len="lg" w="lg" type="none"/>
            </a:ln>
          </p:spPr>
        </p:cxnSp>
        <p:cxnSp>
          <p:nvCxnSpPr>
            <p:cNvPr id="193" name="Shape 193"/>
            <p:cNvCxnSpPr>
              <a:stCxn id="181" idx="2"/>
              <a:endCxn id="190" idx="0"/>
            </p:cNvCxnSpPr>
            <p:nvPr/>
          </p:nvCxnSpPr>
          <p:spPr>
            <a:xfrm flipH="1" rot="-5400000">
              <a:off x="6682125" y="2817400"/>
              <a:ext cx="527700" cy="600"/>
            </a:xfrm>
            <a:prstGeom prst="bentConnector3">
              <a:avLst>
                <a:gd fmla="val 49995" name="adj1"/>
              </a:avLst>
            </a:prstGeom>
            <a:noFill/>
            <a:ln cap="flat" cmpd="sng" w="9525">
              <a:solidFill>
                <a:schemeClr val="dk2"/>
              </a:solidFill>
              <a:prstDash val="solid"/>
              <a:round/>
              <a:headEnd len="lg" w="lg" type="none"/>
              <a:tailEnd len="lg" w="lg" type="none"/>
            </a:ln>
          </p:spPr>
        </p:cxnSp>
        <p:cxnSp>
          <p:nvCxnSpPr>
            <p:cNvPr id="194" name="Shape 194"/>
            <p:cNvCxnSpPr>
              <a:stCxn id="180" idx="2"/>
              <a:endCxn id="191" idx="0"/>
            </p:cNvCxnSpPr>
            <p:nvPr/>
          </p:nvCxnSpPr>
          <p:spPr>
            <a:xfrm flipH="1" rot="-5400000">
              <a:off x="8158675" y="2817400"/>
              <a:ext cx="527700" cy="600"/>
            </a:xfrm>
            <a:prstGeom prst="bentConnector3">
              <a:avLst>
                <a:gd fmla="val 49995" name="adj1"/>
              </a:avLst>
            </a:prstGeom>
            <a:noFill/>
            <a:ln cap="flat" cmpd="sng" w="9525">
              <a:solidFill>
                <a:schemeClr val="dk2"/>
              </a:solidFill>
              <a:prstDash val="solid"/>
              <a:round/>
              <a:headEnd len="lg" w="lg" type="none"/>
              <a:tailEnd len="lg" w="lg"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