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772" r:id="rId2"/>
  </p:sldMasterIdLst>
  <p:sldIdLst>
    <p:sldId id="256" r:id="rId3"/>
    <p:sldId id="266" r:id="rId4"/>
    <p:sldId id="267" r:id="rId5"/>
    <p:sldId id="268" r:id="rId6"/>
    <p:sldId id="258" r:id="rId7"/>
    <p:sldId id="259" r:id="rId8"/>
    <p:sldId id="260" r:id="rId9"/>
    <p:sldId id="261" r:id="rId10"/>
    <p:sldId id="262" r:id="rId11"/>
    <p:sldId id="263" r:id="rId12"/>
    <p:sldId id="264"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95" autoAdjust="0"/>
  </p:normalViewPr>
  <p:slideViewPr>
    <p:cSldViewPr snapToGrid="0">
      <p:cViewPr varScale="1">
        <p:scale>
          <a:sx n="65" d="100"/>
          <a:sy n="65" d="100"/>
        </p:scale>
        <p:origin x="2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F7B86-FEED-47B0-B255-18D12EA77C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3AF9F8-A459-40B3-B913-DF5164EB0231}">
      <dgm:prSet/>
      <dgm:spPr/>
      <dgm:t>
        <a:bodyPr/>
        <a:lstStyle/>
        <a:p>
          <a:r>
            <a:rPr lang="en-US" dirty="0"/>
            <a:t>1.FallBack Caching</a:t>
          </a:r>
        </a:p>
      </dgm:t>
    </dgm:pt>
    <dgm:pt modelId="{E310CAC3-825A-4248-8D6B-B2350D9D4F61}" type="parTrans" cxnId="{3D65054E-6758-4148-B652-E2E4B682045F}">
      <dgm:prSet/>
      <dgm:spPr/>
      <dgm:t>
        <a:bodyPr/>
        <a:lstStyle/>
        <a:p>
          <a:endParaRPr lang="en-US"/>
        </a:p>
      </dgm:t>
    </dgm:pt>
    <dgm:pt modelId="{342B09C2-46B0-4B4A-8E0F-41414C0B45EF}" type="sibTrans" cxnId="{3D65054E-6758-4148-B652-E2E4B682045F}">
      <dgm:prSet/>
      <dgm:spPr/>
      <dgm:t>
        <a:bodyPr/>
        <a:lstStyle/>
        <a:p>
          <a:endParaRPr lang="en-US"/>
        </a:p>
      </dgm:t>
    </dgm:pt>
    <dgm:pt modelId="{144B314E-7501-40EE-B781-C858A5986993}">
      <dgm:prSet/>
      <dgm:spPr/>
      <dgm:t>
        <a:bodyPr/>
        <a:lstStyle/>
        <a:p>
          <a:r>
            <a:rPr lang="en-US" dirty="0"/>
            <a:t>2.</a:t>
          </a:r>
          <a:r>
            <a:rPr lang="en-US" i="0" dirty="0"/>
            <a:t>Local-first Caching</a:t>
          </a:r>
          <a:endParaRPr lang="en-US" dirty="0"/>
        </a:p>
      </dgm:t>
    </dgm:pt>
    <dgm:pt modelId="{D54633A0-D625-48F1-91FE-022198EF5110}" type="parTrans" cxnId="{27F25239-0909-4D1F-A25E-4439AC690F2A}">
      <dgm:prSet/>
      <dgm:spPr/>
      <dgm:t>
        <a:bodyPr/>
        <a:lstStyle/>
        <a:p>
          <a:endParaRPr lang="en-US"/>
        </a:p>
      </dgm:t>
    </dgm:pt>
    <dgm:pt modelId="{F7FA6875-13A2-4F43-B7BD-449359482312}" type="sibTrans" cxnId="{27F25239-0909-4D1F-A25E-4439AC690F2A}">
      <dgm:prSet/>
      <dgm:spPr/>
      <dgm:t>
        <a:bodyPr/>
        <a:lstStyle/>
        <a:p>
          <a:endParaRPr lang="en-US"/>
        </a:p>
      </dgm:t>
    </dgm:pt>
    <dgm:pt modelId="{996BAF46-2643-4C4F-9833-132A31E7D380}">
      <dgm:prSet/>
      <dgm:spPr/>
      <dgm:t>
        <a:bodyPr/>
        <a:lstStyle/>
        <a:p>
          <a:r>
            <a:rPr lang="en-US"/>
            <a:t>3.</a:t>
          </a:r>
          <a:r>
            <a:rPr lang="en-US" b="1" i="0"/>
            <a:t> </a:t>
          </a:r>
          <a:r>
            <a:rPr lang="en-US" i="0"/>
            <a:t>Versioned Cache</a:t>
          </a:r>
          <a:endParaRPr lang="en-US"/>
        </a:p>
      </dgm:t>
    </dgm:pt>
    <dgm:pt modelId="{7244151C-55B1-46D3-B3BB-A13B1060FE02}" type="parTrans" cxnId="{51042F15-D4E0-4417-964A-1C634BF9D271}">
      <dgm:prSet/>
      <dgm:spPr/>
      <dgm:t>
        <a:bodyPr/>
        <a:lstStyle/>
        <a:p>
          <a:endParaRPr lang="en-US"/>
        </a:p>
      </dgm:t>
    </dgm:pt>
    <dgm:pt modelId="{AE9FC2DA-03AD-4644-AD6D-250BBC6F5922}" type="sibTrans" cxnId="{51042F15-D4E0-4417-964A-1C634BF9D271}">
      <dgm:prSet/>
      <dgm:spPr/>
      <dgm:t>
        <a:bodyPr/>
        <a:lstStyle/>
        <a:p>
          <a:endParaRPr lang="en-US"/>
        </a:p>
      </dgm:t>
    </dgm:pt>
    <dgm:pt modelId="{455C9110-0DBA-4AAB-BFD4-197E633CD699}" type="pres">
      <dgm:prSet presAssocID="{C70F7B86-FEED-47B0-B255-18D12EA77CA5}" presName="linear" presStyleCnt="0">
        <dgm:presLayoutVars>
          <dgm:animLvl val="lvl"/>
          <dgm:resizeHandles val="exact"/>
        </dgm:presLayoutVars>
      </dgm:prSet>
      <dgm:spPr/>
    </dgm:pt>
    <dgm:pt modelId="{A5FDB21A-DE14-474E-A647-610A35048969}" type="pres">
      <dgm:prSet presAssocID="{543AF9F8-A459-40B3-B913-DF5164EB0231}" presName="parentText" presStyleLbl="node1" presStyleIdx="0" presStyleCnt="3">
        <dgm:presLayoutVars>
          <dgm:chMax val="0"/>
          <dgm:bulletEnabled val="1"/>
        </dgm:presLayoutVars>
      </dgm:prSet>
      <dgm:spPr/>
    </dgm:pt>
    <dgm:pt modelId="{37E53842-756B-4842-9DCC-1FCF9C20E750}" type="pres">
      <dgm:prSet presAssocID="{342B09C2-46B0-4B4A-8E0F-41414C0B45EF}" presName="spacer" presStyleCnt="0"/>
      <dgm:spPr/>
    </dgm:pt>
    <dgm:pt modelId="{2D593798-6B6A-463D-A595-2A0AA1FF204C}" type="pres">
      <dgm:prSet presAssocID="{144B314E-7501-40EE-B781-C858A5986993}" presName="parentText" presStyleLbl="node1" presStyleIdx="1" presStyleCnt="3">
        <dgm:presLayoutVars>
          <dgm:chMax val="0"/>
          <dgm:bulletEnabled val="1"/>
        </dgm:presLayoutVars>
      </dgm:prSet>
      <dgm:spPr/>
    </dgm:pt>
    <dgm:pt modelId="{3004858B-5380-4E1D-8808-418933D4C9D8}" type="pres">
      <dgm:prSet presAssocID="{F7FA6875-13A2-4F43-B7BD-449359482312}" presName="spacer" presStyleCnt="0"/>
      <dgm:spPr/>
    </dgm:pt>
    <dgm:pt modelId="{E4BB22F3-3451-4A4D-8336-FF82B3321860}" type="pres">
      <dgm:prSet presAssocID="{996BAF46-2643-4C4F-9833-132A31E7D380}" presName="parentText" presStyleLbl="node1" presStyleIdx="2" presStyleCnt="3">
        <dgm:presLayoutVars>
          <dgm:chMax val="0"/>
          <dgm:bulletEnabled val="1"/>
        </dgm:presLayoutVars>
      </dgm:prSet>
      <dgm:spPr/>
    </dgm:pt>
  </dgm:ptLst>
  <dgm:cxnLst>
    <dgm:cxn modelId="{EF987D0C-7ACE-4AB1-B377-22C4F1D3CB00}" type="presOf" srcId="{144B314E-7501-40EE-B781-C858A5986993}" destId="{2D593798-6B6A-463D-A595-2A0AA1FF204C}" srcOrd="0" destOrd="0" presId="urn:microsoft.com/office/officeart/2005/8/layout/vList2"/>
    <dgm:cxn modelId="{51042F15-D4E0-4417-964A-1C634BF9D271}" srcId="{C70F7B86-FEED-47B0-B255-18D12EA77CA5}" destId="{996BAF46-2643-4C4F-9833-132A31E7D380}" srcOrd="2" destOrd="0" parTransId="{7244151C-55B1-46D3-B3BB-A13B1060FE02}" sibTransId="{AE9FC2DA-03AD-4644-AD6D-250BBC6F5922}"/>
    <dgm:cxn modelId="{27F25239-0909-4D1F-A25E-4439AC690F2A}" srcId="{C70F7B86-FEED-47B0-B255-18D12EA77CA5}" destId="{144B314E-7501-40EE-B781-C858A5986993}" srcOrd="1" destOrd="0" parTransId="{D54633A0-D625-48F1-91FE-022198EF5110}" sibTransId="{F7FA6875-13A2-4F43-B7BD-449359482312}"/>
    <dgm:cxn modelId="{3D65054E-6758-4148-B652-E2E4B682045F}" srcId="{C70F7B86-FEED-47B0-B255-18D12EA77CA5}" destId="{543AF9F8-A459-40B3-B913-DF5164EB0231}" srcOrd="0" destOrd="0" parTransId="{E310CAC3-825A-4248-8D6B-B2350D9D4F61}" sibTransId="{342B09C2-46B0-4B4A-8E0F-41414C0B45EF}"/>
    <dgm:cxn modelId="{F17F058B-088E-4058-98CF-FF8ED439520B}" type="presOf" srcId="{C70F7B86-FEED-47B0-B255-18D12EA77CA5}" destId="{455C9110-0DBA-4AAB-BFD4-197E633CD699}" srcOrd="0" destOrd="0" presId="urn:microsoft.com/office/officeart/2005/8/layout/vList2"/>
    <dgm:cxn modelId="{088B32C2-FCDE-494B-BC95-0C66FEA9E03E}" type="presOf" srcId="{543AF9F8-A459-40B3-B913-DF5164EB0231}" destId="{A5FDB21A-DE14-474E-A647-610A35048969}" srcOrd="0" destOrd="0" presId="urn:microsoft.com/office/officeart/2005/8/layout/vList2"/>
    <dgm:cxn modelId="{961EDDCC-9772-4A7C-A476-24037A889FFD}" type="presOf" srcId="{996BAF46-2643-4C4F-9833-132A31E7D380}" destId="{E4BB22F3-3451-4A4D-8336-FF82B3321860}" srcOrd="0" destOrd="0" presId="urn:microsoft.com/office/officeart/2005/8/layout/vList2"/>
    <dgm:cxn modelId="{66AEEBA3-01EB-4436-A15F-60D064C4A80F}" type="presParOf" srcId="{455C9110-0DBA-4AAB-BFD4-197E633CD699}" destId="{A5FDB21A-DE14-474E-A647-610A35048969}" srcOrd="0" destOrd="0" presId="urn:microsoft.com/office/officeart/2005/8/layout/vList2"/>
    <dgm:cxn modelId="{BB2B4500-B47E-404D-BB68-E15AF229D566}" type="presParOf" srcId="{455C9110-0DBA-4AAB-BFD4-197E633CD699}" destId="{37E53842-756B-4842-9DCC-1FCF9C20E750}" srcOrd="1" destOrd="0" presId="urn:microsoft.com/office/officeart/2005/8/layout/vList2"/>
    <dgm:cxn modelId="{8E7973F7-7930-4082-B96E-01ECC0FDAF14}" type="presParOf" srcId="{455C9110-0DBA-4AAB-BFD4-197E633CD699}" destId="{2D593798-6B6A-463D-A595-2A0AA1FF204C}" srcOrd="2" destOrd="0" presId="urn:microsoft.com/office/officeart/2005/8/layout/vList2"/>
    <dgm:cxn modelId="{BF328E51-2EDC-4ABB-BFC1-794931C1A6A4}" type="presParOf" srcId="{455C9110-0DBA-4AAB-BFD4-197E633CD699}" destId="{3004858B-5380-4E1D-8808-418933D4C9D8}" srcOrd="3" destOrd="0" presId="urn:microsoft.com/office/officeart/2005/8/layout/vList2"/>
    <dgm:cxn modelId="{293C43BB-DBE4-4EC0-9D34-D2DBFBABDC73}" type="presParOf" srcId="{455C9110-0DBA-4AAB-BFD4-197E633CD699}" destId="{E4BB22F3-3451-4A4D-8336-FF82B33218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DB21A-DE14-474E-A647-610A35048969}">
      <dsp:nvSpPr>
        <dsp:cNvPr id="0" name=""/>
        <dsp:cNvSpPr/>
      </dsp:nvSpPr>
      <dsp:spPr>
        <a:xfrm>
          <a:off x="0" y="823497"/>
          <a:ext cx="7003777" cy="12951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t>1.FallBack Caching</a:t>
          </a:r>
        </a:p>
      </dsp:txBody>
      <dsp:txXfrm>
        <a:off x="63226" y="886723"/>
        <a:ext cx="6877325" cy="1168738"/>
      </dsp:txXfrm>
    </dsp:sp>
    <dsp:sp modelId="{2D593798-6B6A-463D-A595-2A0AA1FF204C}">
      <dsp:nvSpPr>
        <dsp:cNvPr id="0" name=""/>
        <dsp:cNvSpPr/>
      </dsp:nvSpPr>
      <dsp:spPr>
        <a:xfrm>
          <a:off x="0" y="2274207"/>
          <a:ext cx="7003777" cy="1295190"/>
        </a:xfrm>
        <a:prstGeom prst="round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t>2.</a:t>
          </a:r>
          <a:r>
            <a:rPr lang="en-US" sz="5400" i="0" kern="1200" dirty="0"/>
            <a:t>Local-first Caching</a:t>
          </a:r>
          <a:endParaRPr lang="en-US" sz="5400" kern="1200" dirty="0"/>
        </a:p>
      </dsp:txBody>
      <dsp:txXfrm>
        <a:off x="63226" y="2337433"/>
        <a:ext cx="6877325" cy="1168738"/>
      </dsp:txXfrm>
    </dsp:sp>
    <dsp:sp modelId="{E4BB22F3-3451-4A4D-8336-FF82B3321860}">
      <dsp:nvSpPr>
        <dsp:cNvPr id="0" name=""/>
        <dsp:cNvSpPr/>
      </dsp:nvSpPr>
      <dsp:spPr>
        <a:xfrm>
          <a:off x="0" y="3724917"/>
          <a:ext cx="7003777" cy="1295190"/>
        </a:xfrm>
        <a:prstGeom prst="round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a:t>3.</a:t>
          </a:r>
          <a:r>
            <a:rPr lang="en-US" sz="5400" b="1" i="0" kern="1200"/>
            <a:t> </a:t>
          </a:r>
          <a:r>
            <a:rPr lang="en-US" sz="5400" i="0" kern="1200"/>
            <a:t>Versioned Cache</a:t>
          </a:r>
          <a:endParaRPr lang="en-US" sz="5400" kern="1200"/>
        </a:p>
      </dsp:txBody>
      <dsp:txXfrm>
        <a:off x="63226" y="3788143"/>
        <a:ext cx="6877325" cy="11687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2/23/2023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2168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2/23/2023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624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2/23/2023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198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A6662E-FAF4-44BC-88B5-85A7CBFB6D30}" type="datetime1">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09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0915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305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56354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7650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7581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0415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9684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2/23/2023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9865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511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2263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29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2/23/2023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9354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2/23/2023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4518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2/23/2023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37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2/23/2023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242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2/23/2023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93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2/23/2023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377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2/23/2023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840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2/23/2023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0949645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60" r:id="rId8"/>
    <p:sldLayoutId id="2147483761" r:id="rId9"/>
    <p:sldLayoutId id="2147483762" r:id="rId10"/>
    <p:sldLayoutId id="21474837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E0CF6C-748E-4B7A-BC8B-3011EF78ED13}" type="datetime1">
              <a:rPr lang="en-US" smtClean="0"/>
              <a:pPr/>
              <a:t>2/23/2023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B850FF-6169-4056-8077-06FFA93A5366}"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38707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3">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Vector background of vibrant colors splashing">
            <a:extLst>
              <a:ext uri="{FF2B5EF4-FFF2-40B4-BE49-F238E27FC236}">
                <a16:creationId xmlns:a16="http://schemas.microsoft.com/office/drawing/2014/main" id="{491202B1-2264-EF05-A75D-0FEDE0E5F149}"/>
              </a:ext>
            </a:extLst>
          </p:cNvPr>
          <p:cNvPicPr>
            <a:picLocks noChangeAspect="1"/>
          </p:cNvPicPr>
          <p:nvPr/>
        </p:nvPicPr>
        <p:blipFill rotWithShape="1">
          <a:blip r:embed="rId3">
            <a:alphaModFix amt="70000"/>
          </a:blip>
          <a:srcRect t="1727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9EC06B18-B35F-FDA9-D1C9-CBA412E43CBD}"/>
              </a:ext>
            </a:extLst>
          </p:cNvPr>
          <p:cNvSpPr>
            <a:spLocks noGrp="1"/>
          </p:cNvSpPr>
          <p:nvPr>
            <p:ph type="ctrTitle"/>
          </p:nvPr>
        </p:nvSpPr>
        <p:spPr>
          <a:xfrm>
            <a:off x="838200" y="740211"/>
            <a:ext cx="7530685" cy="3163864"/>
          </a:xfrm>
        </p:spPr>
        <p:txBody>
          <a:bodyPr>
            <a:normAutofit/>
          </a:bodyPr>
          <a:lstStyle/>
          <a:p>
            <a:pPr algn="l"/>
            <a:r>
              <a:rPr lang="en-US" sz="9600" dirty="0">
                <a:solidFill>
                  <a:srgbClr val="FFFFFF"/>
                </a:solidFill>
                <a:latin typeface="Blackadder ITC" panose="04020505051007020D02" pitchFamily="82" charset="0"/>
              </a:rPr>
              <a:t>Caching</a:t>
            </a:r>
          </a:p>
        </p:txBody>
      </p:sp>
      <p:sp>
        <p:nvSpPr>
          <p:cNvPr id="3" name="Subtitle 2">
            <a:extLst>
              <a:ext uri="{FF2B5EF4-FFF2-40B4-BE49-F238E27FC236}">
                <a16:creationId xmlns:a16="http://schemas.microsoft.com/office/drawing/2014/main" id="{0DAF66AF-2DD8-D0F8-0F29-DC78BA8A3599}"/>
              </a:ext>
            </a:extLst>
          </p:cNvPr>
          <p:cNvSpPr>
            <a:spLocks noGrp="1"/>
          </p:cNvSpPr>
          <p:nvPr>
            <p:ph type="subTitle" idx="1"/>
          </p:nvPr>
        </p:nvSpPr>
        <p:spPr>
          <a:xfrm>
            <a:off x="838200" y="4074515"/>
            <a:ext cx="7583133" cy="1279124"/>
          </a:xfrm>
        </p:spPr>
        <p:txBody>
          <a:bodyPr>
            <a:normAutofit/>
          </a:bodyPr>
          <a:lstStyle/>
          <a:p>
            <a:pPr algn="l"/>
            <a:r>
              <a:rPr lang="en-US" sz="2200" dirty="0">
                <a:solidFill>
                  <a:srgbClr val="FFFFFF"/>
                </a:solidFill>
                <a:latin typeface="Algerian" panose="04020705040A02060702" pitchFamily="82" charset="0"/>
              </a:rPr>
              <a:t>Sai Tarun</a:t>
            </a:r>
          </a:p>
        </p:txBody>
      </p:sp>
    </p:spTree>
    <p:extLst>
      <p:ext uri="{BB962C8B-B14F-4D97-AF65-F5344CB8AC3E}">
        <p14:creationId xmlns:p14="http://schemas.microsoft.com/office/powerpoint/2010/main" val="307381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A7A9D812-0D41-342E-FDFE-931E205A6CE3}"/>
              </a:ext>
            </a:extLst>
          </p:cNvPr>
          <p:cNvSpPr>
            <a:spLocks noGrp="1"/>
          </p:cNvSpPr>
          <p:nvPr>
            <p:ph type="title"/>
          </p:nvPr>
        </p:nvSpPr>
        <p:spPr>
          <a:xfrm>
            <a:off x="-3048" y="0"/>
            <a:ext cx="10348146" cy="1675009"/>
          </a:xfrm>
        </p:spPr>
        <p:txBody>
          <a:bodyPr anchor="t">
            <a:normAutofit/>
          </a:bodyPr>
          <a:lstStyle/>
          <a:p>
            <a:r>
              <a:rPr lang="en-US" dirty="0">
                <a:solidFill>
                  <a:schemeClr val="tx2"/>
                </a:solidFill>
              </a:rPr>
              <a:t>Example</a:t>
            </a:r>
            <a:br>
              <a:rPr lang="en-US" dirty="0">
                <a:solidFill>
                  <a:schemeClr val="tx2"/>
                </a:solidFill>
              </a:rPr>
            </a:b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E1328D72-6AA2-593E-E0A8-5C410CDCFED1}"/>
              </a:ext>
            </a:extLst>
          </p:cNvPr>
          <p:cNvSpPr>
            <a:spLocks noGrp="1"/>
          </p:cNvSpPr>
          <p:nvPr>
            <p:ph idx="1"/>
          </p:nvPr>
        </p:nvSpPr>
        <p:spPr>
          <a:xfrm>
            <a:off x="3565509" y="1535435"/>
            <a:ext cx="9461644" cy="3709990"/>
          </a:xfrm>
        </p:spPr>
        <p:txBody>
          <a:bodyPr anchor="ctr">
            <a:noAutofit/>
          </a:bodyPr>
          <a:lstStyle/>
          <a:p>
            <a:pPr marL="0" indent="0">
              <a:buNone/>
            </a:pPr>
            <a:r>
              <a:rPr lang="en-US" sz="2000" b="0" i="0" dirty="0">
                <a:solidFill>
                  <a:schemeClr val="tx2"/>
                </a:solidFill>
                <a:effectLst/>
                <a:latin typeface="Söhne"/>
              </a:rPr>
              <a:t>const [posts, setPosts] = useState([]); </a:t>
            </a:r>
          </a:p>
          <a:p>
            <a:pPr marL="0" indent="0">
              <a:buNone/>
            </a:pPr>
            <a:r>
              <a:rPr lang="en-US" sz="2000" b="0" i="0" dirty="0">
                <a:solidFill>
                  <a:schemeClr val="tx2"/>
                </a:solidFill>
                <a:effectLst/>
                <a:latin typeface="Söhne"/>
              </a:rPr>
              <a:t>useEffect(() =&gt; {</a:t>
            </a:r>
          </a:p>
          <a:p>
            <a:pPr marL="0" indent="0">
              <a:buNone/>
            </a:pPr>
            <a:r>
              <a:rPr lang="en-US" sz="2000" b="0" i="0" dirty="0">
                <a:solidFill>
                  <a:schemeClr val="tx2"/>
                </a:solidFill>
                <a:effectLst/>
                <a:latin typeface="Söhne"/>
              </a:rPr>
              <a:t>const storedPosts = localStorage.getItem("posts");</a:t>
            </a:r>
          </a:p>
          <a:p>
            <a:pPr marL="0" indent="0">
              <a:buNone/>
            </a:pPr>
            <a:r>
              <a:rPr lang="en-US" sz="2000" b="0" i="0" dirty="0">
                <a:solidFill>
                  <a:schemeClr val="tx2"/>
                </a:solidFill>
                <a:effectLst/>
                <a:latin typeface="Söhne"/>
              </a:rPr>
              <a:t> const fetchData = async () =&gt; { </a:t>
            </a:r>
          </a:p>
          <a:p>
            <a:pPr marL="0" indent="0">
              <a:buNone/>
            </a:pPr>
            <a:r>
              <a:rPr lang="en-US" sz="2000" b="0" i="0" dirty="0">
                <a:solidFill>
                  <a:schemeClr val="tx2"/>
                </a:solidFill>
                <a:effectLst/>
                <a:latin typeface="Söhne"/>
              </a:rPr>
              <a:t>try {</a:t>
            </a:r>
          </a:p>
          <a:p>
            <a:pPr marL="0" indent="0">
              <a:buNone/>
            </a:pPr>
            <a:r>
              <a:rPr lang="en-US" sz="2000" b="0" i="0" dirty="0">
                <a:solidFill>
                  <a:schemeClr val="tx2"/>
                </a:solidFill>
                <a:effectLst/>
                <a:latin typeface="Söhne"/>
              </a:rPr>
              <a:t>const { data } = await axios.get('https://jsonplaceholder.typicode.com/posts'); setPosts(data); localStorage.setItem("posts", data); </a:t>
            </a:r>
            <a:endParaRPr lang="en-US" sz="2000" dirty="0">
              <a:solidFill>
                <a:schemeClr val="tx2"/>
              </a:solidFill>
              <a:latin typeface="Söhne"/>
            </a:endParaRPr>
          </a:p>
          <a:p>
            <a:pPr marL="0" indent="0">
              <a:buNone/>
            </a:pPr>
            <a:r>
              <a:rPr lang="en-US" sz="2000" b="0" i="0" dirty="0">
                <a:solidFill>
                  <a:schemeClr val="tx2"/>
                </a:solidFill>
                <a:effectLst/>
                <a:latin typeface="Söhne"/>
              </a:rPr>
              <a:t>} catch (err) {</a:t>
            </a:r>
          </a:p>
          <a:p>
            <a:pPr marL="0" indent="0">
              <a:buNone/>
            </a:pPr>
            <a:r>
              <a:rPr lang="en-US" sz="2000" b="0" i="0" dirty="0">
                <a:solidFill>
                  <a:schemeClr val="tx2"/>
                </a:solidFill>
                <a:effectLst/>
                <a:latin typeface="Söhne"/>
              </a:rPr>
              <a:t> // Handle Error </a:t>
            </a:r>
          </a:p>
          <a:p>
            <a:pPr marL="0" indent="0">
              <a:buNone/>
            </a:pPr>
            <a:r>
              <a:rPr lang="en-US" sz="2000" b="0" i="0" dirty="0">
                <a:solidFill>
                  <a:schemeClr val="tx2"/>
                </a:solidFill>
                <a:effectLst/>
                <a:latin typeface="Söhne"/>
              </a:rPr>
              <a:t>}</a:t>
            </a:r>
          </a:p>
          <a:p>
            <a:pPr marL="0" indent="0">
              <a:buNone/>
            </a:pPr>
            <a:r>
              <a:rPr lang="en-US" sz="2000" b="0" i="0" dirty="0">
                <a:solidFill>
                  <a:schemeClr val="tx2"/>
                </a:solidFill>
                <a:effectLst/>
                <a:latin typeface="Söhne"/>
              </a:rPr>
              <a:t>};</a:t>
            </a:r>
          </a:p>
          <a:p>
            <a:pPr marL="0" indent="0">
              <a:buNone/>
            </a:pPr>
            <a:r>
              <a:rPr lang="en-US" sz="2000" b="0" i="0" dirty="0">
                <a:solidFill>
                  <a:schemeClr val="tx2"/>
                </a:solidFill>
                <a:effectLst/>
                <a:latin typeface="Söhne"/>
              </a:rPr>
              <a:t>if (!storedPosts) { </a:t>
            </a:r>
            <a:endParaRPr lang="en-US" sz="2000" dirty="0">
              <a:solidFill>
                <a:schemeClr val="tx2"/>
              </a:solidFill>
              <a:latin typeface="Söhne"/>
            </a:endParaRPr>
          </a:p>
          <a:p>
            <a:pPr marL="0" indent="0">
              <a:buNone/>
            </a:pPr>
            <a:r>
              <a:rPr lang="en-US" sz="2000" b="0" i="0" dirty="0">
                <a:solidFill>
                  <a:schemeClr val="tx2"/>
                </a:solidFill>
                <a:effectLst/>
                <a:latin typeface="Söhne"/>
              </a:rPr>
              <a:t>fetchData(); </a:t>
            </a:r>
          </a:p>
          <a:p>
            <a:pPr marL="0" indent="0">
              <a:buNone/>
            </a:pPr>
            <a:r>
              <a:rPr lang="en-US" sz="2000" b="0" i="0" dirty="0">
                <a:solidFill>
                  <a:schemeClr val="tx2"/>
                </a:solidFill>
                <a:effectLst/>
                <a:latin typeface="Söhne"/>
              </a:rPr>
              <a:t>}</a:t>
            </a:r>
          </a:p>
          <a:p>
            <a:pPr marL="0" indent="0">
              <a:buNone/>
            </a:pPr>
            <a:r>
              <a:rPr lang="en-US" sz="2000" b="0" i="0" dirty="0">
                <a:solidFill>
                  <a:schemeClr val="tx2"/>
                </a:solidFill>
                <a:effectLst/>
                <a:latin typeface="Söhne"/>
              </a:rPr>
              <a:t>}, []);</a:t>
            </a:r>
            <a:endParaRPr lang="en-US" sz="2000" dirty="0">
              <a:solidFill>
                <a:schemeClr val="tx2"/>
              </a:solidFill>
            </a:endParaRPr>
          </a:p>
        </p:txBody>
      </p:sp>
    </p:spTree>
    <p:extLst>
      <p:ext uri="{BB962C8B-B14F-4D97-AF65-F5344CB8AC3E}">
        <p14:creationId xmlns:p14="http://schemas.microsoft.com/office/powerpoint/2010/main" val="422216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FF98DFE4-759C-126D-74E7-9924198B968D}"/>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 versioned cache:</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9339AC7A-61CE-793C-9117-E3237CE76117}"/>
              </a:ext>
            </a:extLst>
          </p:cNvPr>
          <p:cNvSpPr>
            <a:spLocks noGrp="1"/>
          </p:cNvSpPr>
          <p:nvPr>
            <p:ph idx="1"/>
          </p:nvPr>
        </p:nvSpPr>
        <p:spPr>
          <a:xfrm>
            <a:off x="1371601" y="1589989"/>
            <a:ext cx="9801677" cy="4523098"/>
          </a:xfrm>
        </p:spPr>
        <p:txBody>
          <a:bodyPr anchor="ctr">
            <a:normAutofit/>
          </a:bodyPr>
          <a:lstStyle/>
          <a:p>
            <a:r>
              <a:rPr lang="en-US" sz="2400" dirty="0">
                <a:solidFill>
                  <a:schemeClr val="tx2"/>
                </a:solidFill>
                <a:latin typeface="Abadi" panose="020B0604020104020204" pitchFamily="34" charset="0"/>
              </a:rPr>
              <a:t>A versioned cache is a caching mechanism that allows for the storage and retrieval of multiple versions of the same data. In a versioned cache, each version of the data is assigned a unique identifier or version number, which allows for efficient retrieval of the desired version.</a:t>
            </a:r>
          </a:p>
          <a:p>
            <a:endParaRPr lang="en-US" sz="1800" dirty="0">
              <a:solidFill>
                <a:schemeClr val="tx2"/>
              </a:solidFill>
            </a:endParaRPr>
          </a:p>
        </p:txBody>
      </p:sp>
    </p:spTree>
    <p:extLst>
      <p:ext uri="{BB962C8B-B14F-4D97-AF65-F5344CB8AC3E}">
        <p14:creationId xmlns:p14="http://schemas.microsoft.com/office/powerpoint/2010/main" val="8269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F86AD9-E486-B09E-EAF4-D830E3221F1D}"/>
              </a:ext>
            </a:extLst>
          </p:cNvPr>
          <p:cNvSpPr txBox="1"/>
          <p:nvPr/>
        </p:nvSpPr>
        <p:spPr>
          <a:xfrm>
            <a:off x="261257" y="0"/>
            <a:ext cx="12191999" cy="7017306"/>
          </a:xfrm>
          <a:prstGeom prst="rect">
            <a:avLst/>
          </a:prstGeom>
          <a:noFill/>
        </p:spPr>
        <p:txBody>
          <a:bodyPr wrap="square">
            <a:spAutoFit/>
          </a:bodyPr>
          <a:lstStyle/>
          <a:p>
            <a:r>
              <a:rPr lang="en-US" dirty="0"/>
              <a:t>const [posts, setPosts] = useState([]);</a:t>
            </a:r>
          </a:p>
          <a:p>
            <a:r>
              <a:rPr lang="en-US" dirty="0"/>
              <a:t>useEffect(() =&gt; {</a:t>
            </a:r>
          </a:p>
          <a:p>
            <a:r>
              <a:rPr lang="en-US" dirty="0"/>
              <a:t>  // Versioned Cache Entry</a:t>
            </a:r>
          </a:p>
          <a:p>
            <a:r>
              <a:rPr lang="en-US" dirty="0"/>
              <a:t>  const versionedPostsEntry = localStorage.getItem('posts');</a:t>
            </a:r>
          </a:p>
          <a:p>
            <a:r>
              <a:rPr lang="en-US" dirty="0"/>
              <a:t>  const versionedPosts = versionedPostsEntry.posts;</a:t>
            </a:r>
          </a:p>
          <a:p>
            <a:r>
              <a:rPr lang="en-US" dirty="0"/>
              <a:t>  const cacheVersion = versionedPostsEntry.version;</a:t>
            </a:r>
          </a:p>
          <a:p>
            <a:r>
              <a:rPr lang="en-US" dirty="0"/>
              <a:t>  // This will be computed according to your use-case</a:t>
            </a:r>
          </a:p>
          <a:p>
            <a:r>
              <a:rPr lang="en-US" dirty="0"/>
              <a:t>  const computedVersion = 2;</a:t>
            </a:r>
          </a:p>
          <a:p>
            <a:r>
              <a:rPr lang="en-US" dirty="0"/>
              <a:t>  const fetchData = async () =&gt; {</a:t>
            </a:r>
          </a:p>
          <a:p>
            <a:r>
              <a:rPr lang="en-US" dirty="0"/>
              <a:t>    try {</a:t>
            </a:r>
          </a:p>
          <a:p>
            <a:r>
              <a:rPr lang="en-US" dirty="0"/>
              <a:t>      const { data } = await axios.get('https://jsonplaceholder.typicode.com/posts');</a:t>
            </a:r>
          </a:p>
          <a:p>
            <a:r>
              <a:rPr lang="en-US" dirty="0"/>
              <a:t>      setPosts(data);</a:t>
            </a:r>
          </a:p>
          <a:p>
            <a:r>
              <a:rPr lang="en-US" dirty="0"/>
              <a:t>      localStorage.setItem("posts", {</a:t>
            </a:r>
          </a:p>
          <a:p>
            <a:r>
              <a:rPr lang="en-US" dirty="0"/>
              <a:t>        version: computedVersion,</a:t>
            </a:r>
          </a:p>
          <a:p>
            <a:r>
              <a:rPr lang="en-US" dirty="0"/>
              <a:t>        posts: data,</a:t>
            </a:r>
          </a:p>
          <a:p>
            <a:r>
              <a:rPr lang="en-US" dirty="0"/>
              <a:t>      });</a:t>
            </a:r>
          </a:p>
          <a:p>
            <a:r>
              <a:rPr lang="en-US" dirty="0"/>
              <a:t>    } catch (err) {</a:t>
            </a:r>
          </a:p>
          <a:p>
            <a:r>
              <a:rPr lang="en-US" dirty="0"/>
              <a:t>      // Handle Error</a:t>
            </a:r>
          </a:p>
          <a:p>
            <a:r>
              <a:rPr lang="en-US" dirty="0"/>
              <a:t>    }</a:t>
            </a:r>
          </a:p>
          <a:p>
            <a:r>
              <a:rPr lang="en-US" dirty="0"/>
              <a:t>  };</a:t>
            </a:r>
          </a:p>
          <a:p>
            <a:r>
              <a:rPr lang="en-US" dirty="0"/>
              <a:t>  if (!cacheVersion || cacheVersion &amp;</a:t>
            </a:r>
            <a:r>
              <a:rPr lang="en-US" dirty="0" err="1"/>
              <a:t>lt</a:t>
            </a:r>
            <a:r>
              <a:rPr lang="en-US" dirty="0"/>
              <a:t>; computedVersion) {</a:t>
            </a:r>
          </a:p>
          <a:p>
            <a:r>
              <a:rPr lang="en-US" dirty="0"/>
              <a:t>    fetchData();</a:t>
            </a:r>
          </a:p>
          <a:p>
            <a:r>
              <a:rPr lang="en-US" dirty="0"/>
              <a:t>  } else {</a:t>
            </a:r>
          </a:p>
          <a:p>
            <a:r>
              <a:rPr lang="en-US" dirty="0"/>
              <a:t>    setPosts(versionedPosts);}}, []);</a:t>
            </a:r>
          </a:p>
          <a:p>
            <a:endParaRPr lang="en-US" dirty="0"/>
          </a:p>
        </p:txBody>
      </p:sp>
    </p:spTree>
    <p:extLst>
      <p:ext uri="{BB962C8B-B14F-4D97-AF65-F5344CB8AC3E}">
        <p14:creationId xmlns:p14="http://schemas.microsoft.com/office/powerpoint/2010/main" val="669762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3F3A54-1BED-72AF-909B-04EFB1D2454B}"/>
              </a:ext>
            </a:extLst>
          </p:cNvPr>
          <p:cNvSpPr>
            <a:spLocks noGrp="1"/>
          </p:cNvSpPr>
          <p:nvPr>
            <p:ph type="title"/>
          </p:nvPr>
        </p:nvSpPr>
        <p:spPr>
          <a:xfrm>
            <a:off x="838201" y="169452"/>
            <a:ext cx="10750570" cy="1514105"/>
          </a:xfrm>
        </p:spPr>
        <p:txBody>
          <a:bodyPr vert="horz" lIns="91440" tIns="45720" rIns="91440" bIns="45720" rtlCol="0" anchor="b">
            <a:normAutofit/>
          </a:bodyPr>
          <a:lstStyle/>
          <a:p>
            <a:r>
              <a:rPr lang="en-US" sz="5400"/>
              <a:t>Thank You</a:t>
            </a:r>
          </a:p>
        </p:txBody>
      </p:sp>
      <p:pic>
        <p:nvPicPr>
          <p:cNvPr id="7" name="Graphic 6" descr="Smiling Face with No Fill">
            <a:extLst>
              <a:ext uri="{FF2B5EF4-FFF2-40B4-BE49-F238E27FC236}">
                <a16:creationId xmlns:a16="http://schemas.microsoft.com/office/drawing/2014/main" id="{D6819DC1-CC93-5E10-BF87-7ABCFCB8AC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20856" y="2395474"/>
            <a:ext cx="3733616" cy="3733616"/>
          </a:xfrm>
          <a:prstGeom prst="rect">
            <a:avLst/>
          </a:prstGeom>
        </p:spPr>
      </p:pic>
    </p:spTree>
    <p:extLst>
      <p:ext uri="{BB962C8B-B14F-4D97-AF65-F5344CB8AC3E}">
        <p14:creationId xmlns:p14="http://schemas.microsoft.com/office/powerpoint/2010/main" val="231801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88D94AC-835B-570D-B1CE-A460A3AEC67D}"/>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What is caching?</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4D923F1A-3F5B-17EF-2E31-1783D10C3A38}"/>
              </a:ext>
            </a:extLst>
          </p:cNvPr>
          <p:cNvSpPr>
            <a:spLocks noGrp="1"/>
          </p:cNvSpPr>
          <p:nvPr>
            <p:ph idx="1"/>
          </p:nvPr>
        </p:nvSpPr>
        <p:spPr>
          <a:xfrm>
            <a:off x="3994587" y="2403097"/>
            <a:ext cx="7178691" cy="3709990"/>
          </a:xfrm>
        </p:spPr>
        <p:txBody>
          <a:bodyPr anchor="ctr">
            <a:normAutofit lnSpcReduction="10000"/>
          </a:bodyPr>
          <a:lstStyle/>
          <a:p>
            <a:r>
              <a:rPr lang="en-US" dirty="0">
                <a:solidFill>
                  <a:schemeClr val="tx2"/>
                </a:solidFill>
                <a:latin typeface="Abadi" panose="020B0604020104020204" pitchFamily="34" charset="0"/>
              </a:rPr>
              <a:t>Caching in React is a technique used to store frequently accessed data so that it can be quickly retrieved without the need to make unnecessary network requests or expensive computations. In React, caching can be implemented using a variety of techniques, such as browser caching, server-side caching, or client-side caching.</a:t>
            </a:r>
          </a:p>
          <a:p>
            <a:endParaRPr lang="en-US" sz="1800" dirty="0">
              <a:solidFill>
                <a:schemeClr val="tx2"/>
              </a:solidFill>
            </a:endParaRPr>
          </a:p>
        </p:txBody>
      </p:sp>
    </p:spTree>
    <p:extLst>
      <p:ext uri="{BB962C8B-B14F-4D97-AF65-F5344CB8AC3E}">
        <p14:creationId xmlns:p14="http://schemas.microsoft.com/office/powerpoint/2010/main" val="12424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13032BFC-8B8C-7052-5650-9CF60669B0B5}"/>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How it helps in Reactjs?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787D1E75-3E06-BDBD-6899-A581BCA9088C}"/>
              </a:ext>
            </a:extLst>
          </p:cNvPr>
          <p:cNvSpPr>
            <a:spLocks noGrp="1"/>
          </p:cNvSpPr>
          <p:nvPr>
            <p:ph idx="1"/>
          </p:nvPr>
        </p:nvSpPr>
        <p:spPr>
          <a:xfrm>
            <a:off x="3008671" y="1535750"/>
            <a:ext cx="8164607" cy="4577337"/>
          </a:xfrm>
        </p:spPr>
        <p:txBody>
          <a:bodyPr anchor="ctr">
            <a:noAutofit/>
          </a:bodyPr>
          <a:lstStyle/>
          <a:p>
            <a:r>
              <a:rPr lang="en-US" sz="2400" b="0" i="0" dirty="0">
                <a:solidFill>
                  <a:schemeClr val="tx2"/>
                </a:solidFill>
                <a:effectLst/>
                <a:latin typeface="Abadi" panose="020B0604020104020204" pitchFamily="34" charset="0"/>
              </a:rPr>
              <a:t>Caching in React helps to improve the performance of web applications by reducing the amount of time spent waiting for data to be fetched from a server or computed. By caching frequently accessed data, React can reduce the number of network requests needed and make the application more responsive. This can lead to a better user experience and increased user engagement. Additionally, caching can help to reduce the load on servers by reducing the amount of data that needs to be computed or fetched. Overall, caching is an important technique in React that can help to improve performance, reduce network requests, and enhance the user experience</a:t>
            </a:r>
            <a:r>
              <a:rPr lang="en-US" sz="2400" b="0" i="0" dirty="0">
                <a:solidFill>
                  <a:schemeClr val="tx2"/>
                </a:solidFill>
                <a:effectLst/>
                <a:latin typeface="Söhne"/>
              </a:rPr>
              <a:t>.</a:t>
            </a:r>
            <a:endParaRPr lang="en-US" sz="2400" dirty="0">
              <a:solidFill>
                <a:schemeClr val="tx2"/>
              </a:solidFill>
            </a:endParaRPr>
          </a:p>
        </p:txBody>
      </p:sp>
    </p:spTree>
    <p:extLst>
      <p:ext uri="{BB962C8B-B14F-4D97-AF65-F5344CB8AC3E}">
        <p14:creationId xmlns:p14="http://schemas.microsoft.com/office/powerpoint/2010/main" val="48231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DEA5-5019-84E2-D97E-BE7FDAD3ED6C}"/>
              </a:ext>
            </a:extLst>
          </p:cNvPr>
          <p:cNvSpPr>
            <a:spLocks noGrp="1"/>
          </p:cNvSpPr>
          <p:nvPr>
            <p:ph type="title"/>
          </p:nvPr>
        </p:nvSpPr>
        <p:spPr>
          <a:xfrm>
            <a:off x="0" y="0"/>
            <a:ext cx="10515600" cy="621211"/>
          </a:xfrm>
        </p:spPr>
        <p:txBody>
          <a:bodyPr>
            <a:normAutofit fontScale="90000"/>
          </a:bodyPr>
          <a:lstStyle/>
          <a:p>
            <a:r>
              <a:rPr lang="en-US" dirty="0"/>
              <a:t>Advantages and Disadvantages!</a:t>
            </a:r>
          </a:p>
        </p:txBody>
      </p:sp>
      <p:graphicFrame>
        <p:nvGraphicFramePr>
          <p:cNvPr id="6" name="Content Placeholder 5">
            <a:extLst>
              <a:ext uri="{FF2B5EF4-FFF2-40B4-BE49-F238E27FC236}">
                <a16:creationId xmlns:a16="http://schemas.microsoft.com/office/drawing/2014/main" id="{96DB5F6C-DDAB-DFA3-DB12-B9BBE82020BC}"/>
              </a:ext>
            </a:extLst>
          </p:cNvPr>
          <p:cNvGraphicFramePr>
            <a:graphicFrameLocks noGrp="1"/>
          </p:cNvGraphicFramePr>
          <p:nvPr>
            <p:ph idx="1"/>
            <p:extLst>
              <p:ext uri="{D42A27DB-BD31-4B8C-83A1-F6EECF244321}">
                <p14:modId xmlns:p14="http://schemas.microsoft.com/office/powerpoint/2010/main" val="2067386085"/>
              </p:ext>
            </p:extLst>
          </p:nvPr>
        </p:nvGraphicFramePr>
        <p:xfrm>
          <a:off x="-1" y="621211"/>
          <a:ext cx="12191999" cy="7789820"/>
        </p:xfrm>
        <a:graphic>
          <a:graphicData uri="http://schemas.openxmlformats.org/drawingml/2006/table">
            <a:tbl>
              <a:tblPr>
                <a:tableStyleId>{21E4AEA4-8DFA-4A89-87EB-49C32662AFE0}</a:tableStyleId>
              </a:tblPr>
              <a:tblGrid>
                <a:gridCol w="5833318">
                  <a:extLst>
                    <a:ext uri="{9D8B030D-6E8A-4147-A177-3AD203B41FA5}">
                      <a16:colId xmlns:a16="http://schemas.microsoft.com/office/drawing/2014/main" val="3238106091"/>
                    </a:ext>
                  </a:extLst>
                </a:gridCol>
                <a:gridCol w="6358681">
                  <a:extLst>
                    <a:ext uri="{9D8B030D-6E8A-4147-A177-3AD203B41FA5}">
                      <a16:colId xmlns:a16="http://schemas.microsoft.com/office/drawing/2014/main" val="3609701640"/>
                    </a:ext>
                  </a:extLst>
                </a:gridCol>
              </a:tblGrid>
              <a:tr h="977667">
                <a:tc>
                  <a:txBody>
                    <a:bodyPr/>
                    <a:lstStyle/>
                    <a:p>
                      <a:pPr marL="219075" marR="0" algn="ctr">
                        <a:lnSpc>
                          <a:spcPct val="107000"/>
                        </a:lnSpc>
                        <a:spcBef>
                          <a:spcPts val="0"/>
                        </a:spcBef>
                        <a:spcAft>
                          <a:spcPts val="800"/>
                        </a:spcAft>
                      </a:pPr>
                      <a:endParaRPr lang="en-US" sz="1600" b="1" dirty="0">
                        <a:effectLst/>
                        <a:latin typeface="Algerian" panose="04020705040A02060702" pitchFamily="82" charset="0"/>
                      </a:endParaRPr>
                    </a:p>
                    <a:p>
                      <a:pPr marL="219075" marR="0" algn="ctr">
                        <a:lnSpc>
                          <a:spcPct val="107000"/>
                        </a:lnSpc>
                        <a:spcBef>
                          <a:spcPts val="0"/>
                        </a:spcBef>
                        <a:spcAft>
                          <a:spcPts val="800"/>
                        </a:spcAft>
                      </a:pPr>
                      <a:r>
                        <a:rPr lang="en-US" sz="1600" b="1" dirty="0">
                          <a:effectLst/>
                          <a:latin typeface="Algerian" panose="04020705040A02060702" pitchFamily="82" charset="0"/>
                        </a:rPr>
                        <a:t> Advantage</a:t>
                      </a:r>
                    </a:p>
                  </a:txBody>
                  <a:tcPr marL="62539" marR="62539" marT="0" marB="0"/>
                </a:tc>
                <a:tc>
                  <a:txBody>
                    <a:bodyPr/>
                    <a:lstStyle/>
                    <a:p>
                      <a:pPr marL="0" marR="0" algn="ctr">
                        <a:lnSpc>
                          <a:spcPct val="107000"/>
                        </a:lnSpc>
                        <a:spcBef>
                          <a:spcPts val="0"/>
                        </a:spcBef>
                        <a:spcAft>
                          <a:spcPts val="800"/>
                        </a:spcAft>
                      </a:pPr>
                      <a:endParaRPr lang="en-US" sz="1600" b="1" dirty="0">
                        <a:effectLst/>
                        <a:latin typeface="Algerian" panose="04020705040A02060702" pitchFamily="82" charset="0"/>
                      </a:endParaRPr>
                    </a:p>
                    <a:p>
                      <a:pPr marL="0" marR="0" algn="ctr">
                        <a:lnSpc>
                          <a:spcPct val="107000"/>
                        </a:lnSpc>
                        <a:spcBef>
                          <a:spcPts val="0"/>
                        </a:spcBef>
                        <a:spcAft>
                          <a:spcPts val="800"/>
                        </a:spcAft>
                      </a:pPr>
                      <a:r>
                        <a:rPr lang="en-US" sz="1600" b="1" dirty="0">
                          <a:effectLst/>
                          <a:latin typeface="Algerian" panose="04020705040A02060702" pitchFamily="82" charset="0"/>
                        </a:rPr>
                        <a:t>Disadvantages</a:t>
                      </a:r>
                    </a:p>
                    <a:p>
                      <a:pPr marL="219075" marR="0">
                        <a:lnSpc>
                          <a:spcPct val="107000"/>
                        </a:lnSpc>
                        <a:spcBef>
                          <a:spcPts val="0"/>
                        </a:spcBef>
                        <a:spcAft>
                          <a:spcPts val="800"/>
                        </a:spcAft>
                      </a:pPr>
                      <a:r>
                        <a:rPr lang="en-US" sz="1600" b="1" dirty="0">
                          <a:effectLst/>
                          <a:latin typeface="Algerian" panose="04020705040A02060702" pitchFamily="82" charset="0"/>
                        </a:rPr>
                        <a:t> </a:t>
                      </a:r>
                      <a:endParaRPr lang="en-US" sz="1600" b="1" dirty="0">
                        <a:effectLst/>
                        <a:latin typeface="Algerian" panose="04020705040A02060702" pitchFamily="82" charset="0"/>
                        <a:ea typeface="Calibri" panose="020F0502020204030204" pitchFamily="34" charset="0"/>
                        <a:cs typeface="Times New Roman" panose="02020603050405020304" pitchFamily="18" charset="0"/>
                      </a:endParaRPr>
                    </a:p>
                  </a:txBody>
                  <a:tcPr marL="62539" marR="62539" marT="0" marB="0"/>
                </a:tc>
                <a:extLst>
                  <a:ext uri="{0D108BD9-81ED-4DB2-BD59-A6C34878D82A}">
                    <a16:rowId xmlns:a16="http://schemas.microsoft.com/office/drawing/2014/main" val="1364482898"/>
                  </a:ext>
                </a:extLst>
              </a:tr>
              <a:tr h="5373694">
                <a:tc>
                  <a:txBody>
                    <a:bodyPr/>
                    <a:lstStyle/>
                    <a:p>
                      <a:pPr marL="219075" marR="0">
                        <a:lnSpc>
                          <a:spcPct val="107000"/>
                        </a:lnSpc>
                        <a:spcBef>
                          <a:spcPts val="0"/>
                        </a:spcBef>
                        <a:spcAft>
                          <a:spcPts val="800"/>
                        </a:spcAft>
                      </a:pPr>
                      <a:r>
                        <a:rPr lang="en-US" sz="2000" dirty="0">
                          <a:effectLst/>
                          <a:latin typeface="Abadi" panose="020B0604020104020204" pitchFamily="34" charset="0"/>
                        </a:rPr>
                        <a:t>1.	Improved performance: Caching can help to reduce the amount of time spent waiting for data to be fetched from a server or computed. By caching frequently accessed data, React can reduce the number of network requests needed and make the application more responsive.</a:t>
                      </a:r>
                    </a:p>
                    <a:p>
                      <a:pPr marL="219075" marR="0">
                        <a:lnSpc>
                          <a:spcPct val="107000"/>
                        </a:lnSpc>
                        <a:spcBef>
                          <a:spcPts val="0"/>
                        </a:spcBef>
                        <a:spcAft>
                          <a:spcPts val="800"/>
                        </a:spcAft>
                      </a:pPr>
                      <a:r>
                        <a:rPr lang="en-US" sz="2000" dirty="0">
                          <a:effectLst/>
                          <a:latin typeface="Abadi" panose="020B0604020104020204" pitchFamily="34" charset="0"/>
                        </a:rPr>
                        <a:t>2.	Reduced network traffic: By caching data, React can reduce the amount of data that needs to be fetched from a server, which can reduce network traffic and improve the scalability of the application.</a:t>
                      </a:r>
                    </a:p>
                    <a:p>
                      <a:pPr marL="219075" marR="0">
                        <a:lnSpc>
                          <a:spcPct val="107000"/>
                        </a:lnSpc>
                        <a:spcBef>
                          <a:spcPts val="0"/>
                        </a:spcBef>
                        <a:spcAft>
                          <a:spcPts val="800"/>
                        </a:spcAft>
                      </a:pPr>
                      <a:r>
                        <a:rPr lang="en-US" sz="2000" dirty="0">
                          <a:effectLst/>
                          <a:latin typeface="Abadi" panose="020B0604020104020204" pitchFamily="34" charset="0"/>
                        </a:rPr>
                        <a:t>3.	Better user experience: By reducing the time spent waiting for data to be fetched or computed, caching can lead to a better user experience and increased user engagement.</a:t>
                      </a:r>
                    </a:p>
                    <a:p>
                      <a:pPr marL="219075" marR="0">
                        <a:lnSpc>
                          <a:spcPct val="107000"/>
                        </a:lnSpc>
                        <a:spcBef>
                          <a:spcPts val="0"/>
                        </a:spcBef>
                        <a:spcAft>
                          <a:spcPts val="800"/>
                        </a:spcAft>
                      </a:pPr>
                      <a:r>
                        <a:rPr lang="en-US" sz="2000" dirty="0">
                          <a:effectLst/>
                          <a:latin typeface="Abadi" panose="020B0604020104020204" pitchFamily="34" charset="0"/>
                        </a:rPr>
                        <a:t>4.	Lower server load: Caching can help to reduce the load on servers by reducing the amount of data that needs to be computed or fetched.</a:t>
                      </a:r>
                      <a:endParaRPr lang="en-US" sz="2000" dirty="0">
                        <a:effectLst/>
                        <a:latin typeface="Abadi" panose="020B0604020104020204" pitchFamily="34" charset="0"/>
                        <a:ea typeface="Calibri" panose="020F0502020204030204" pitchFamily="34" charset="0"/>
                        <a:cs typeface="Times New Roman" panose="02020603050405020304" pitchFamily="18" charset="0"/>
                      </a:endParaRPr>
                    </a:p>
                  </a:txBody>
                  <a:tcPr marL="62539" marR="62539" marT="0" marB="0"/>
                </a:tc>
                <a:tc>
                  <a:txBody>
                    <a:bodyPr/>
                    <a:lstStyle/>
                    <a:p>
                      <a:pPr marL="342900" marR="0" indent="-342900">
                        <a:lnSpc>
                          <a:spcPct val="107000"/>
                        </a:lnSpc>
                        <a:spcBef>
                          <a:spcPts val="0"/>
                        </a:spcBef>
                        <a:spcAft>
                          <a:spcPts val="800"/>
                        </a:spcAft>
                        <a:buFont typeface="+mj-lt"/>
                        <a:buAutoNum type="arabicPeriod"/>
                      </a:pPr>
                      <a:r>
                        <a:rPr lang="en-US" sz="2000" dirty="0">
                          <a:effectLst/>
                          <a:latin typeface="Abadi" panose="020B0604020104020204" pitchFamily="34" charset="0"/>
                        </a:rPr>
                        <a:t>Increased memory usage: Caching can increase the amount of memory used by the application, which can impact performance and scalability. This is especially true if the cache is not properly managed and grows too large.</a:t>
                      </a:r>
                    </a:p>
                    <a:p>
                      <a:pPr marL="342900" marR="0" indent="-342900">
                        <a:lnSpc>
                          <a:spcPct val="107000"/>
                        </a:lnSpc>
                        <a:spcBef>
                          <a:spcPts val="0"/>
                        </a:spcBef>
                        <a:spcAft>
                          <a:spcPts val="800"/>
                        </a:spcAft>
                        <a:buFont typeface="+mj-lt"/>
                        <a:buAutoNum type="arabicPeriod"/>
                      </a:pPr>
                      <a:r>
                        <a:rPr lang="en-US" sz="2000" dirty="0">
                          <a:effectLst/>
                          <a:latin typeface="Abadi" panose="020B0604020104020204" pitchFamily="34" charset="0"/>
                        </a:rPr>
                        <a:t>Cache consistency: Caching can lead to issues with cache consistency if the cached data becomes out of date or inconsistent with the server data. This can be mitigated by implementing cache invalidation and cache expiration strategies.</a:t>
                      </a:r>
                    </a:p>
                    <a:p>
                      <a:pPr marL="342900" marR="0" indent="-342900">
                        <a:lnSpc>
                          <a:spcPct val="107000"/>
                        </a:lnSpc>
                        <a:spcBef>
                          <a:spcPts val="0"/>
                        </a:spcBef>
                        <a:spcAft>
                          <a:spcPts val="800"/>
                        </a:spcAft>
                        <a:buFont typeface="+mj-lt"/>
                        <a:buAutoNum type="arabicPeriod"/>
                      </a:pPr>
                      <a:r>
                        <a:rPr lang="en-US" sz="2000" dirty="0">
                          <a:effectLst/>
                          <a:latin typeface="Abadi" panose="020B0604020104020204" pitchFamily="34" charset="0"/>
                        </a:rPr>
                        <a:t>Cache misses: If the cached data is not available, the application must still fetch the data from the server or compute it, which can lead to a delay and reduce the performance benefits of caching.</a:t>
                      </a:r>
                    </a:p>
                    <a:p>
                      <a:pPr marL="342900" marR="0" indent="-342900">
                        <a:lnSpc>
                          <a:spcPct val="107000"/>
                        </a:lnSpc>
                        <a:spcBef>
                          <a:spcPts val="0"/>
                        </a:spcBef>
                        <a:spcAft>
                          <a:spcPts val="800"/>
                        </a:spcAft>
                        <a:buFont typeface="+mj-lt"/>
                        <a:buAutoNum type="arabicPeriod"/>
                      </a:pPr>
                      <a:r>
                        <a:rPr lang="en-US" sz="2000" dirty="0">
                          <a:effectLst/>
                          <a:latin typeface="Abadi" panose="020B0604020104020204" pitchFamily="34" charset="0"/>
                        </a:rPr>
                        <a:t>Cache management complexity: Managing caches can be complex and requires careful consideration of cache invalidation, cache expiration, and cache size management. Improper cache management can lead to issues with cache consistency and increased memory usage.</a:t>
                      </a:r>
                      <a:endParaRPr lang="en-US" sz="2000" dirty="0">
                        <a:effectLst/>
                        <a:latin typeface="Abadi" panose="020B0604020104020204" pitchFamily="34" charset="0"/>
                        <a:ea typeface="Calibri" panose="020F0502020204030204" pitchFamily="34" charset="0"/>
                        <a:cs typeface="Times New Roman" panose="02020603050405020304" pitchFamily="18" charset="0"/>
                      </a:endParaRPr>
                    </a:p>
                  </a:txBody>
                  <a:tcPr marL="62539" marR="62539" marT="0" marB="0"/>
                </a:tc>
                <a:extLst>
                  <a:ext uri="{0D108BD9-81ED-4DB2-BD59-A6C34878D82A}">
                    <a16:rowId xmlns:a16="http://schemas.microsoft.com/office/drawing/2014/main" val="4109723535"/>
                  </a:ext>
                </a:extLst>
              </a:tr>
            </a:tbl>
          </a:graphicData>
        </a:graphic>
      </p:graphicFrame>
      <p:sp>
        <p:nvSpPr>
          <p:cNvPr id="7" name="Rectangle 1">
            <a:extLst>
              <a:ext uri="{FF2B5EF4-FFF2-40B4-BE49-F238E27FC236}">
                <a16:creationId xmlns:a16="http://schemas.microsoft.com/office/drawing/2014/main" id="{E88A2117-33F9-5C4A-860B-23ECCEB171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9493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33B26D5-EB55-16CD-3820-3FFBB76B74A4}"/>
              </a:ext>
            </a:extLst>
          </p:cNvPr>
          <p:cNvSpPr>
            <a:spLocks noGrp="1"/>
          </p:cNvSpPr>
          <p:nvPr>
            <p:ph idx="1"/>
          </p:nvPr>
        </p:nvSpPr>
        <p:spPr>
          <a:xfrm>
            <a:off x="4876800" y="457200"/>
            <a:ext cx="6934199" cy="6496050"/>
          </a:xfrm>
        </p:spPr>
        <p:txBody>
          <a:bodyPr>
            <a:normAutofit/>
          </a:bodyPr>
          <a:lstStyle/>
          <a:p>
            <a:pPr>
              <a:lnSpc>
                <a:spcPct val="100000"/>
              </a:lnSpc>
            </a:pPr>
            <a:endParaRPr lang="en-US" sz="2000">
              <a:solidFill>
                <a:schemeClr val="tx2"/>
              </a:solidFill>
            </a:endParaRPr>
          </a:p>
          <a:p>
            <a:pPr>
              <a:lnSpc>
                <a:spcPct val="100000"/>
              </a:lnSpc>
            </a:pPr>
            <a:r>
              <a:rPr lang="en-US" sz="2000">
                <a:solidFill>
                  <a:schemeClr val="tx2"/>
                </a:solidFill>
              </a:rPr>
              <a:t>Client          Cache                  server</a:t>
            </a:r>
          </a:p>
          <a:p>
            <a:pPr>
              <a:lnSpc>
                <a:spcPct val="100000"/>
              </a:lnSpc>
            </a:pPr>
            <a:r>
              <a:rPr lang="en-US" sz="2000">
                <a:solidFill>
                  <a:schemeClr val="tx2"/>
                </a:solidFill>
              </a:rPr>
              <a:t> | GET /data |                              |</a:t>
            </a:r>
            <a:br>
              <a:rPr lang="en-US" sz="2000">
                <a:solidFill>
                  <a:schemeClr val="tx2"/>
                </a:solidFill>
              </a:rPr>
            </a:br>
            <a:r>
              <a:rPr lang="en-US" sz="2000">
                <a:solidFill>
                  <a:schemeClr val="tx2"/>
                </a:solidFill>
              </a:rPr>
              <a:t> |------------&gt;|   cache  miss      |</a:t>
            </a:r>
            <a:br>
              <a:rPr lang="en-US" sz="2000">
                <a:solidFill>
                  <a:schemeClr val="tx2"/>
                </a:solidFill>
              </a:rPr>
            </a:br>
            <a:r>
              <a:rPr lang="en-US" sz="2000">
                <a:solidFill>
                  <a:schemeClr val="tx2"/>
                </a:solidFill>
              </a:rPr>
              <a:t> |                   |                              |</a:t>
            </a:r>
            <a:br>
              <a:rPr lang="en-US" sz="2000">
                <a:solidFill>
                  <a:schemeClr val="tx2"/>
                </a:solidFill>
              </a:rPr>
            </a:br>
            <a:r>
              <a:rPr lang="en-US" sz="2000">
                <a:solidFill>
                  <a:schemeClr val="tx2"/>
                </a:solidFill>
              </a:rPr>
              <a:t> |                   |----------------</a:t>
            </a:r>
            <a:r>
              <a:rPr lang="en-US" sz="2000">
                <a:solidFill>
                  <a:schemeClr val="tx2"/>
                </a:solidFill>
                <a:sym typeface="Wingdings" panose="05000000000000000000" pitchFamily="2" charset="2"/>
              </a:rPr>
              <a:t>--&gt;     </a:t>
            </a:r>
            <a:r>
              <a:rPr lang="en-US" sz="2000">
                <a:solidFill>
                  <a:schemeClr val="tx2"/>
                </a:solidFill>
              </a:rPr>
              <a:t>|</a:t>
            </a:r>
            <a:br>
              <a:rPr lang="en-US" sz="2000">
                <a:solidFill>
                  <a:schemeClr val="tx2"/>
                </a:solidFill>
              </a:rPr>
            </a:br>
            <a:r>
              <a:rPr lang="en-US" sz="2000">
                <a:solidFill>
                  <a:schemeClr val="tx2"/>
                </a:solidFill>
              </a:rPr>
              <a:t> |                   |Fetch/data from    |</a:t>
            </a:r>
            <a:br>
              <a:rPr lang="en-US" sz="2000">
                <a:solidFill>
                  <a:schemeClr val="tx2"/>
                </a:solidFill>
              </a:rPr>
            </a:br>
            <a:r>
              <a:rPr lang="en-US" sz="2000">
                <a:solidFill>
                  <a:schemeClr val="tx2"/>
                </a:solidFill>
              </a:rPr>
              <a:t> |                   |server                  |</a:t>
            </a:r>
            <a:br>
              <a:rPr lang="en-US" sz="2000">
                <a:solidFill>
                  <a:schemeClr val="tx2"/>
                </a:solidFill>
              </a:rPr>
            </a:br>
            <a:r>
              <a:rPr lang="en-US" sz="2000">
                <a:solidFill>
                  <a:schemeClr val="tx2"/>
                </a:solidFill>
              </a:rPr>
              <a:t> |                   |</a:t>
            </a:r>
            <a:r>
              <a:rPr lang="en-US" sz="2000">
                <a:solidFill>
                  <a:schemeClr val="tx2"/>
                </a:solidFill>
                <a:sym typeface="Wingdings" panose="05000000000000000000" pitchFamily="2" charset="2"/>
              </a:rPr>
              <a:t>&lt; --------------------</a:t>
            </a:r>
            <a:r>
              <a:rPr lang="en-US" sz="2000">
                <a:solidFill>
                  <a:schemeClr val="tx2"/>
                </a:solidFill>
              </a:rPr>
              <a:t>|</a:t>
            </a:r>
            <a:br>
              <a:rPr lang="en-US" sz="2000">
                <a:solidFill>
                  <a:schemeClr val="tx2"/>
                </a:solidFill>
              </a:rPr>
            </a:br>
            <a:r>
              <a:rPr lang="en-US" sz="2000">
                <a:solidFill>
                  <a:schemeClr val="tx2"/>
                </a:solidFill>
              </a:rPr>
              <a:t> |                   |store/data in       |</a:t>
            </a:r>
            <a:br>
              <a:rPr lang="en-US" sz="2000">
                <a:solidFill>
                  <a:schemeClr val="tx2"/>
                </a:solidFill>
              </a:rPr>
            </a:br>
            <a:r>
              <a:rPr lang="en-US" sz="2000">
                <a:solidFill>
                  <a:schemeClr val="tx2"/>
                </a:solidFill>
              </a:rPr>
              <a:t> |                   | cache                  |</a:t>
            </a:r>
            <a:br>
              <a:rPr lang="en-US" sz="2000">
                <a:solidFill>
                  <a:schemeClr val="tx2"/>
                </a:solidFill>
              </a:rPr>
            </a:br>
            <a:r>
              <a:rPr lang="en-US" sz="2000">
                <a:solidFill>
                  <a:schemeClr val="tx2"/>
                </a:solidFill>
              </a:rPr>
              <a:t> |                   |                              |</a:t>
            </a:r>
            <a:br>
              <a:rPr lang="en-US" sz="2000">
                <a:solidFill>
                  <a:schemeClr val="tx2"/>
                </a:solidFill>
              </a:rPr>
            </a:br>
            <a:r>
              <a:rPr lang="en-US" sz="2000">
                <a:solidFill>
                  <a:schemeClr val="tx2"/>
                </a:solidFill>
              </a:rPr>
              <a:t> |/data          | Return/data       |</a:t>
            </a:r>
            <a:br>
              <a:rPr lang="en-US" sz="2000">
                <a:solidFill>
                  <a:schemeClr val="tx2"/>
                </a:solidFill>
              </a:rPr>
            </a:br>
            <a:r>
              <a:rPr lang="en-US" sz="2000">
                <a:solidFill>
                  <a:schemeClr val="tx2"/>
                </a:solidFill>
              </a:rPr>
              <a:t> |</a:t>
            </a:r>
            <a:r>
              <a:rPr lang="en-US" sz="2000">
                <a:solidFill>
                  <a:schemeClr val="tx2"/>
                </a:solidFill>
                <a:sym typeface="Wingdings" panose="05000000000000000000" pitchFamily="2" charset="2"/>
              </a:rPr>
              <a:t>&lt;-------------</a:t>
            </a:r>
            <a:r>
              <a:rPr lang="en-US" sz="2000">
                <a:solidFill>
                  <a:schemeClr val="tx2"/>
                </a:solidFill>
              </a:rPr>
              <a:t>|from server         |</a:t>
            </a:r>
            <a:br>
              <a:rPr lang="en-US" sz="2000">
                <a:solidFill>
                  <a:schemeClr val="tx2"/>
                </a:solidFill>
              </a:rPr>
            </a:br>
            <a:r>
              <a:rPr lang="en-US" sz="2000">
                <a:solidFill>
                  <a:schemeClr val="tx2"/>
                </a:solidFill>
              </a:rPr>
              <a:t> |                   |                              |</a:t>
            </a:r>
            <a:endParaRPr lang="en-US" sz="2000" dirty="0">
              <a:solidFill>
                <a:schemeClr val="tx2"/>
              </a:solidFill>
            </a:endParaRPr>
          </a:p>
        </p:txBody>
      </p:sp>
      <p:sp>
        <p:nvSpPr>
          <p:cNvPr id="4" name="TextBox 3">
            <a:extLst>
              <a:ext uri="{FF2B5EF4-FFF2-40B4-BE49-F238E27FC236}">
                <a16:creationId xmlns:a16="http://schemas.microsoft.com/office/drawing/2014/main" id="{E5539644-754A-7084-6387-8DA3838AACD9}"/>
              </a:ext>
            </a:extLst>
          </p:cNvPr>
          <p:cNvSpPr txBox="1"/>
          <p:nvPr/>
        </p:nvSpPr>
        <p:spPr>
          <a:xfrm>
            <a:off x="381001" y="3043505"/>
            <a:ext cx="3695700" cy="1323439"/>
          </a:xfrm>
          <a:prstGeom prst="rect">
            <a:avLst/>
          </a:prstGeom>
          <a:noFill/>
        </p:spPr>
        <p:txBody>
          <a:bodyPr wrap="square" rtlCol="0">
            <a:spAutoFit/>
          </a:bodyPr>
          <a:lstStyle/>
          <a:p>
            <a:r>
              <a:rPr lang="en-US" sz="4000" b="0" i="0" dirty="0">
                <a:solidFill>
                  <a:srgbClr val="ECECF1"/>
                </a:solidFill>
                <a:effectLst/>
                <a:latin typeface="Söhne"/>
              </a:rPr>
              <a:t>Cache Illustration</a:t>
            </a:r>
            <a:endParaRPr lang="en-US" sz="4000" dirty="0"/>
          </a:p>
        </p:txBody>
      </p:sp>
    </p:spTree>
    <p:extLst>
      <p:ext uri="{BB962C8B-B14F-4D97-AF65-F5344CB8AC3E}">
        <p14:creationId xmlns:p14="http://schemas.microsoft.com/office/powerpoint/2010/main" val="272475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D65F84-4D65-47C3-FDDD-08BEE2422B21}"/>
              </a:ext>
            </a:extLst>
          </p:cNvPr>
          <p:cNvSpPr>
            <a:spLocks noGrp="1"/>
          </p:cNvSpPr>
          <p:nvPr>
            <p:ph type="title"/>
          </p:nvPr>
        </p:nvSpPr>
        <p:spPr>
          <a:xfrm>
            <a:off x="838201" y="559813"/>
            <a:ext cx="2819399" cy="5577934"/>
          </a:xfrm>
        </p:spPr>
        <p:txBody>
          <a:bodyPr>
            <a:normAutofit/>
          </a:bodyPr>
          <a:lstStyle/>
          <a:p>
            <a:r>
              <a:rPr lang="en-US" dirty="0"/>
              <a:t>Three types of </a:t>
            </a:r>
            <a:r>
              <a:rPr lang="en-US" b="1" i="0" dirty="0">
                <a:effectLst/>
                <a:latin typeface="Satoshi"/>
              </a:rPr>
              <a:t>Caching Strategies</a:t>
            </a:r>
            <a:br>
              <a:rPr lang="en-US" b="1" i="0" dirty="0">
                <a:effectLst/>
                <a:latin typeface="Satoshi"/>
              </a:rPr>
            </a:br>
            <a:endParaRPr lang="en-US" dirty="0"/>
          </a:p>
        </p:txBody>
      </p:sp>
      <p:graphicFrame>
        <p:nvGraphicFramePr>
          <p:cNvPr id="5" name="Content Placeholder 2">
            <a:extLst>
              <a:ext uri="{FF2B5EF4-FFF2-40B4-BE49-F238E27FC236}">
                <a16:creationId xmlns:a16="http://schemas.microsoft.com/office/drawing/2014/main" id="{EE01629D-5A10-1797-6531-25648B68D2D6}"/>
              </a:ext>
            </a:extLst>
          </p:cNvPr>
          <p:cNvGraphicFramePr>
            <a:graphicFrameLocks noGrp="1"/>
          </p:cNvGraphicFramePr>
          <p:nvPr>
            <p:ph idx="1"/>
            <p:extLst>
              <p:ext uri="{D42A27DB-BD31-4B8C-83A1-F6EECF244321}">
                <p14:modId xmlns:p14="http://schemas.microsoft.com/office/powerpoint/2010/main" val="193993426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27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5CCC620E-D162-C450-2818-EA65DBF3D586}"/>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FallBack Caching</a:t>
            </a:r>
            <a:br>
              <a:rPr lang="en-US">
                <a:solidFill>
                  <a:schemeClr val="tx2"/>
                </a:solidFill>
              </a:rPr>
            </a:br>
            <a:endParaRPr lang="en-US">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9E4A70A2-030E-BC23-0611-1B5602F6EBD3}"/>
              </a:ext>
            </a:extLst>
          </p:cNvPr>
          <p:cNvSpPr>
            <a:spLocks noGrp="1"/>
          </p:cNvSpPr>
          <p:nvPr>
            <p:ph idx="1"/>
          </p:nvPr>
        </p:nvSpPr>
        <p:spPr>
          <a:xfrm>
            <a:off x="1961535" y="1535750"/>
            <a:ext cx="9211743" cy="4577337"/>
          </a:xfrm>
        </p:spPr>
        <p:txBody>
          <a:bodyPr anchor="ctr">
            <a:normAutofit/>
          </a:bodyPr>
          <a:lstStyle/>
          <a:p>
            <a:endParaRPr lang="en-US" sz="1800" dirty="0">
              <a:solidFill>
                <a:schemeClr val="tx2"/>
              </a:solidFill>
            </a:endParaRPr>
          </a:p>
          <a:p>
            <a:r>
              <a:rPr lang="en-US" sz="2400" dirty="0">
                <a:solidFill>
                  <a:schemeClr val="tx2"/>
                </a:solidFill>
                <a:latin typeface="Abadi" panose="020B0604020104020204" pitchFamily="34" charset="0"/>
              </a:rPr>
              <a:t>Fallback caching is a caching strategy where a cached response is returned only if the original resource is unavailable or cannot be accessed for some reason.</a:t>
            </a:r>
          </a:p>
          <a:p>
            <a:endParaRPr lang="en-US" sz="1800" dirty="0">
              <a:solidFill>
                <a:schemeClr val="tx2"/>
              </a:solidFill>
            </a:endParaRPr>
          </a:p>
        </p:txBody>
      </p:sp>
    </p:spTree>
    <p:extLst>
      <p:ext uri="{BB962C8B-B14F-4D97-AF65-F5344CB8AC3E}">
        <p14:creationId xmlns:p14="http://schemas.microsoft.com/office/powerpoint/2010/main" val="400561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7" name="Rectangle 66">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ACEB11-9522-4353-88B0-B516F74AB0D2}"/>
              </a:ext>
            </a:extLst>
          </p:cNvPr>
          <p:cNvSpPr>
            <a:spLocks noGrp="1"/>
          </p:cNvSpPr>
          <p:nvPr>
            <p:ph type="title"/>
          </p:nvPr>
        </p:nvSpPr>
        <p:spPr>
          <a:xfrm>
            <a:off x="1198182" y="381000"/>
            <a:ext cx="10003218" cy="1600124"/>
          </a:xfrm>
        </p:spPr>
        <p:txBody>
          <a:bodyPr>
            <a:normAutofit/>
          </a:bodyPr>
          <a:lstStyle/>
          <a:p>
            <a:r>
              <a:rPr lang="en-US"/>
              <a:t>Example</a:t>
            </a:r>
          </a:p>
        </p:txBody>
      </p:sp>
      <p:sp>
        <p:nvSpPr>
          <p:cNvPr id="3" name="Content Placeholder 2">
            <a:extLst>
              <a:ext uri="{FF2B5EF4-FFF2-40B4-BE49-F238E27FC236}">
                <a16:creationId xmlns:a16="http://schemas.microsoft.com/office/drawing/2014/main" id="{A854749C-2E13-C298-AA33-D76378EB851B}"/>
              </a:ext>
            </a:extLst>
          </p:cNvPr>
          <p:cNvSpPr>
            <a:spLocks noGrp="1"/>
          </p:cNvSpPr>
          <p:nvPr>
            <p:ph idx="1"/>
          </p:nvPr>
        </p:nvSpPr>
        <p:spPr>
          <a:xfrm>
            <a:off x="1185756" y="2362200"/>
            <a:ext cx="8796444" cy="3935986"/>
          </a:xfrm>
        </p:spPr>
        <p:txBody>
          <a:bodyPr anchor="ctr">
            <a:normAutofit/>
          </a:bodyPr>
          <a:lstStyle/>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const [posts, setPosts] = useState([]);</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useEffect(() =&gt; { const fetchData = async () =&gt; {</a:t>
            </a:r>
            <a:endParaRPr lang="en-US" sz="18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try { const { data } = await </a:t>
            </a:r>
            <a:r>
              <a:rPr lang="en-US" sz="1800" dirty="0" err="1">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axios.get</a:t>
            </a: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('https://jsonplaceholder.typicode.com/posts');</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setPosts(data);</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err="1">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localStorage.setItem</a:t>
            </a: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("posts", data);</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 catch (err) {</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setPosts(</a:t>
            </a:r>
            <a:r>
              <a:rPr lang="en-US" sz="1800" dirty="0" err="1">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localStorage.getItem</a:t>
            </a: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("posts") || []);</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500"/>
              </a:spcAft>
              <a:buNone/>
            </a:pPr>
            <a:r>
              <a:rPr lang="en-US" sz="1800" dirty="0">
                <a:solidFill>
                  <a:schemeClr val="tx1">
                    <a:alpha val="80000"/>
                  </a:schemeClr>
                </a:solidFill>
                <a:effectLst/>
                <a:latin typeface="Segoe UI" panose="020B0502040204020203" pitchFamily="34" charset="0"/>
                <a:ea typeface="Times New Roman" panose="02020603050405020304" pitchFamily="18" charset="0"/>
                <a:cs typeface="Times New Roman" panose="02020603050405020304" pitchFamily="18" charset="0"/>
              </a:rPr>
              <a:t>fetchData(); }, []);</a:t>
            </a: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500"/>
              </a:spcAft>
            </a:pPr>
            <a:endParaRPr lang="en-US" sz="18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386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5ABC195-E6B3-B6E5-C0B9-7B92B396ED54}"/>
              </a:ext>
            </a:extLst>
          </p:cNvPr>
          <p:cNvSpPr>
            <a:spLocks noGrp="1"/>
          </p:cNvSpPr>
          <p:nvPr>
            <p:ph type="title"/>
          </p:nvPr>
        </p:nvSpPr>
        <p:spPr>
          <a:xfrm>
            <a:off x="838201" y="559813"/>
            <a:ext cx="10348146" cy="1675009"/>
          </a:xfrm>
        </p:spPr>
        <p:txBody>
          <a:bodyPr anchor="t">
            <a:normAutofit/>
          </a:bodyPr>
          <a:lstStyle/>
          <a:p>
            <a:r>
              <a:rPr lang="en-US" i="0">
                <a:solidFill>
                  <a:schemeClr val="tx2"/>
                </a:solidFill>
              </a:rPr>
              <a:t>Local-first Caching</a:t>
            </a:r>
            <a:br>
              <a:rPr lang="en-US">
                <a:solidFill>
                  <a:schemeClr val="tx2"/>
                </a:solidFill>
              </a:rPr>
            </a:br>
            <a:endParaRPr lang="en-US">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65A728AC-4285-582A-2E6E-4A941F1AF123}"/>
              </a:ext>
            </a:extLst>
          </p:cNvPr>
          <p:cNvSpPr>
            <a:spLocks noGrp="1"/>
          </p:cNvSpPr>
          <p:nvPr>
            <p:ph idx="1"/>
          </p:nvPr>
        </p:nvSpPr>
        <p:spPr>
          <a:xfrm>
            <a:off x="1769807" y="1681316"/>
            <a:ext cx="9403472" cy="4431771"/>
          </a:xfrm>
        </p:spPr>
        <p:txBody>
          <a:bodyPr anchor="ctr">
            <a:normAutofit/>
          </a:bodyPr>
          <a:lstStyle/>
          <a:p>
            <a:r>
              <a:rPr lang="en-US" sz="2400" dirty="0">
                <a:solidFill>
                  <a:schemeClr val="tx2"/>
                </a:solidFill>
                <a:latin typeface="Abadi" panose="020B0604020104020204" pitchFamily="34" charset="0"/>
              </a:rPr>
              <a:t>Local-first caching refers to a caching strategy where frequently accessed data is stored locally on the user's device or computer, rather than being retrieved from a remote server every time it is needed. This approach helps improve the performance of applications, as accessing data locally is much faster than accessing it remotely.</a:t>
            </a:r>
          </a:p>
          <a:p>
            <a:endParaRPr lang="en-US" sz="1800" dirty="0">
              <a:solidFill>
                <a:schemeClr val="tx2"/>
              </a:solidFill>
            </a:endParaRPr>
          </a:p>
        </p:txBody>
      </p:sp>
    </p:spTree>
    <p:extLst>
      <p:ext uri="{BB962C8B-B14F-4D97-AF65-F5344CB8AC3E}">
        <p14:creationId xmlns:p14="http://schemas.microsoft.com/office/powerpoint/2010/main" val="31271981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236</TotalTime>
  <Words>1078</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13</vt:i4>
      </vt:variant>
    </vt:vector>
  </HeadingPairs>
  <TitlesOfParts>
    <vt:vector size="28" baseType="lpstr">
      <vt:lpstr>Abadi</vt:lpstr>
      <vt:lpstr>Algerian</vt:lpstr>
      <vt:lpstr>Arial</vt:lpstr>
      <vt:lpstr>Avenir Next LT Pro</vt:lpstr>
      <vt:lpstr>AvenirNext LT Pro Medium</vt:lpstr>
      <vt:lpstr>Blackadder ITC</vt:lpstr>
      <vt:lpstr>Calibri</vt:lpstr>
      <vt:lpstr>Satoshi</vt:lpstr>
      <vt:lpstr>Segoe UI</vt:lpstr>
      <vt:lpstr>Söhne</vt:lpstr>
      <vt:lpstr>Tw Cen MT</vt:lpstr>
      <vt:lpstr>Tw Cen MT Condensed</vt:lpstr>
      <vt:lpstr>Wingdings 3</vt:lpstr>
      <vt:lpstr>BlockprintVTI</vt:lpstr>
      <vt:lpstr>Integral</vt:lpstr>
      <vt:lpstr>Caching</vt:lpstr>
      <vt:lpstr>What is caching?</vt:lpstr>
      <vt:lpstr>How it helps in Reactjs?</vt:lpstr>
      <vt:lpstr>Advantages and Disadvantages!</vt:lpstr>
      <vt:lpstr>PowerPoint Presentation</vt:lpstr>
      <vt:lpstr>Three types of Caching Strategies </vt:lpstr>
      <vt:lpstr>FallBack Caching </vt:lpstr>
      <vt:lpstr>Example</vt:lpstr>
      <vt:lpstr>Local-first Caching </vt:lpstr>
      <vt:lpstr>Example </vt:lpstr>
      <vt:lpstr> versioned cache: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dc:title>
  <dc:creator>Kopparam Sai</dc:creator>
  <cp:lastModifiedBy>Kopparam Sai</cp:lastModifiedBy>
  <cp:revision>3</cp:revision>
  <dcterms:created xsi:type="dcterms:W3CDTF">2023-02-23T07:02:29Z</dcterms:created>
  <dcterms:modified xsi:type="dcterms:W3CDTF">2023-02-23T10:58:32Z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543c9c-c477-4599-9a17-3a5b9dbdff65_Enabled">
    <vt:lpwstr>True</vt:lpwstr>
  </property>
  <property fmtid="{D5CDD505-2E9C-101B-9397-08002B2CF9AE}" pid="3" name="MSIP_Label_0c543c9c-c477-4599-9a17-3a5b9dbdff65_SiteId">
    <vt:lpwstr>cc6b2eea-c864-4839-85f5-94736facc3be</vt:lpwstr>
  </property>
  <property fmtid="{D5CDD505-2E9C-101B-9397-08002B2CF9AE}" pid="4" name="MSIP_Label_0c543c9c-c477-4599-9a17-3a5b9dbdff65_Owner">
    <vt:lpwstr>Kopparam.Sai@marlabs.com</vt:lpwstr>
  </property>
  <property fmtid="{D5CDD505-2E9C-101B-9397-08002B2CF9AE}" pid="5" name="MSIP_Label_0c543c9c-c477-4599-9a17-3a5b9dbdff65_SetDate">
    <vt:lpwstr>2023-02-23T10:27:27.1696982Z</vt:lpwstr>
  </property>
  <property fmtid="{D5CDD505-2E9C-101B-9397-08002B2CF9AE}" pid="6" name="MSIP_Label_0c543c9c-c477-4599-9a17-3a5b9dbdff65_Name">
    <vt:lpwstr>Public</vt:lpwstr>
  </property>
  <property fmtid="{D5CDD505-2E9C-101B-9397-08002B2CF9AE}" pid="7" name="MSIP_Label_0c543c9c-c477-4599-9a17-3a5b9dbdff65_Application">
    <vt:lpwstr>Microsoft Azure Information Protection</vt:lpwstr>
  </property>
  <property fmtid="{D5CDD505-2E9C-101B-9397-08002B2CF9AE}" pid="8" name="MSIP_Label_0c543c9c-c477-4599-9a17-3a5b9dbdff65_ActionId">
    <vt:lpwstr>ef06603b-2780-43df-9372-412893d924e7</vt:lpwstr>
  </property>
  <property fmtid="{D5CDD505-2E9C-101B-9397-08002B2CF9AE}" pid="9" name="MSIP_Label_0c543c9c-c477-4599-9a17-3a5b9dbdff65_Extended_MSFT_Method">
    <vt:lpwstr>Automatic</vt:lpwstr>
  </property>
  <property fmtid="{D5CDD505-2E9C-101B-9397-08002B2CF9AE}" pid="10" name="Sensitivity">
    <vt:lpwstr>Public</vt:lpwstr>
  </property>
</Properties>
</file>