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5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60990-376A-479C-890F-B110D948B712}" v="8" dt="2023-02-21T07:27:48.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 Karle" userId="0361af25-0f19-40a2-afaf-a217c1f42f98" providerId="ADAL" clId="{7ED60990-376A-479C-890F-B110D948B712}"/>
    <pc:docChg chg="undo redo custSel addSld delSld modSld">
      <pc:chgData name="Sonal Karle" userId="0361af25-0f19-40a2-afaf-a217c1f42f98" providerId="ADAL" clId="{7ED60990-376A-479C-890F-B110D948B712}" dt="2023-02-21T10:49:46.145" v="169" actId="120"/>
      <pc:docMkLst>
        <pc:docMk/>
      </pc:docMkLst>
      <pc:sldChg chg="modSp mod">
        <pc:chgData name="Sonal Karle" userId="0361af25-0f19-40a2-afaf-a217c1f42f98" providerId="ADAL" clId="{7ED60990-376A-479C-890F-B110D948B712}" dt="2023-02-21T07:30:43.442" v="165" actId="20577"/>
        <pc:sldMkLst>
          <pc:docMk/>
          <pc:sldMk cId="2194233190" sldId="257"/>
        </pc:sldMkLst>
        <pc:spChg chg="mod">
          <ac:chgData name="Sonal Karle" userId="0361af25-0f19-40a2-afaf-a217c1f42f98" providerId="ADAL" clId="{7ED60990-376A-479C-890F-B110D948B712}" dt="2023-02-21T07:30:43.442" v="165" actId="20577"/>
          <ac:spMkLst>
            <pc:docMk/>
            <pc:sldMk cId="2194233190" sldId="257"/>
            <ac:spMk id="3" creationId="{9F541FAF-730D-47FE-9638-C05616C31320}"/>
          </ac:spMkLst>
        </pc:spChg>
      </pc:sldChg>
      <pc:sldChg chg="del">
        <pc:chgData name="Sonal Karle" userId="0361af25-0f19-40a2-afaf-a217c1f42f98" providerId="ADAL" clId="{7ED60990-376A-479C-890F-B110D948B712}" dt="2023-02-21T07:15:55.611" v="0" actId="47"/>
        <pc:sldMkLst>
          <pc:docMk/>
          <pc:sldMk cId="2120241738" sldId="264"/>
        </pc:sldMkLst>
      </pc:sldChg>
      <pc:sldChg chg="del">
        <pc:chgData name="Sonal Karle" userId="0361af25-0f19-40a2-afaf-a217c1f42f98" providerId="ADAL" clId="{7ED60990-376A-479C-890F-B110D948B712}" dt="2023-02-21T07:15:56.510" v="1" actId="47"/>
        <pc:sldMkLst>
          <pc:docMk/>
          <pc:sldMk cId="1537819300" sldId="266"/>
        </pc:sldMkLst>
      </pc:sldChg>
      <pc:sldChg chg="del">
        <pc:chgData name="Sonal Karle" userId="0361af25-0f19-40a2-afaf-a217c1f42f98" providerId="ADAL" clId="{7ED60990-376A-479C-890F-B110D948B712}" dt="2023-02-21T07:15:57.483" v="2" actId="47"/>
        <pc:sldMkLst>
          <pc:docMk/>
          <pc:sldMk cId="1051528844" sldId="267"/>
        </pc:sldMkLst>
      </pc:sldChg>
      <pc:sldChg chg="addSp modSp mod">
        <pc:chgData name="Sonal Karle" userId="0361af25-0f19-40a2-afaf-a217c1f42f98" providerId="ADAL" clId="{7ED60990-376A-479C-890F-B110D948B712}" dt="2023-02-21T10:41:39.275" v="167" actId="120"/>
        <pc:sldMkLst>
          <pc:docMk/>
          <pc:sldMk cId="1372790977" sldId="268"/>
        </pc:sldMkLst>
        <pc:spChg chg="add mod">
          <ac:chgData name="Sonal Karle" userId="0361af25-0f19-40a2-afaf-a217c1f42f98" providerId="ADAL" clId="{7ED60990-376A-479C-890F-B110D948B712}" dt="2023-02-21T07:27:57.157" v="161" actId="20577"/>
          <ac:spMkLst>
            <pc:docMk/>
            <pc:sldMk cId="1372790977" sldId="268"/>
            <ac:spMk id="2" creationId="{5AD48E69-10A0-7C76-AE2F-54B98E91B8D4}"/>
          </ac:spMkLst>
        </pc:spChg>
        <pc:spChg chg="add mod">
          <ac:chgData name="Sonal Karle" userId="0361af25-0f19-40a2-afaf-a217c1f42f98" providerId="ADAL" clId="{7ED60990-376A-479C-890F-B110D948B712}" dt="2023-02-21T10:41:39.275" v="167" actId="120"/>
          <ac:spMkLst>
            <pc:docMk/>
            <pc:sldMk cId="1372790977" sldId="268"/>
            <ac:spMk id="3" creationId="{1C54D1DA-C03E-A684-B98B-8468A580B421}"/>
          </ac:spMkLst>
        </pc:spChg>
        <pc:spChg chg="mod">
          <ac:chgData name="Sonal Karle" userId="0361af25-0f19-40a2-afaf-a217c1f42f98" providerId="ADAL" clId="{7ED60990-376A-479C-890F-B110D948B712}" dt="2023-02-21T07:27:37.498" v="131" actId="1076"/>
          <ac:spMkLst>
            <pc:docMk/>
            <pc:sldMk cId="1372790977" sldId="268"/>
            <ac:spMk id="4" creationId="{FE01FFCE-B524-4B71-869F-7CB80B18F41B}"/>
          </ac:spMkLst>
        </pc:spChg>
        <pc:picChg chg="mod">
          <ac:chgData name="Sonal Karle" userId="0361af25-0f19-40a2-afaf-a217c1f42f98" providerId="ADAL" clId="{7ED60990-376A-479C-890F-B110D948B712}" dt="2023-02-21T07:27:40.679" v="132" actId="1076"/>
          <ac:picMkLst>
            <pc:docMk/>
            <pc:sldMk cId="1372790977" sldId="268"/>
            <ac:picMk id="7" creationId="{3DCCA22D-248A-BF31-C2EA-7806A7B975F2}"/>
          </ac:picMkLst>
        </pc:picChg>
      </pc:sldChg>
      <pc:sldChg chg="addSp modSp mod">
        <pc:chgData name="Sonal Karle" userId="0361af25-0f19-40a2-afaf-a217c1f42f98" providerId="ADAL" clId="{7ED60990-376A-479C-890F-B110D948B712}" dt="2023-02-21T07:25:42.941" v="119" actId="20577"/>
        <pc:sldMkLst>
          <pc:docMk/>
          <pc:sldMk cId="1878759775" sldId="272"/>
        </pc:sldMkLst>
        <pc:spChg chg="add mod">
          <ac:chgData name="Sonal Karle" userId="0361af25-0f19-40a2-afaf-a217c1f42f98" providerId="ADAL" clId="{7ED60990-376A-479C-890F-B110D948B712}" dt="2023-02-21T07:25:42.941" v="119" actId="20577"/>
          <ac:spMkLst>
            <pc:docMk/>
            <pc:sldMk cId="1878759775" sldId="272"/>
            <ac:spMk id="2" creationId="{01B0FD79-16FE-42F5-EA05-B7F23E5DBC07}"/>
          </ac:spMkLst>
        </pc:spChg>
        <pc:spChg chg="add mod">
          <ac:chgData name="Sonal Karle" userId="0361af25-0f19-40a2-afaf-a217c1f42f98" providerId="ADAL" clId="{7ED60990-376A-479C-890F-B110D948B712}" dt="2023-02-21T07:25:22.677" v="118" actId="1076"/>
          <ac:spMkLst>
            <pc:docMk/>
            <pc:sldMk cId="1878759775" sldId="272"/>
            <ac:spMk id="3" creationId="{50D3E0A3-37CC-6339-DEFF-E03A7F084CCD}"/>
          </ac:spMkLst>
        </pc:spChg>
      </pc:sldChg>
      <pc:sldChg chg="addSp modSp new mod">
        <pc:chgData name="Sonal Karle" userId="0361af25-0f19-40a2-afaf-a217c1f42f98" providerId="ADAL" clId="{7ED60990-376A-479C-890F-B110D948B712}" dt="2023-02-21T07:26:41.776" v="126" actId="255"/>
        <pc:sldMkLst>
          <pc:docMk/>
          <pc:sldMk cId="38266612" sldId="273"/>
        </pc:sldMkLst>
        <pc:spChg chg="add mod">
          <ac:chgData name="Sonal Karle" userId="0361af25-0f19-40a2-afaf-a217c1f42f98" providerId="ADAL" clId="{7ED60990-376A-479C-890F-B110D948B712}" dt="2023-02-21T07:26:17.936" v="122" actId="21"/>
          <ac:spMkLst>
            <pc:docMk/>
            <pc:sldMk cId="38266612" sldId="273"/>
            <ac:spMk id="2" creationId="{07AE526F-8B03-B0E9-6DDD-559680E6BE88}"/>
          </ac:spMkLst>
        </pc:spChg>
        <pc:spChg chg="add mod">
          <ac:chgData name="Sonal Karle" userId="0361af25-0f19-40a2-afaf-a217c1f42f98" providerId="ADAL" clId="{7ED60990-376A-479C-890F-B110D948B712}" dt="2023-02-21T07:26:41.776" v="126" actId="255"/>
          <ac:spMkLst>
            <pc:docMk/>
            <pc:sldMk cId="38266612" sldId="273"/>
            <ac:spMk id="3" creationId="{88EE4E2A-8BC9-B99B-98D7-D12508C093B0}"/>
          </ac:spMkLst>
        </pc:spChg>
      </pc:sldChg>
      <pc:sldChg chg="addSp modSp new mod">
        <pc:chgData name="Sonal Karle" userId="0361af25-0f19-40a2-afaf-a217c1f42f98" providerId="ADAL" clId="{7ED60990-376A-479C-890F-B110D948B712}" dt="2023-02-21T10:49:46.145" v="169" actId="120"/>
        <pc:sldMkLst>
          <pc:docMk/>
          <pc:sldMk cId="4180458485" sldId="274"/>
        </pc:sldMkLst>
        <pc:spChg chg="add mod">
          <ac:chgData name="Sonal Karle" userId="0361af25-0f19-40a2-afaf-a217c1f42f98" providerId="ADAL" clId="{7ED60990-376A-479C-890F-B110D948B712}" dt="2023-02-21T07:21:18.987" v="70" actId="20577"/>
          <ac:spMkLst>
            <pc:docMk/>
            <pc:sldMk cId="4180458485" sldId="274"/>
            <ac:spMk id="4" creationId="{6392EB34-97EB-82CC-37A3-A052EE4FAB34}"/>
          </ac:spMkLst>
        </pc:spChg>
        <pc:spChg chg="add mod">
          <ac:chgData name="Sonal Karle" userId="0361af25-0f19-40a2-afaf-a217c1f42f98" providerId="ADAL" clId="{7ED60990-376A-479C-890F-B110D948B712}" dt="2023-02-21T10:49:46.145" v="169" actId="120"/>
          <ac:spMkLst>
            <pc:docMk/>
            <pc:sldMk cId="4180458485" sldId="274"/>
            <ac:spMk id="5" creationId="{4EC4F7D3-7A5E-8E0E-A3A5-EA54E10D421A}"/>
          </ac:spMkLst>
        </pc:spChg>
        <pc:spChg chg="add mod">
          <ac:chgData name="Sonal Karle" userId="0361af25-0f19-40a2-afaf-a217c1f42f98" providerId="ADAL" clId="{7ED60990-376A-479C-890F-B110D948B712}" dt="2023-02-21T07:23:23.833" v="104" actId="20577"/>
          <ac:spMkLst>
            <pc:docMk/>
            <pc:sldMk cId="4180458485" sldId="274"/>
            <ac:spMk id="6" creationId="{F82BD609-CFD6-30C8-606F-2F004991A55E}"/>
          </ac:spMkLst>
        </pc:spChg>
        <pc:picChg chg="add mod">
          <ac:chgData name="Sonal Karle" userId="0361af25-0f19-40a2-afaf-a217c1f42f98" providerId="ADAL" clId="{7ED60990-376A-479C-890F-B110D948B712}" dt="2023-02-21T07:23:07.124" v="78" actId="1076"/>
          <ac:picMkLst>
            <pc:docMk/>
            <pc:sldMk cId="4180458485" sldId="274"/>
            <ac:picMk id="3" creationId="{68E58151-947D-8EDE-8BBB-C7E009021BF6}"/>
          </ac:picMkLst>
        </pc:picChg>
      </pc:sldChg>
      <pc:sldChg chg="addSp delSp modSp new mod">
        <pc:chgData name="Sonal Karle" userId="0361af25-0f19-40a2-afaf-a217c1f42f98" providerId="ADAL" clId="{7ED60990-376A-479C-890F-B110D948B712}" dt="2023-02-21T07:27:05.065" v="130" actId="12"/>
        <pc:sldMkLst>
          <pc:docMk/>
          <pc:sldMk cId="889078820" sldId="275"/>
        </pc:sldMkLst>
        <pc:spChg chg="add del">
          <ac:chgData name="Sonal Karle" userId="0361af25-0f19-40a2-afaf-a217c1f42f98" providerId="ADAL" clId="{7ED60990-376A-479C-890F-B110D948B712}" dt="2023-02-21T07:22:04.491" v="73" actId="22"/>
          <ac:spMkLst>
            <pc:docMk/>
            <pc:sldMk cId="889078820" sldId="275"/>
            <ac:spMk id="3" creationId="{0927D03D-6148-09DA-0786-5BC205871719}"/>
          </ac:spMkLst>
        </pc:spChg>
        <pc:spChg chg="add mod">
          <ac:chgData name="Sonal Karle" userId="0361af25-0f19-40a2-afaf-a217c1f42f98" providerId="ADAL" clId="{7ED60990-376A-479C-890F-B110D948B712}" dt="2023-02-21T07:27:05.065" v="130" actId="12"/>
          <ac:spMkLst>
            <pc:docMk/>
            <pc:sldMk cId="889078820" sldId="275"/>
            <ac:spMk id="5" creationId="{F60E4FBD-C4B9-FF51-180E-04F6AEA275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2/21/2023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2/21/2023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2/21/2023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2/21/2023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2/21/2023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2/21/2023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2/21/2023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Flux And </a:t>
            </a:r>
            <a:r>
              <a:rPr lang="en-US" sz="5400" dirty="0" err="1"/>
              <a:t>ReDUX</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Sonal Karle &amp;</a:t>
            </a:r>
          </a:p>
          <a:p>
            <a:r>
              <a:rPr lang="en-US" dirty="0"/>
              <a:t>Sushmita Roy</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0E4FBD-C4B9-FF51-180E-04F6AEA275C9}"/>
              </a:ext>
            </a:extLst>
          </p:cNvPr>
          <p:cNvSpPr txBox="1"/>
          <p:nvPr/>
        </p:nvSpPr>
        <p:spPr>
          <a:xfrm>
            <a:off x="1219199" y="1028343"/>
            <a:ext cx="9628909" cy="4093428"/>
          </a:xfrm>
          <a:prstGeom prst="rect">
            <a:avLst/>
          </a:prstGeom>
          <a:noFill/>
        </p:spPr>
        <p:txBody>
          <a:bodyPr wrap="square">
            <a:spAutoFit/>
          </a:bodyPr>
          <a:lstStyle/>
          <a:p>
            <a:pPr marL="457200" indent="-457200">
              <a:buFont typeface="+mj-lt"/>
              <a:buAutoNum type="arabicPeriod"/>
            </a:pPr>
            <a:r>
              <a:rPr lang="en-US" sz="2000" dirty="0"/>
              <a:t>STORE: A Store is a place where the entire state of your application lists. It manages the status of the application and has a dispatch(action) function. It is like a brain responsible for all moving parts in Redux.</a:t>
            </a:r>
          </a:p>
          <a:p>
            <a:pPr marL="457200" indent="-457200">
              <a:buFont typeface="+mj-lt"/>
              <a:buAutoNum type="arabicPeriod"/>
            </a:pPr>
            <a:endParaRPr lang="en-US" sz="2000" dirty="0"/>
          </a:p>
          <a:p>
            <a:pPr marL="457200" indent="-457200">
              <a:buFont typeface="+mj-lt"/>
              <a:buAutoNum type="arabicPeriod"/>
            </a:pPr>
            <a:r>
              <a:rPr lang="en-US" sz="2000" dirty="0"/>
              <a:t>ACTION: Action is sent or dispatched from the view which are payloads that can be read by Reducers. It is a pure object created to store the information of the user's event. It includes information such as type of action, time of occurrence, location of occurrence, its coordinates, and which state it aims to change.</a:t>
            </a:r>
          </a:p>
          <a:p>
            <a:pPr marL="457200" indent="-457200">
              <a:buFont typeface="+mj-lt"/>
              <a:buAutoNum type="arabicPeriod"/>
            </a:pPr>
            <a:endParaRPr lang="en-US" sz="2000" dirty="0"/>
          </a:p>
          <a:p>
            <a:pPr marL="457200" indent="-457200">
              <a:buFont typeface="+mj-lt"/>
              <a:buAutoNum type="arabicPeriod"/>
            </a:pPr>
            <a:r>
              <a:rPr lang="en-US" sz="2000" dirty="0"/>
              <a:t>REDUCER: Reducer read the payloads from the actions and then updates the store via the state accordingly. It is a pure function to return a new state from the initial state.</a:t>
            </a:r>
            <a:endParaRPr lang="en-IN" sz="2000" dirty="0"/>
          </a:p>
        </p:txBody>
      </p:sp>
    </p:spTree>
    <p:extLst>
      <p:ext uri="{BB962C8B-B14F-4D97-AF65-F5344CB8AC3E}">
        <p14:creationId xmlns:p14="http://schemas.microsoft.com/office/powerpoint/2010/main" val="88907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461095" y="1398494"/>
            <a:ext cx="3014547" cy="820271"/>
          </a:xfrm>
        </p:spPr>
        <p:txBody>
          <a:bodyPr>
            <a:normAutofit fontScale="90000"/>
          </a:bodyPr>
          <a:lstStyle/>
          <a:p>
            <a:r>
              <a:rPr lang="en-IN" b="1" i="0" dirty="0">
                <a:effectLst/>
                <a:latin typeface="Segoe UI" panose="020B0502040204020203" pitchFamily="34" charset="0"/>
                <a:cs typeface="Segoe UI" panose="020B0502040204020203" pitchFamily="34" charset="0"/>
              </a:rPr>
              <a:t>Why Flux?</a:t>
            </a:r>
            <a:br>
              <a:rPr lang="en-IN" b="1" i="0" dirty="0">
                <a:effectLst/>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57599" y="2070847"/>
            <a:ext cx="8256494" cy="4424081"/>
          </a:xfrm>
        </p:spPr>
        <p:txBody>
          <a:bodyPr>
            <a:normAutofit/>
          </a:bodyPr>
          <a:lstStyle/>
          <a:p>
            <a:pPr>
              <a:lnSpc>
                <a:spcPct val="100000"/>
              </a:lnSpc>
            </a:pPr>
            <a:r>
              <a:rPr lang="en-US" sz="2400" b="0" i="0" dirty="0">
                <a:solidFill>
                  <a:srgbClr val="333333"/>
                </a:solidFill>
                <a:effectLst/>
                <a:latin typeface="inter-regular"/>
              </a:rPr>
              <a:t>Flux is an application architecture that Facebook uses internally for building the client-side web application with React.</a:t>
            </a:r>
          </a:p>
          <a:p>
            <a:pPr>
              <a:lnSpc>
                <a:spcPct val="100000"/>
              </a:lnSpc>
            </a:pPr>
            <a:r>
              <a:rPr lang="en-US" sz="2400" b="0" i="0" dirty="0">
                <a:solidFill>
                  <a:srgbClr val="333333"/>
                </a:solidFill>
                <a:effectLst/>
                <a:latin typeface="inter-regular"/>
              </a:rPr>
              <a:t> It is not a library nor a framework. It is neither a library nor a framework. It is a kind of architecture that complements React as view and follows the concept of Unidirectional Data Flow model. </a:t>
            </a:r>
          </a:p>
          <a:p>
            <a:pPr>
              <a:lnSpc>
                <a:spcPct val="100000"/>
              </a:lnSpc>
            </a:pPr>
            <a:r>
              <a:rPr lang="en-US" sz="2400" b="0" i="0" dirty="0">
                <a:solidFill>
                  <a:srgbClr val="333333"/>
                </a:solidFill>
                <a:effectLst/>
                <a:latin typeface="inter-regular"/>
              </a:rPr>
              <a:t>It is useful when the project has dynamic data, and we need to keep the data updated in an effective manner. </a:t>
            </a:r>
          </a:p>
          <a:p>
            <a:pPr>
              <a:lnSpc>
                <a:spcPct val="100000"/>
              </a:lnSpc>
            </a:pPr>
            <a:r>
              <a:rPr lang="en-US" sz="2400" b="0" i="0" dirty="0">
                <a:solidFill>
                  <a:srgbClr val="333333"/>
                </a:solidFill>
                <a:effectLst/>
                <a:latin typeface="inter-regular"/>
              </a:rPr>
              <a:t>It reduces the runtime errors.</a:t>
            </a:r>
            <a:endParaRPr lang="en-US" sz="24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01FFCE-B524-4B71-869F-7CB80B18F41B}"/>
              </a:ext>
            </a:extLst>
          </p:cNvPr>
          <p:cNvSpPr txBox="1"/>
          <p:nvPr/>
        </p:nvSpPr>
        <p:spPr>
          <a:xfrm>
            <a:off x="623454" y="376581"/>
            <a:ext cx="10044545" cy="1569660"/>
          </a:xfrm>
          <a:prstGeom prst="rect">
            <a:avLst/>
          </a:prstGeom>
          <a:noFill/>
        </p:spPr>
        <p:txBody>
          <a:bodyPr wrap="square">
            <a:spAutoFit/>
          </a:bodyPr>
          <a:lstStyle/>
          <a:p>
            <a:pPr algn="just"/>
            <a:r>
              <a:rPr lang="en-US" sz="2400" b="0" i="0" dirty="0">
                <a:solidFill>
                  <a:schemeClr val="tx1">
                    <a:lumMod val="95000"/>
                  </a:schemeClr>
                </a:solidFill>
                <a:effectLst/>
                <a:latin typeface="inter-regular"/>
              </a:rPr>
              <a:t>Flux applications have three major roles in dealing with data:</a:t>
            </a:r>
          </a:p>
          <a:p>
            <a:pPr algn="just">
              <a:buFont typeface="+mj-lt"/>
              <a:buAutoNum type="arabicPeriod"/>
            </a:pPr>
            <a:r>
              <a:rPr lang="en-US" sz="2400" b="0" i="0" dirty="0">
                <a:solidFill>
                  <a:schemeClr val="tx1">
                    <a:lumMod val="95000"/>
                  </a:schemeClr>
                </a:solidFill>
                <a:effectLst/>
                <a:latin typeface="inter-regular"/>
              </a:rPr>
              <a:t>Dispatcher</a:t>
            </a:r>
          </a:p>
          <a:p>
            <a:pPr algn="just">
              <a:buFont typeface="+mj-lt"/>
              <a:buAutoNum type="arabicPeriod"/>
            </a:pPr>
            <a:r>
              <a:rPr lang="en-US" sz="2400" b="0" i="0" dirty="0">
                <a:solidFill>
                  <a:schemeClr val="tx1">
                    <a:lumMod val="95000"/>
                  </a:schemeClr>
                </a:solidFill>
                <a:effectLst/>
                <a:latin typeface="inter-regular"/>
              </a:rPr>
              <a:t>Stores</a:t>
            </a:r>
          </a:p>
          <a:p>
            <a:pPr algn="just">
              <a:buFont typeface="+mj-lt"/>
              <a:buAutoNum type="arabicPeriod"/>
            </a:pPr>
            <a:r>
              <a:rPr lang="en-US" sz="2400" b="0" i="0" dirty="0">
                <a:solidFill>
                  <a:schemeClr val="tx1">
                    <a:lumMod val="95000"/>
                  </a:schemeClr>
                </a:solidFill>
                <a:effectLst/>
                <a:latin typeface="inter-regular"/>
              </a:rPr>
              <a:t>Views (React components)</a:t>
            </a:r>
          </a:p>
        </p:txBody>
      </p:sp>
      <p:pic>
        <p:nvPicPr>
          <p:cNvPr id="7" name="Picture 6" descr="Graphical user interface, text, application&#10;&#10;Description automatically generated">
            <a:extLst>
              <a:ext uri="{FF2B5EF4-FFF2-40B4-BE49-F238E27FC236}">
                <a16:creationId xmlns:a16="http://schemas.microsoft.com/office/drawing/2014/main" id="{3DCCA22D-248A-BF31-C2EA-7806A7B975F2}"/>
              </a:ext>
            </a:extLst>
          </p:cNvPr>
          <p:cNvPicPr>
            <a:picLocks noChangeAspect="1"/>
          </p:cNvPicPr>
          <p:nvPr/>
        </p:nvPicPr>
        <p:blipFill rotWithShape="1">
          <a:blip r:embed="rId2"/>
          <a:srcRect l="11249" t="29990" r="11655" b="32737"/>
          <a:stretch/>
        </p:blipFill>
        <p:spPr>
          <a:xfrm>
            <a:off x="623454" y="2126736"/>
            <a:ext cx="10596281" cy="3039035"/>
          </a:xfrm>
          <a:prstGeom prst="rect">
            <a:avLst/>
          </a:prstGeom>
        </p:spPr>
      </p:pic>
      <p:sp>
        <p:nvSpPr>
          <p:cNvPr id="2" name="TextBox 1">
            <a:extLst>
              <a:ext uri="{FF2B5EF4-FFF2-40B4-BE49-F238E27FC236}">
                <a16:creationId xmlns:a16="http://schemas.microsoft.com/office/drawing/2014/main" id="{5AD48E69-10A0-7C76-AE2F-54B98E91B8D4}"/>
              </a:ext>
            </a:extLst>
          </p:cNvPr>
          <p:cNvSpPr txBox="1"/>
          <p:nvPr/>
        </p:nvSpPr>
        <p:spPr>
          <a:xfrm>
            <a:off x="484909" y="5334000"/>
            <a:ext cx="8146473" cy="369332"/>
          </a:xfrm>
          <a:prstGeom prst="rect">
            <a:avLst/>
          </a:prstGeom>
          <a:noFill/>
        </p:spPr>
        <p:txBody>
          <a:bodyPr wrap="square" rtlCol="0">
            <a:spAutoFit/>
          </a:bodyPr>
          <a:lstStyle/>
          <a:p>
            <a:r>
              <a:rPr lang="en-IN" dirty="0"/>
              <a:t>Command for install flux</a:t>
            </a:r>
          </a:p>
        </p:txBody>
      </p:sp>
      <p:sp>
        <p:nvSpPr>
          <p:cNvPr id="3" name="Rectangle 2">
            <a:extLst>
              <a:ext uri="{FF2B5EF4-FFF2-40B4-BE49-F238E27FC236}">
                <a16:creationId xmlns:a16="http://schemas.microsoft.com/office/drawing/2014/main" id="{1C54D1DA-C03E-A684-B98B-8468A580B421}"/>
              </a:ext>
            </a:extLst>
          </p:cNvPr>
          <p:cNvSpPr/>
          <p:nvPr/>
        </p:nvSpPr>
        <p:spPr>
          <a:xfrm>
            <a:off x="623454" y="5999018"/>
            <a:ext cx="10596281" cy="4824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dirty="0" err="1"/>
              <a:t>npm</a:t>
            </a:r>
            <a:r>
              <a:rPr lang="en-IN" dirty="0"/>
              <a:t> install flux </a:t>
            </a:r>
          </a:p>
        </p:txBody>
      </p:sp>
    </p:spTree>
    <p:extLst>
      <p:ext uri="{BB962C8B-B14F-4D97-AF65-F5344CB8AC3E}">
        <p14:creationId xmlns:p14="http://schemas.microsoft.com/office/powerpoint/2010/main" val="137279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C278E-03EC-F565-68FF-D5F627CBB993}"/>
              </a:ext>
            </a:extLst>
          </p:cNvPr>
          <p:cNvSpPr txBox="1"/>
          <p:nvPr/>
        </p:nvSpPr>
        <p:spPr>
          <a:xfrm>
            <a:off x="374073" y="304800"/>
            <a:ext cx="11000509" cy="1477328"/>
          </a:xfrm>
          <a:prstGeom prst="rect">
            <a:avLst/>
          </a:prstGeom>
          <a:noFill/>
        </p:spPr>
        <p:txBody>
          <a:bodyPr wrap="square" rtlCol="0">
            <a:spAutoFit/>
          </a:bodyPr>
          <a:lstStyle/>
          <a:p>
            <a:r>
              <a:rPr lang="en-IN" dirty="0"/>
              <a:t>Dispatcher:</a:t>
            </a:r>
          </a:p>
          <a:p>
            <a:r>
              <a:rPr lang="en-US" b="0" i="0" dirty="0">
                <a:solidFill>
                  <a:schemeClr val="tx1">
                    <a:lumMod val="95000"/>
                  </a:schemeClr>
                </a:solidFill>
                <a:effectLst/>
                <a:latin typeface="inter-regular"/>
              </a:rPr>
              <a:t>It is a central hub for the React Flux application and manages all data flow of your Flux application. </a:t>
            </a:r>
            <a:endParaRPr lang="en-IN" b="0" i="0" dirty="0">
              <a:solidFill>
                <a:schemeClr val="tx1">
                  <a:lumMod val="95000"/>
                </a:schemeClr>
              </a:solidFill>
              <a:effectLst/>
              <a:latin typeface="inter-regular"/>
            </a:endParaRPr>
          </a:p>
          <a:p>
            <a:r>
              <a:rPr lang="en-US" b="0" i="0" dirty="0">
                <a:solidFill>
                  <a:schemeClr val="tx1">
                    <a:lumMod val="95000"/>
                  </a:schemeClr>
                </a:solidFill>
                <a:effectLst/>
                <a:latin typeface="inter-regular"/>
              </a:rPr>
              <a:t> It is a registry of callbacks into the stores</a:t>
            </a:r>
            <a:endParaRPr lang="en-IN" dirty="0">
              <a:solidFill>
                <a:schemeClr val="tx1">
                  <a:lumMod val="95000"/>
                </a:schemeClr>
              </a:solidFill>
              <a:latin typeface="inter-regular"/>
            </a:endParaRPr>
          </a:p>
          <a:p>
            <a:r>
              <a:rPr lang="en-US" dirty="0">
                <a:solidFill>
                  <a:schemeClr val="tx1">
                    <a:lumMod val="95000"/>
                  </a:schemeClr>
                </a:solidFill>
                <a:latin typeface="inter-regular"/>
              </a:rPr>
              <a:t>D</a:t>
            </a:r>
            <a:r>
              <a:rPr lang="en-US" b="0" i="0" dirty="0">
                <a:solidFill>
                  <a:schemeClr val="tx1">
                    <a:lumMod val="95000"/>
                  </a:schemeClr>
                </a:solidFill>
                <a:effectLst/>
                <a:latin typeface="inter-regular"/>
              </a:rPr>
              <a:t>istributing the actions to the stores. All stores register itself and provide a callback.</a:t>
            </a:r>
          </a:p>
          <a:p>
            <a:r>
              <a:rPr lang="en-US" b="0" i="0" dirty="0">
                <a:solidFill>
                  <a:schemeClr val="tx1">
                    <a:lumMod val="95000"/>
                  </a:schemeClr>
                </a:solidFill>
                <a:effectLst/>
                <a:latin typeface="inter-regular"/>
              </a:rPr>
              <a:t>It is a place which handled all events that modify the store.</a:t>
            </a:r>
            <a:endParaRPr lang="en-IN" dirty="0">
              <a:solidFill>
                <a:schemeClr val="tx1">
                  <a:lumMod val="95000"/>
                </a:schemeClr>
              </a:solidFill>
            </a:endParaRPr>
          </a:p>
        </p:txBody>
      </p:sp>
      <p:graphicFrame>
        <p:nvGraphicFramePr>
          <p:cNvPr id="3" name="Table 3">
            <a:extLst>
              <a:ext uri="{FF2B5EF4-FFF2-40B4-BE49-F238E27FC236}">
                <a16:creationId xmlns:a16="http://schemas.microsoft.com/office/drawing/2014/main" id="{57C46D8E-3FB2-A9C1-970F-2B2485EAF436}"/>
              </a:ext>
            </a:extLst>
          </p:cNvPr>
          <p:cNvGraphicFramePr>
            <a:graphicFrameLocks noGrp="1"/>
          </p:cNvGraphicFramePr>
          <p:nvPr>
            <p:extLst>
              <p:ext uri="{D42A27DB-BD31-4B8C-83A1-F6EECF244321}">
                <p14:modId xmlns:p14="http://schemas.microsoft.com/office/powerpoint/2010/main" val="365075685"/>
              </p:ext>
            </p:extLst>
          </p:nvPr>
        </p:nvGraphicFramePr>
        <p:xfrm>
          <a:off x="715818" y="2312939"/>
          <a:ext cx="10464800" cy="3765671"/>
        </p:xfrm>
        <a:graphic>
          <a:graphicData uri="http://schemas.openxmlformats.org/drawingml/2006/table">
            <a:tbl>
              <a:tblPr firstRow="1" bandRow="1">
                <a:tableStyleId>{5C22544A-7EE6-4342-B048-85BDC9FD1C3A}</a:tableStyleId>
              </a:tblPr>
              <a:tblGrid>
                <a:gridCol w="1480071">
                  <a:extLst>
                    <a:ext uri="{9D8B030D-6E8A-4147-A177-3AD203B41FA5}">
                      <a16:colId xmlns:a16="http://schemas.microsoft.com/office/drawing/2014/main" val="2342950480"/>
                    </a:ext>
                  </a:extLst>
                </a:gridCol>
                <a:gridCol w="3193529">
                  <a:extLst>
                    <a:ext uri="{9D8B030D-6E8A-4147-A177-3AD203B41FA5}">
                      <a16:colId xmlns:a16="http://schemas.microsoft.com/office/drawing/2014/main" val="4109713300"/>
                    </a:ext>
                  </a:extLst>
                </a:gridCol>
                <a:gridCol w="5791200">
                  <a:extLst>
                    <a:ext uri="{9D8B030D-6E8A-4147-A177-3AD203B41FA5}">
                      <a16:colId xmlns:a16="http://schemas.microsoft.com/office/drawing/2014/main" val="2275741086"/>
                    </a:ext>
                  </a:extLst>
                </a:gridCol>
              </a:tblGrid>
              <a:tr h="403559">
                <a:tc>
                  <a:txBody>
                    <a:bodyPr/>
                    <a:lstStyle/>
                    <a:p>
                      <a:pPr algn="l" fontAlgn="t"/>
                      <a:r>
                        <a:rPr lang="en-IN" dirty="0">
                          <a:solidFill>
                            <a:srgbClr val="000000"/>
                          </a:solidFill>
                          <a:effectLst/>
                          <a:latin typeface="times new roman" panose="02020603050405020304" pitchFamily="18" charset="0"/>
                        </a:rPr>
                        <a:t>SN</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Methods</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Descriptions</a:t>
                      </a:r>
                    </a:p>
                  </a:txBody>
                  <a:tcPr marL="114300" marR="114300" marT="114300" marB="114300"/>
                </a:tc>
                <a:extLst>
                  <a:ext uri="{0D108BD9-81ED-4DB2-BD59-A6C34878D82A}">
                    <a16:rowId xmlns:a16="http://schemas.microsoft.com/office/drawing/2014/main" val="1216444555"/>
                  </a:ext>
                </a:extLst>
              </a:tr>
              <a:tr h="562537">
                <a:tc>
                  <a:txBody>
                    <a:bodyPr/>
                    <a:lstStyle/>
                    <a:p>
                      <a:pPr algn="just" fontAlgn="t"/>
                      <a:r>
                        <a:rPr lang="en-IN">
                          <a:solidFill>
                            <a:srgbClr val="333333"/>
                          </a:solidFill>
                          <a:effectLst/>
                          <a:latin typeface="inter-regular"/>
                        </a:rPr>
                        <a:t>1.</a:t>
                      </a:r>
                    </a:p>
                  </a:txBody>
                  <a:tcPr marL="76200" marR="76200" marT="76200" marB="76200"/>
                </a:tc>
                <a:tc>
                  <a:txBody>
                    <a:bodyPr/>
                    <a:lstStyle/>
                    <a:p>
                      <a:pPr algn="just" fontAlgn="t"/>
                      <a:r>
                        <a:rPr lang="en-IN">
                          <a:solidFill>
                            <a:srgbClr val="333333"/>
                          </a:solidFill>
                          <a:effectLst/>
                          <a:latin typeface="inter-regular"/>
                        </a:rPr>
                        <a:t>register()</a:t>
                      </a:r>
                    </a:p>
                  </a:txBody>
                  <a:tcPr marL="76200" marR="76200" marT="76200" marB="76200"/>
                </a:tc>
                <a:tc>
                  <a:txBody>
                    <a:bodyPr/>
                    <a:lstStyle/>
                    <a:p>
                      <a:pPr algn="just" fontAlgn="t"/>
                      <a:r>
                        <a:rPr lang="en-US">
                          <a:solidFill>
                            <a:srgbClr val="333333"/>
                          </a:solidFill>
                          <a:effectLst/>
                          <a:latin typeface="inter-regular"/>
                        </a:rPr>
                        <a:t>It is used to register a store's action handler callback.</a:t>
                      </a:r>
                    </a:p>
                  </a:txBody>
                  <a:tcPr marL="76200" marR="76200" marT="76200" marB="76200"/>
                </a:tc>
                <a:extLst>
                  <a:ext uri="{0D108BD9-81ED-4DB2-BD59-A6C34878D82A}">
                    <a16:rowId xmlns:a16="http://schemas.microsoft.com/office/drawing/2014/main" val="3781863304"/>
                  </a:ext>
                </a:extLst>
              </a:tr>
              <a:tr h="562537">
                <a:tc>
                  <a:txBody>
                    <a:bodyPr/>
                    <a:lstStyle/>
                    <a:p>
                      <a:pPr algn="just" fontAlgn="t"/>
                      <a:r>
                        <a:rPr lang="en-IN">
                          <a:solidFill>
                            <a:srgbClr val="333333"/>
                          </a:solidFill>
                          <a:effectLst/>
                          <a:latin typeface="inter-regular"/>
                        </a:rPr>
                        <a:t>2.</a:t>
                      </a:r>
                    </a:p>
                  </a:txBody>
                  <a:tcPr marL="76200" marR="76200" marT="76200" marB="76200"/>
                </a:tc>
                <a:tc>
                  <a:txBody>
                    <a:bodyPr/>
                    <a:lstStyle/>
                    <a:p>
                      <a:pPr algn="just" fontAlgn="t"/>
                      <a:r>
                        <a:rPr lang="en-IN">
                          <a:solidFill>
                            <a:srgbClr val="333333"/>
                          </a:solidFill>
                          <a:effectLst/>
                          <a:latin typeface="inter-regular"/>
                        </a:rPr>
                        <a:t>unregister()</a:t>
                      </a:r>
                    </a:p>
                  </a:txBody>
                  <a:tcPr marL="76200" marR="76200" marT="76200" marB="76200"/>
                </a:tc>
                <a:tc>
                  <a:txBody>
                    <a:bodyPr/>
                    <a:lstStyle/>
                    <a:p>
                      <a:pPr algn="just" fontAlgn="t"/>
                      <a:r>
                        <a:rPr lang="en-US">
                          <a:solidFill>
                            <a:srgbClr val="333333"/>
                          </a:solidFill>
                          <a:effectLst/>
                          <a:latin typeface="inter-regular"/>
                        </a:rPr>
                        <a:t>It is used to unregisters a store's callback.</a:t>
                      </a:r>
                    </a:p>
                  </a:txBody>
                  <a:tcPr marL="76200" marR="76200" marT="76200" marB="76200"/>
                </a:tc>
                <a:extLst>
                  <a:ext uri="{0D108BD9-81ED-4DB2-BD59-A6C34878D82A}">
                    <a16:rowId xmlns:a16="http://schemas.microsoft.com/office/drawing/2014/main" val="1238364354"/>
                  </a:ext>
                </a:extLst>
              </a:tr>
              <a:tr h="562537">
                <a:tc>
                  <a:txBody>
                    <a:bodyPr/>
                    <a:lstStyle/>
                    <a:p>
                      <a:pPr algn="just" fontAlgn="t"/>
                      <a:r>
                        <a:rPr lang="en-IN">
                          <a:solidFill>
                            <a:srgbClr val="333333"/>
                          </a:solidFill>
                          <a:effectLst/>
                          <a:latin typeface="inter-regular"/>
                        </a:rPr>
                        <a:t>3.</a:t>
                      </a:r>
                    </a:p>
                  </a:txBody>
                  <a:tcPr marL="76200" marR="76200" marT="76200" marB="76200"/>
                </a:tc>
                <a:tc>
                  <a:txBody>
                    <a:bodyPr/>
                    <a:lstStyle/>
                    <a:p>
                      <a:pPr algn="just" fontAlgn="t"/>
                      <a:r>
                        <a:rPr lang="en-IN">
                          <a:solidFill>
                            <a:srgbClr val="333333"/>
                          </a:solidFill>
                          <a:effectLst/>
                          <a:latin typeface="inter-regular"/>
                        </a:rPr>
                        <a:t>waitFor()</a:t>
                      </a:r>
                    </a:p>
                  </a:txBody>
                  <a:tcPr marL="76200" marR="76200" marT="76200" marB="76200"/>
                </a:tc>
                <a:tc>
                  <a:txBody>
                    <a:bodyPr/>
                    <a:lstStyle/>
                    <a:p>
                      <a:pPr algn="just" fontAlgn="t"/>
                      <a:r>
                        <a:rPr lang="en-US">
                          <a:solidFill>
                            <a:srgbClr val="333333"/>
                          </a:solidFill>
                          <a:effectLst/>
                          <a:latin typeface="inter-regular"/>
                        </a:rPr>
                        <a:t>It is used to wait for the specified callback to run first.</a:t>
                      </a:r>
                    </a:p>
                  </a:txBody>
                  <a:tcPr marL="76200" marR="76200" marT="76200" marB="76200"/>
                </a:tc>
                <a:extLst>
                  <a:ext uri="{0D108BD9-81ED-4DB2-BD59-A6C34878D82A}">
                    <a16:rowId xmlns:a16="http://schemas.microsoft.com/office/drawing/2014/main" val="3077600234"/>
                  </a:ext>
                </a:extLst>
              </a:tr>
              <a:tr h="342414">
                <a:tc>
                  <a:txBody>
                    <a:bodyPr/>
                    <a:lstStyle/>
                    <a:p>
                      <a:pPr algn="just" fontAlgn="t"/>
                      <a:r>
                        <a:rPr lang="en-IN">
                          <a:solidFill>
                            <a:srgbClr val="333333"/>
                          </a:solidFill>
                          <a:effectLst/>
                          <a:latin typeface="inter-regular"/>
                        </a:rPr>
                        <a:t>4.</a:t>
                      </a:r>
                    </a:p>
                  </a:txBody>
                  <a:tcPr marL="76200" marR="76200" marT="76200" marB="76200"/>
                </a:tc>
                <a:tc>
                  <a:txBody>
                    <a:bodyPr/>
                    <a:lstStyle/>
                    <a:p>
                      <a:pPr algn="just" fontAlgn="t"/>
                      <a:r>
                        <a:rPr lang="en-IN">
                          <a:solidFill>
                            <a:srgbClr val="333333"/>
                          </a:solidFill>
                          <a:effectLst/>
                          <a:latin typeface="inter-regular"/>
                        </a:rPr>
                        <a:t>dispatch()</a:t>
                      </a:r>
                    </a:p>
                  </a:txBody>
                  <a:tcPr marL="76200" marR="76200" marT="76200" marB="76200"/>
                </a:tc>
                <a:tc>
                  <a:txBody>
                    <a:bodyPr/>
                    <a:lstStyle/>
                    <a:p>
                      <a:pPr algn="just" fontAlgn="t"/>
                      <a:r>
                        <a:rPr lang="en-US">
                          <a:solidFill>
                            <a:srgbClr val="333333"/>
                          </a:solidFill>
                          <a:effectLst/>
                          <a:latin typeface="inter-regular"/>
                        </a:rPr>
                        <a:t>It is used to dispatches an action.</a:t>
                      </a:r>
                    </a:p>
                  </a:txBody>
                  <a:tcPr marL="76200" marR="76200" marT="76200" marB="76200"/>
                </a:tc>
                <a:extLst>
                  <a:ext uri="{0D108BD9-81ED-4DB2-BD59-A6C34878D82A}">
                    <a16:rowId xmlns:a16="http://schemas.microsoft.com/office/drawing/2014/main" val="3693427777"/>
                  </a:ext>
                </a:extLst>
              </a:tr>
              <a:tr h="782660">
                <a:tc>
                  <a:txBody>
                    <a:bodyPr/>
                    <a:lstStyle/>
                    <a:p>
                      <a:pPr algn="just" fontAlgn="t"/>
                      <a:r>
                        <a:rPr lang="en-IN">
                          <a:solidFill>
                            <a:srgbClr val="333333"/>
                          </a:solidFill>
                          <a:effectLst/>
                          <a:latin typeface="inter-regular"/>
                        </a:rPr>
                        <a:t>5.</a:t>
                      </a:r>
                    </a:p>
                  </a:txBody>
                  <a:tcPr marL="76200" marR="76200" marT="76200" marB="76200"/>
                </a:tc>
                <a:tc>
                  <a:txBody>
                    <a:bodyPr/>
                    <a:lstStyle/>
                    <a:p>
                      <a:pPr algn="just" fontAlgn="t"/>
                      <a:r>
                        <a:rPr lang="en-IN">
                          <a:solidFill>
                            <a:srgbClr val="333333"/>
                          </a:solidFill>
                          <a:effectLst/>
                          <a:latin typeface="inter-regular"/>
                        </a:rPr>
                        <a:t>isDispatching()</a:t>
                      </a:r>
                    </a:p>
                  </a:txBody>
                  <a:tcPr marL="76200" marR="76200" marT="76200" marB="76200"/>
                </a:tc>
                <a:tc>
                  <a:txBody>
                    <a:bodyPr/>
                    <a:lstStyle/>
                    <a:p>
                      <a:pPr algn="just" fontAlgn="t"/>
                      <a:r>
                        <a:rPr lang="en-US" dirty="0">
                          <a:solidFill>
                            <a:srgbClr val="333333"/>
                          </a:solidFill>
                          <a:effectLst/>
                          <a:latin typeface="inter-regular"/>
                        </a:rPr>
                        <a:t>It is used to checks if the dispatcher is currently dispatching an action.</a:t>
                      </a:r>
                    </a:p>
                  </a:txBody>
                  <a:tcPr marL="76200" marR="76200" marT="76200" marB="76200"/>
                </a:tc>
                <a:extLst>
                  <a:ext uri="{0D108BD9-81ED-4DB2-BD59-A6C34878D82A}">
                    <a16:rowId xmlns:a16="http://schemas.microsoft.com/office/drawing/2014/main" val="2853734103"/>
                  </a:ext>
                </a:extLst>
              </a:tr>
              <a:tr h="303582">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42583123"/>
                  </a:ext>
                </a:extLst>
              </a:tr>
            </a:tbl>
          </a:graphicData>
        </a:graphic>
      </p:graphicFrame>
    </p:spTree>
    <p:extLst>
      <p:ext uri="{BB962C8B-B14F-4D97-AF65-F5344CB8AC3E}">
        <p14:creationId xmlns:p14="http://schemas.microsoft.com/office/powerpoint/2010/main" val="338730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70EDAD-AE8D-56C6-B20C-14F12F56BF4C}"/>
              </a:ext>
            </a:extLst>
          </p:cNvPr>
          <p:cNvSpPr txBox="1"/>
          <p:nvPr/>
        </p:nvSpPr>
        <p:spPr>
          <a:xfrm>
            <a:off x="748145" y="1136064"/>
            <a:ext cx="10695709" cy="4585871"/>
          </a:xfrm>
          <a:prstGeom prst="rect">
            <a:avLst/>
          </a:prstGeom>
          <a:noFill/>
        </p:spPr>
        <p:txBody>
          <a:bodyPr wrap="square">
            <a:spAutoFit/>
          </a:bodyPr>
          <a:lstStyle/>
          <a:p>
            <a:pPr algn="just"/>
            <a:r>
              <a:rPr lang="en-US" sz="2400" b="0" i="0" dirty="0">
                <a:solidFill>
                  <a:schemeClr val="tx1">
                    <a:lumMod val="95000"/>
                  </a:schemeClr>
                </a:solidFill>
                <a:effectLst/>
                <a:latin typeface="erdana"/>
              </a:rPr>
              <a:t>Stores</a:t>
            </a: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It primarily contains the application state and logic. </a:t>
            </a: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It is similar to the model in a traditional MVC</a:t>
            </a:r>
            <a:endParaRPr lang="en-US" sz="2000" dirty="0">
              <a:solidFill>
                <a:schemeClr val="tx1">
                  <a:lumMod val="95000"/>
                </a:schemeClr>
              </a:solidFill>
              <a:latin typeface="inter-regular"/>
            </a:endParaRP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It is used for maintaining a particular state within the application, updates themselves in response to an action, and emit the change event to alert the controller view</a:t>
            </a:r>
          </a:p>
          <a:p>
            <a:pPr algn="just"/>
            <a:r>
              <a:rPr lang="en-US" sz="2400" b="0" i="0" dirty="0">
                <a:solidFill>
                  <a:schemeClr val="tx1">
                    <a:lumMod val="95000"/>
                  </a:schemeClr>
                </a:solidFill>
                <a:effectLst/>
                <a:latin typeface="erdana"/>
              </a:rPr>
              <a:t>Views</a:t>
            </a: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It is also called as controller-views. It is located at the top of the chain to store the logic to generate actions and receive new data from the store. </a:t>
            </a: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It is a React component listen to change events and receives the data from the stores and re-render the application.</a:t>
            </a:r>
          </a:p>
          <a:p>
            <a:pPr algn="just"/>
            <a:r>
              <a:rPr lang="en-US" sz="2400" dirty="0">
                <a:solidFill>
                  <a:schemeClr val="tx1">
                    <a:lumMod val="95000"/>
                  </a:schemeClr>
                </a:solidFill>
                <a:latin typeface="inter-regular"/>
              </a:rPr>
              <a:t>Action</a:t>
            </a:r>
            <a:endParaRPr lang="en-US" sz="2400" b="0" i="0" dirty="0">
              <a:solidFill>
                <a:schemeClr val="tx1">
                  <a:lumMod val="95000"/>
                </a:schemeClr>
              </a:solidFill>
              <a:effectLst/>
              <a:latin typeface="inter-regular"/>
            </a:endParaRP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The dispatcher method allows us to trigger a dispatch to the store and include a payload of data, which we call an action.</a:t>
            </a:r>
          </a:p>
          <a:p>
            <a:pPr marL="342900" indent="-342900" algn="just">
              <a:buFont typeface="Arial" panose="020B0604020202020204" pitchFamily="34" charset="0"/>
              <a:buChar char="•"/>
            </a:pPr>
            <a:r>
              <a:rPr lang="en-US" sz="2000" b="0" i="0" dirty="0">
                <a:solidFill>
                  <a:schemeClr val="tx1">
                    <a:lumMod val="95000"/>
                  </a:schemeClr>
                </a:solidFill>
                <a:effectLst/>
                <a:latin typeface="inter-regular"/>
              </a:rPr>
              <a:t> It is an action creator or helper methods that pass the data to the dispatcher.</a:t>
            </a:r>
          </a:p>
        </p:txBody>
      </p:sp>
    </p:spTree>
    <p:extLst>
      <p:ext uri="{BB962C8B-B14F-4D97-AF65-F5344CB8AC3E}">
        <p14:creationId xmlns:p14="http://schemas.microsoft.com/office/powerpoint/2010/main" val="67005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155B8-2C14-4CCA-E146-547E63164920}"/>
              </a:ext>
            </a:extLst>
          </p:cNvPr>
          <p:cNvSpPr txBox="1"/>
          <p:nvPr/>
        </p:nvSpPr>
        <p:spPr>
          <a:xfrm>
            <a:off x="1094509" y="1428452"/>
            <a:ext cx="9282545" cy="4001095"/>
          </a:xfrm>
          <a:prstGeom prst="rect">
            <a:avLst/>
          </a:prstGeom>
          <a:noFill/>
        </p:spPr>
        <p:txBody>
          <a:bodyPr wrap="square" rtlCol="0">
            <a:spAutoFit/>
          </a:bodyPr>
          <a:lstStyle/>
          <a:p>
            <a:pPr algn="just"/>
            <a:r>
              <a:rPr lang="en-US" sz="4400" b="0" i="0" dirty="0">
                <a:solidFill>
                  <a:schemeClr val="tx1">
                    <a:lumMod val="95000"/>
                  </a:schemeClr>
                </a:solidFill>
                <a:effectLst/>
                <a:latin typeface="erdana"/>
              </a:rPr>
              <a:t>Advantage of Flux</a:t>
            </a:r>
          </a:p>
          <a:p>
            <a:pPr algn="just">
              <a:buFont typeface="Arial" panose="020B0604020202020204" pitchFamily="34" charset="0"/>
              <a:buChar char="•"/>
            </a:pPr>
            <a:r>
              <a:rPr lang="en-US" sz="3200" b="0" i="0" dirty="0">
                <a:solidFill>
                  <a:schemeClr val="tx1">
                    <a:lumMod val="95000"/>
                  </a:schemeClr>
                </a:solidFill>
                <a:effectLst/>
                <a:latin typeface="inter-regular"/>
              </a:rPr>
              <a:t>It is a unidirectional data flow model which is easy to understand.</a:t>
            </a:r>
          </a:p>
          <a:p>
            <a:pPr algn="just">
              <a:buFont typeface="Arial" panose="020B0604020202020204" pitchFamily="34" charset="0"/>
              <a:buChar char="•"/>
            </a:pPr>
            <a:r>
              <a:rPr lang="en-US" sz="3200" b="0" i="0" dirty="0">
                <a:solidFill>
                  <a:schemeClr val="tx1">
                    <a:lumMod val="95000"/>
                  </a:schemeClr>
                </a:solidFill>
                <a:effectLst/>
                <a:latin typeface="inter-regular"/>
              </a:rPr>
              <a:t>It is open source and more of a design pattern than a formal framework like MVC architecture.</a:t>
            </a:r>
          </a:p>
          <a:p>
            <a:pPr algn="just">
              <a:buFont typeface="Arial" panose="020B0604020202020204" pitchFamily="34" charset="0"/>
              <a:buChar char="•"/>
            </a:pPr>
            <a:r>
              <a:rPr lang="en-US" sz="3200" b="0" i="0" dirty="0">
                <a:solidFill>
                  <a:schemeClr val="tx1">
                    <a:lumMod val="95000"/>
                  </a:schemeClr>
                </a:solidFill>
                <a:effectLst/>
                <a:latin typeface="inter-regular"/>
              </a:rPr>
              <a:t>The flux application is easier to maintain.</a:t>
            </a:r>
          </a:p>
          <a:p>
            <a:pPr algn="just">
              <a:buFont typeface="Arial" panose="020B0604020202020204" pitchFamily="34" charset="0"/>
              <a:buChar char="•"/>
            </a:pPr>
            <a:r>
              <a:rPr lang="en-US" sz="3200" b="0" i="0" dirty="0">
                <a:solidFill>
                  <a:schemeClr val="tx1">
                    <a:lumMod val="95000"/>
                  </a:schemeClr>
                </a:solidFill>
                <a:effectLst/>
                <a:latin typeface="inter-regular"/>
              </a:rPr>
              <a:t>The flux application parts are decoupled.</a:t>
            </a:r>
          </a:p>
          <a:p>
            <a:endParaRPr lang="en-IN" dirty="0"/>
          </a:p>
        </p:txBody>
      </p:sp>
    </p:spTree>
    <p:extLst>
      <p:ext uri="{BB962C8B-B14F-4D97-AF65-F5344CB8AC3E}">
        <p14:creationId xmlns:p14="http://schemas.microsoft.com/office/powerpoint/2010/main" val="293989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0FD79-16FE-42F5-EA05-B7F23E5DBC07}"/>
              </a:ext>
            </a:extLst>
          </p:cNvPr>
          <p:cNvSpPr txBox="1"/>
          <p:nvPr/>
        </p:nvSpPr>
        <p:spPr>
          <a:xfrm>
            <a:off x="734290" y="1405154"/>
            <a:ext cx="9933709"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t>Redux is an open-source JavaScript library used to manage application state.</a:t>
            </a:r>
          </a:p>
          <a:p>
            <a:pPr marL="457200" indent="-457200">
              <a:buFont typeface="Arial" panose="020B0604020202020204" pitchFamily="34" charset="0"/>
              <a:buChar char="•"/>
            </a:pPr>
            <a:r>
              <a:rPr lang="en-US" sz="3200" dirty="0"/>
              <a:t>React Redux is the official React binding for Redux. It allows React components to read data from a Redux Store, and dispatch Actions to the Store to update data. </a:t>
            </a:r>
          </a:p>
          <a:p>
            <a:pPr marL="457200" indent="-457200">
              <a:buFont typeface="Arial" panose="020B0604020202020204" pitchFamily="34" charset="0"/>
              <a:buChar char="•"/>
            </a:pPr>
            <a:r>
              <a:rPr lang="en-US" sz="3200" dirty="0"/>
              <a:t>Redux helps apps to scale by providing a sensible way to manage state through a unidirectional data flow model. React Redux is conceptually simple. </a:t>
            </a:r>
            <a:endParaRPr lang="en-IN" sz="3200" dirty="0"/>
          </a:p>
        </p:txBody>
      </p:sp>
      <p:sp>
        <p:nvSpPr>
          <p:cNvPr id="3" name="TextBox 2">
            <a:extLst>
              <a:ext uri="{FF2B5EF4-FFF2-40B4-BE49-F238E27FC236}">
                <a16:creationId xmlns:a16="http://schemas.microsoft.com/office/drawing/2014/main" id="{50D3E0A3-37CC-6339-DEFF-E03A7F084CCD}"/>
              </a:ext>
            </a:extLst>
          </p:cNvPr>
          <p:cNvSpPr txBox="1"/>
          <p:nvPr/>
        </p:nvSpPr>
        <p:spPr>
          <a:xfrm>
            <a:off x="955964" y="297066"/>
            <a:ext cx="8756073" cy="830997"/>
          </a:xfrm>
          <a:prstGeom prst="rect">
            <a:avLst/>
          </a:prstGeom>
          <a:noFill/>
        </p:spPr>
        <p:txBody>
          <a:bodyPr wrap="square" rtlCol="0">
            <a:spAutoFit/>
          </a:bodyPr>
          <a:lstStyle/>
          <a:p>
            <a:r>
              <a:rPr lang="en-IN" sz="4800" dirty="0"/>
              <a:t>What is Redux?</a:t>
            </a:r>
          </a:p>
        </p:txBody>
      </p:sp>
    </p:spTree>
    <p:extLst>
      <p:ext uri="{BB962C8B-B14F-4D97-AF65-F5344CB8AC3E}">
        <p14:creationId xmlns:p14="http://schemas.microsoft.com/office/powerpoint/2010/main" val="187875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E526F-8B03-B0E9-6DDD-559680E6BE88}"/>
              </a:ext>
            </a:extLst>
          </p:cNvPr>
          <p:cNvSpPr txBox="1"/>
          <p:nvPr/>
        </p:nvSpPr>
        <p:spPr>
          <a:xfrm>
            <a:off x="1274618" y="748145"/>
            <a:ext cx="9282546" cy="954107"/>
          </a:xfrm>
          <a:prstGeom prst="rect">
            <a:avLst/>
          </a:prstGeom>
          <a:noFill/>
        </p:spPr>
        <p:txBody>
          <a:bodyPr wrap="square" rtlCol="0">
            <a:spAutoFit/>
          </a:bodyPr>
          <a:lstStyle/>
          <a:p>
            <a:r>
              <a:rPr lang="en-US" sz="2800" b="1" dirty="0"/>
              <a:t>Redux was inspired by Flux. Redux studied the Flux architecture and omitted unnecessary complexity.</a:t>
            </a:r>
          </a:p>
        </p:txBody>
      </p:sp>
      <p:sp>
        <p:nvSpPr>
          <p:cNvPr id="3" name="TextBox 2">
            <a:extLst>
              <a:ext uri="{FF2B5EF4-FFF2-40B4-BE49-F238E27FC236}">
                <a16:creationId xmlns:a16="http://schemas.microsoft.com/office/drawing/2014/main" id="{88EE4E2A-8BC9-B99B-98D7-D12508C093B0}"/>
              </a:ext>
            </a:extLst>
          </p:cNvPr>
          <p:cNvSpPr txBox="1"/>
          <p:nvPr/>
        </p:nvSpPr>
        <p:spPr>
          <a:xfrm>
            <a:off x="1039091" y="2286000"/>
            <a:ext cx="10529454" cy="2677656"/>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Redux does not have Dispatcher concept.</a:t>
            </a:r>
          </a:p>
          <a:p>
            <a:pPr marL="285750" indent="-285750">
              <a:buFont typeface="Arial" panose="020B0604020202020204" pitchFamily="34" charset="0"/>
              <a:buChar char="•"/>
            </a:pPr>
            <a:r>
              <a:rPr lang="en-US" sz="2800" dirty="0"/>
              <a:t>Redux has an only Store whereas Flux has many Stores.</a:t>
            </a:r>
          </a:p>
          <a:p>
            <a:pPr marL="285750" indent="-285750">
              <a:buFont typeface="Arial" panose="020B0604020202020204" pitchFamily="34" charset="0"/>
              <a:buChar char="•"/>
            </a:pPr>
            <a:r>
              <a:rPr lang="en-US" sz="2800" dirty="0"/>
              <a:t>The Action objects will be received and handled directly by Store</a:t>
            </a:r>
            <a:endParaRPr lang="en-IN" sz="2800" dirty="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3826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8E58151-947D-8EDE-8BBB-C7E009021BF6}"/>
              </a:ext>
            </a:extLst>
          </p:cNvPr>
          <p:cNvPicPr>
            <a:picLocks noChangeAspect="1"/>
          </p:cNvPicPr>
          <p:nvPr/>
        </p:nvPicPr>
        <p:blipFill>
          <a:blip r:embed="rId2"/>
          <a:stretch>
            <a:fillRect/>
          </a:stretch>
        </p:blipFill>
        <p:spPr>
          <a:xfrm>
            <a:off x="1828799" y="955964"/>
            <a:ext cx="7786255" cy="4243754"/>
          </a:xfrm>
          <a:prstGeom prst="rect">
            <a:avLst/>
          </a:prstGeom>
        </p:spPr>
      </p:pic>
      <p:sp>
        <p:nvSpPr>
          <p:cNvPr id="4" name="TextBox 3">
            <a:extLst>
              <a:ext uri="{FF2B5EF4-FFF2-40B4-BE49-F238E27FC236}">
                <a16:creationId xmlns:a16="http://schemas.microsoft.com/office/drawing/2014/main" id="{6392EB34-97EB-82CC-37A3-A052EE4FAB34}"/>
              </a:ext>
            </a:extLst>
          </p:cNvPr>
          <p:cNvSpPr txBox="1"/>
          <p:nvPr/>
        </p:nvSpPr>
        <p:spPr>
          <a:xfrm>
            <a:off x="969818" y="429491"/>
            <a:ext cx="9850582" cy="369332"/>
          </a:xfrm>
          <a:prstGeom prst="rect">
            <a:avLst/>
          </a:prstGeom>
          <a:noFill/>
        </p:spPr>
        <p:txBody>
          <a:bodyPr wrap="square" rtlCol="0">
            <a:spAutoFit/>
          </a:bodyPr>
          <a:lstStyle/>
          <a:p>
            <a:r>
              <a:rPr lang="en-IN" dirty="0"/>
              <a:t>React Architecture :</a:t>
            </a:r>
          </a:p>
        </p:txBody>
      </p:sp>
      <p:sp>
        <p:nvSpPr>
          <p:cNvPr id="5" name="Rectangle 4">
            <a:extLst>
              <a:ext uri="{FF2B5EF4-FFF2-40B4-BE49-F238E27FC236}">
                <a16:creationId xmlns:a16="http://schemas.microsoft.com/office/drawing/2014/main" id="{4EC4F7D3-7A5E-8E0E-A3A5-EA54E10D421A}"/>
              </a:ext>
            </a:extLst>
          </p:cNvPr>
          <p:cNvSpPr/>
          <p:nvPr/>
        </p:nvSpPr>
        <p:spPr>
          <a:xfrm>
            <a:off x="969818" y="5874327"/>
            <a:ext cx="10668000" cy="7342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 </a:t>
            </a:r>
            <a:r>
              <a:rPr lang="en-US" dirty="0" err="1"/>
              <a:t>npm</a:t>
            </a:r>
            <a:r>
              <a:rPr lang="en-US" dirty="0"/>
              <a:t> install @reduxjs/toolkit react-redux</a:t>
            </a:r>
            <a:endParaRPr lang="en-IN" dirty="0"/>
          </a:p>
        </p:txBody>
      </p:sp>
      <p:sp>
        <p:nvSpPr>
          <p:cNvPr id="6" name="TextBox 5">
            <a:extLst>
              <a:ext uri="{FF2B5EF4-FFF2-40B4-BE49-F238E27FC236}">
                <a16:creationId xmlns:a16="http://schemas.microsoft.com/office/drawing/2014/main" id="{F82BD609-CFD6-30C8-606F-2F004991A55E}"/>
              </a:ext>
            </a:extLst>
          </p:cNvPr>
          <p:cNvSpPr txBox="1"/>
          <p:nvPr/>
        </p:nvSpPr>
        <p:spPr>
          <a:xfrm>
            <a:off x="651164" y="5403273"/>
            <a:ext cx="7232072" cy="369332"/>
          </a:xfrm>
          <a:prstGeom prst="rect">
            <a:avLst/>
          </a:prstGeom>
          <a:noFill/>
        </p:spPr>
        <p:txBody>
          <a:bodyPr wrap="square" rtlCol="0">
            <a:spAutoFit/>
          </a:bodyPr>
          <a:lstStyle/>
          <a:p>
            <a:r>
              <a:rPr lang="en-IN" dirty="0"/>
              <a:t>Command to install Redux:</a:t>
            </a:r>
          </a:p>
        </p:txBody>
      </p:sp>
    </p:spTree>
    <p:extLst>
      <p:ext uri="{BB962C8B-B14F-4D97-AF65-F5344CB8AC3E}">
        <p14:creationId xmlns:p14="http://schemas.microsoft.com/office/powerpoint/2010/main" val="41804584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3350</TotalTime>
  <Words>735</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erdana</vt:lpstr>
      <vt:lpstr>inter-regular</vt:lpstr>
      <vt:lpstr>Segoe UI</vt:lpstr>
      <vt:lpstr>times new roman</vt:lpstr>
      <vt:lpstr>Vapor Trail</vt:lpstr>
      <vt:lpstr>Flux And ReDUX</vt:lpstr>
      <vt:lpstr>Why Flux?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Sushmita Roy</dc:creator>
  <cp:lastModifiedBy>Sonal Karle</cp:lastModifiedBy>
  <cp:revision>4</cp:revision>
  <dcterms:created xsi:type="dcterms:W3CDTF">2023-02-12T15:00:59Z</dcterms:created>
  <dcterms:modified xsi:type="dcterms:W3CDTF">2023-02-21T10:49:51Z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