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58" r:id="rId4"/>
    <p:sldId id="259" r:id="rId5"/>
    <p:sldId id="260" r:id="rId6"/>
    <p:sldId id="263" r:id="rId7"/>
    <p:sldId id="261"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2/7/2023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868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529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2/7/2023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8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2/7/2023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8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2/7/2023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87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558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663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656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663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4720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545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2/7/2023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936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06DB28F-9A5E-66FC-B05C-C1FC728F20B8}"/>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48C90E-4A02-C799-3EA4-66853D985E07}"/>
              </a:ext>
            </a:extLst>
          </p:cNvPr>
          <p:cNvSpPr>
            <a:spLocks noGrp="1"/>
          </p:cNvSpPr>
          <p:nvPr>
            <p:ph type="ctrTitle"/>
          </p:nvPr>
        </p:nvSpPr>
        <p:spPr>
          <a:xfrm>
            <a:off x="796413" y="1122363"/>
            <a:ext cx="10515600" cy="2520489"/>
          </a:xfrm>
        </p:spPr>
        <p:txBody>
          <a:bodyPr anchor="b">
            <a:noAutofit/>
          </a:bodyPr>
          <a:lstStyle/>
          <a:p>
            <a:pPr algn="ctr"/>
            <a:r>
              <a:rPr lang="en-US" sz="4000" b="1" dirty="0">
                <a:solidFill>
                  <a:schemeClr val="bg1"/>
                </a:solidFill>
              </a:rPr>
              <a:t>Forms</a:t>
            </a:r>
            <a:br>
              <a:rPr lang="en-US" sz="4000" b="1" dirty="0">
                <a:solidFill>
                  <a:schemeClr val="bg1"/>
                </a:solidFill>
              </a:rPr>
            </a:br>
            <a:r>
              <a:rPr lang="en-US" sz="4000" b="1" dirty="0">
                <a:solidFill>
                  <a:schemeClr val="bg1"/>
                </a:solidFill>
              </a:rPr>
              <a:t>&amp;</a:t>
            </a:r>
            <a:br>
              <a:rPr lang="en-US" sz="4000" b="1" dirty="0">
                <a:solidFill>
                  <a:schemeClr val="bg1"/>
                </a:solidFill>
              </a:rPr>
            </a:br>
            <a:r>
              <a:rPr lang="en-US" sz="4000" b="1" dirty="0">
                <a:solidFill>
                  <a:schemeClr val="bg1"/>
                </a:solidFill>
              </a:rPr>
              <a:t>events</a:t>
            </a:r>
          </a:p>
        </p:txBody>
      </p:sp>
      <p:sp>
        <p:nvSpPr>
          <p:cNvPr id="3" name="Subtitle 2">
            <a:extLst>
              <a:ext uri="{FF2B5EF4-FFF2-40B4-BE49-F238E27FC236}">
                <a16:creationId xmlns:a16="http://schemas.microsoft.com/office/drawing/2014/main" id="{135E224E-420E-F909-EE30-C2A84E7415DF}"/>
              </a:ext>
            </a:extLst>
          </p:cNvPr>
          <p:cNvSpPr>
            <a:spLocks noGrp="1"/>
          </p:cNvSpPr>
          <p:nvPr>
            <p:ph type="subTitle" idx="1"/>
          </p:nvPr>
        </p:nvSpPr>
        <p:spPr>
          <a:xfrm>
            <a:off x="477980" y="3969352"/>
            <a:ext cx="4023359" cy="1208141"/>
          </a:xfrm>
        </p:spPr>
        <p:txBody>
          <a:bodyPr>
            <a:normAutofit/>
          </a:bodyPr>
          <a:lstStyle/>
          <a:p>
            <a:r>
              <a:rPr lang="en-US">
                <a:solidFill>
                  <a:schemeClr val="bg1"/>
                </a:solidFill>
              </a:rPr>
              <a:t>.</a:t>
            </a:r>
          </a:p>
        </p:txBody>
      </p:sp>
    </p:spTree>
    <p:extLst>
      <p:ext uri="{BB962C8B-B14F-4D97-AF65-F5344CB8AC3E}">
        <p14:creationId xmlns:p14="http://schemas.microsoft.com/office/powerpoint/2010/main" val="243552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06DB28F-9A5E-66FC-B05C-C1FC728F20B8}"/>
              </a:ext>
            </a:extLst>
          </p:cNvPr>
          <p:cNvPicPr>
            <a:picLocks noChangeAspect="1"/>
          </p:cNvPicPr>
          <p:nvPr/>
        </p:nvPicPr>
        <p:blipFill rotWithShape="1">
          <a:blip r:embed="rId2">
            <a:alphaModFix amt="40000"/>
          </a:blip>
          <a:srcRect t="21328"/>
          <a:stretch/>
        </p:blipFill>
        <p:spPr>
          <a:xfrm>
            <a:off x="20" y="10"/>
            <a:ext cx="12191980" cy="6857990"/>
          </a:xfrm>
          <a:prstGeom prst="rect">
            <a:avLst/>
          </a:prstGeom>
        </p:spPr>
      </p:pic>
      <p:sp>
        <p:nvSpPr>
          <p:cNvPr id="2" name="Title 1">
            <a:extLst>
              <a:ext uri="{FF2B5EF4-FFF2-40B4-BE49-F238E27FC236}">
                <a16:creationId xmlns:a16="http://schemas.microsoft.com/office/drawing/2014/main" id="{4548C90E-4A02-C799-3EA4-66853D985E07}"/>
              </a:ext>
            </a:extLst>
          </p:cNvPr>
          <p:cNvSpPr>
            <a:spLocks noGrp="1"/>
          </p:cNvSpPr>
          <p:nvPr>
            <p:ph type="ctrTitle"/>
          </p:nvPr>
        </p:nvSpPr>
        <p:spPr>
          <a:xfrm>
            <a:off x="353961" y="958634"/>
            <a:ext cx="10836770" cy="5309431"/>
          </a:xfrm>
        </p:spPr>
        <p:txBody>
          <a:bodyPr>
            <a:noAutofit/>
          </a:bodyPr>
          <a:lstStyle/>
          <a:p>
            <a:pPr marL="514350" indent="-514350">
              <a:buFont typeface="+mj-lt"/>
              <a:buAutoNum type="arabicPeriod"/>
            </a:pP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Event handling is the mechanism that controls the event and decides what should happen next .</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u="sng"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Examples</a:t>
            </a: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Onclick</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Onload</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keydown</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onhover</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US" sz="2800" b="1" dirty="0">
              <a:solidFill>
                <a:schemeClr val="tx1"/>
              </a:solidFill>
            </a:endParaRPr>
          </a:p>
        </p:txBody>
      </p:sp>
      <p:sp>
        <p:nvSpPr>
          <p:cNvPr id="3" name="Subtitle 2">
            <a:extLst>
              <a:ext uri="{FF2B5EF4-FFF2-40B4-BE49-F238E27FC236}">
                <a16:creationId xmlns:a16="http://schemas.microsoft.com/office/drawing/2014/main" id="{135E224E-420E-F909-EE30-C2A84E7415DF}"/>
              </a:ext>
            </a:extLst>
          </p:cNvPr>
          <p:cNvSpPr>
            <a:spLocks noGrp="1"/>
          </p:cNvSpPr>
          <p:nvPr>
            <p:ph type="subTitle" idx="1"/>
          </p:nvPr>
        </p:nvSpPr>
        <p:spPr>
          <a:xfrm>
            <a:off x="1650346" y="162232"/>
            <a:ext cx="45719" cy="117988"/>
          </a:xfrm>
        </p:spPr>
        <p:txBody>
          <a:bodyPr>
            <a:noAutofit/>
          </a:bodyPr>
          <a:lstStyle/>
          <a:p>
            <a:r>
              <a:rPr lang="en-US" sz="800" b="1" u="sng" dirty="0">
                <a:solidFill>
                  <a:schemeClr val="tx1"/>
                </a:solidFill>
              </a:rPr>
              <a:t>.</a:t>
            </a:r>
          </a:p>
        </p:txBody>
      </p:sp>
    </p:spTree>
    <p:extLst>
      <p:ext uri="{BB962C8B-B14F-4D97-AF65-F5344CB8AC3E}">
        <p14:creationId xmlns:p14="http://schemas.microsoft.com/office/powerpoint/2010/main" val="19204360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06DB28F-9A5E-66FC-B05C-C1FC728F20B8}"/>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48C90E-4A02-C799-3EA4-66853D985E07}"/>
              </a:ext>
            </a:extLst>
          </p:cNvPr>
          <p:cNvSpPr>
            <a:spLocks noGrp="1"/>
          </p:cNvSpPr>
          <p:nvPr>
            <p:ph type="ctrTitle"/>
          </p:nvPr>
        </p:nvSpPr>
        <p:spPr>
          <a:xfrm>
            <a:off x="2389239" y="1122363"/>
            <a:ext cx="7492180" cy="2078037"/>
          </a:xfrm>
        </p:spPr>
        <p:txBody>
          <a:bodyPr anchor="b">
            <a:normAutofit/>
          </a:bodyPr>
          <a:lstStyle/>
          <a:p>
            <a:pPr algn="ctr"/>
            <a:r>
              <a:rPr lang="en-US" sz="4000" b="1" dirty="0">
                <a:solidFill>
                  <a:schemeClr val="bg1"/>
                </a:solidFill>
                <a:latin typeface="Aharoni" panose="02010803020104030203" pitchFamily="2" charset="-79"/>
                <a:cs typeface="Aharoni" panose="02010803020104030203" pitchFamily="2" charset="-79"/>
              </a:rPr>
              <a:t>THANK YOU</a:t>
            </a:r>
            <a:endParaRPr lang="en-US" sz="4000" b="1" dirty="0">
              <a:solidFill>
                <a:schemeClr val="bg1"/>
              </a:solidFill>
            </a:endParaRPr>
          </a:p>
        </p:txBody>
      </p:sp>
      <p:sp>
        <p:nvSpPr>
          <p:cNvPr id="3" name="Subtitle 2">
            <a:extLst>
              <a:ext uri="{FF2B5EF4-FFF2-40B4-BE49-F238E27FC236}">
                <a16:creationId xmlns:a16="http://schemas.microsoft.com/office/drawing/2014/main" id="{135E224E-420E-F909-EE30-C2A84E7415DF}"/>
              </a:ext>
            </a:extLst>
          </p:cNvPr>
          <p:cNvSpPr>
            <a:spLocks noGrp="1"/>
          </p:cNvSpPr>
          <p:nvPr>
            <p:ph type="subTitle" idx="1"/>
          </p:nvPr>
        </p:nvSpPr>
        <p:spPr>
          <a:xfrm>
            <a:off x="477980" y="3969352"/>
            <a:ext cx="4023359" cy="1208141"/>
          </a:xfrm>
        </p:spPr>
        <p:txBody>
          <a:bodyPr>
            <a:normAutofit/>
          </a:bodyPr>
          <a:lstStyle/>
          <a:p>
            <a:r>
              <a:rPr lang="en-US">
                <a:solidFill>
                  <a:schemeClr val="bg1"/>
                </a:solidFill>
              </a:rPr>
              <a:t>.</a:t>
            </a:r>
          </a:p>
        </p:txBody>
      </p:sp>
    </p:spTree>
    <p:extLst>
      <p:ext uri="{BB962C8B-B14F-4D97-AF65-F5344CB8AC3E}">
        <p14:creationId xmlns:p14="http://schemas.microsoft.com/office/powerpoint/2010/main" val="192209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06DB28F-9A5E-66FC-B05C-C1FC728F20B8}"/>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48C90E-4A02-C799-3EA4-66853D985E07}"/>
              </a:ext>
            </a:extLst>
          </p:cNvPr>
          <p:cNvSpPr>
            <a:spLocks noGrp="1"/>
          </p:cNvSpPr>
          <p:nvPr>
            <p:ph type="ctrTitle"/>
          </p:nvPr>
        </p:nvSpPr>
        <p:spPr>
          <a:xfrm>
            <a:off x="2389239" y="1122363"/>
            <a:ext cx="7492180" cy="2078037"/>
          </a:xfrm>
        </p:spPr>
        <p:txBody>
          <a:bodyPr anchor="b">
            <a:normAutofit/>
          </a:bodyPr>
          <a:lstStyle/>
          <a:p>
            <a:pPr algn="ctr"/>
            <a:r>
              <a:rPr lang="en-US" sz="4000" b="1" dirty="0">
                <a:solidFill>
                  <a:schemeClr val="bg1"/>
                </a:solidFill>
                <a:latin typeface="Aharoni" panose="02010803020104030203" pitchFamily="2" charset="-79"/>
                <a:cs typeface="Aharoni" panose="02010803020104030203" pitchFamily="2" charset="-79"/>
              </a:rPr>
              <a:t>forms</a:t>
            </a:r>
            <a:endParaRPr lang="en-US" sz="4000" b="1" dirty="0">
              <a:solidFill>
                <a:schemeClr val="bg1"/>
              </a:solidFill>
            </a:endParaRPr>
          </a:p>
        </p:txBody>
      </p:sp>
      <p:sp>
        <p:nvSpPr>
          <p:cNvPr id="3" name="Subtitle 2">
            <a:extLst>
              <a:ext uri="{FF2B5EF4-FFF2-40B4-BE49-F238E27FC236}">
                <a16:creationId xmlns:a16="http://schemas.microsoft.com/office/drawing/2014/main" id="{135E224E-420E-F909-EE30-C2A84E7415DF}"/>
              </a:ext>
            </a:extLst>
          </p:cNvPr>
          <p:cNvSpPr>
            <a:spLocks noGrp="1"/>
          </p:cNvSpPr>
          <p:nvPr>
            <p:ph type="subTitle" idx="1"/>
          </p:nvPr>
        </p:nvSpPr>
        <p:spPr>
          <a:xfrm>
            <a:off x="477980" y="3969352"/>
            <a:ext cx="4023359" cy="1208141"/>
          </a:xfrm>
        </p:spPr>
        <p:txBody>
          <a:bodyPr>
            <a:normAutofit/>
          </a:bodyPr>
          <a:lstStyle/>
          <a:p>
            <a:r>
              <a:rPr lang="en-US">
                <a:solidFill>
                  <a:schemeClr val="bg1"/>
                </a:solidFill>
              </a:rPr>
              <a:t>.</a:t>
            </a:r>
          </a:p>
        </p:txBody>
      </p:sp>
    </p:spTree>
    <p:extLst>
      <p:ext uri="{BB962C8B-B14F-4D97-AF65-F5344CB8AC3E}">
        <p14:creationId xmlns:p14="http://schemas.microsoft.com/office/powerpoint/2010/main" val="56504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06DB28F-9A5E-66FC-B05C-C1FC728F20B8}"/>
              </a:ext>
            </a:extLst>
          </p:cNvPr>
          <p:cNvPicPr>
            <a:picLocks noChangeAspect="1"/>
          </p:cNvPicPr>
          <p:nvPr/>
        </p:nvPicPr>
        <p:blipFill rotWithShape="1">
          <a:blip r:embed="rId2">
            <a:alphaModFix amt="40000"/>
          </a:blip>
          <a:srcRect t="21328"/>
          <a:stretch/>
        </p:blipFill>
        <p:spPr>
          <a:xfrm>
            <a:off x="20" y="10"/>
            <a:ext cx="12191980" cy="6857990"/>
          </a:xfrm>
          <a:prstGeom prst="rect">
            <a:avLst/>
          </a:prstGeom>
        </p:spPr>
      </p:pic>
      <p:sp>
        <p:nvSpPr>
          <p:cNvPr id="2" name="Title 1">
            <a:extLst>
              <a:ext uri="{FF2B5EF4-FFF2-40B4-BE49-F238E27FC236}">
                <a16:creationId xmlns:a16="http://schemas.microsoft.com/office/drawing/2014/main" id="{4548C90E-4A02-C799-3EA4-66853D985E07}"/>
              </a:ext>
            </a:extLst>
          </p:cNvPr>
          <p:cNvSpPr>
            <a:spLocks noGrp="1"/>
          </p:cNvSpPr>
          <p:nvPr>
            <p:ph type="ctrTitle"/>
          </p:nvPr>
        </p:nvSpPr>
        <p:spPr>
          <a:xfrm>
            <a:off x="965201" y="1020431"/>
            <a:ext cx="10225530" cy="4465969"/>
          </a:xfrm>
        </p:spPr>
        <p:txBody>
          <a:bodyPr>
            <a:noAutofit/>
          </a:bodyPr>
          <a:lstStyle/>
          <a:p>
            <a:pPr>
              <a:lnSpc>
                <a:spcPct val="90000"/>
              </a:lnSpc>
            </a:pPr>
            <a:br>
              <a:rPr lang="en-US" b="1" dirty="0">
                <a:solidFill>
                  <a:schemeClr val="tx1"/>
                </a:solidFill>
                <a:latin typeface="Aharoni" panose="02010803020104030203" pitchFamily="2" charset="-79"/>
                <a:cs typeface="Aharoni" panose="02010803020104030203" pitchFamily="2" charset="-79"/>
              </a:rPr>
            </a:br>
            <a:r>
              <a:rPr lang="en-US" b="1" dirty="0">
                <a:solidFill>
                  <a:schemeClr val="tx1"/>
                </a:solidFill>
                <a:latin typeface="Aharoni" panose="02010803020104030203" pitchFamily="2" charset="-79"/>
                <a:cs typeface="Aharoni" panose="02010803020104030203" pitchFamily="2" charset="-79"/>
              </a:rPr>
              <a:t>           </a:t>
            </a:r>
            <a:br>
              <a:rPr lang="en-US" b="1" dirty="0">
                <a:solidFill>
                  <a:schemeClr val="tx1"/>
                </a:solidFill>
                <a:latin typeface="Aharoni" panose="02010803020104030203" pitchFamily="2" charset="-79"/>
                <a:cs typeface="Aharoni" panose="02010803020104030203" pitchFamily="2" charset="-79"/>
              </a:rPr>
            </a:br>
            <a:r>
              <a:rPr lang="en-US" b="1" dirty="0">
                <a:solidFill>
                  <a:schemeClr val="tx1"/>
                </a:solidFill>
                <a:latin typeface="Aharoni" panose="02010803020104030203" pitchFamily="2" charset="-79"/>
                <a:cs typeface="Aharoni" panose="02010803020104030203" pitchFamily="2" charset="-79"/>
              </a:rPr>
              <a:t> Forms are very USEFUL IN ANY WEB APPLICATION.</a:t>
            </a:r>
            <a:br>
              <a:rPr lang="en-US" b="1" dirty="0">
                <a:solidFill>
                  <a:schemeClr val="tx1"/>
                </a:solidFill>
                <a:latin typeface="Aharoni" panose="02010803020104030203" pitchFamily="2" charset="-79"/>
                <a:cs typeface="Aharoni" panose="02010803020104030203" pitchFamily="2" charset="-79"/>
              </a:rPr>
            </a:br>
            <a:br>
              <a:rPr lang="en-US" b="1" dirty="0">
                <a:solidFill>
                  <a:schemeClr val="tx1"/>
                </a:solidFill>
                <a:latin typeface="Aharoni" panose="02010803020104030203" pitchFamily="2" charset="-79"/>
                <a:cs typeface="Aharoni" panose="02010803020104030203" pitchFamily="2" charset="-79"/>
              </a:rPr>
            </a:br>
            <a:r>
              <a:rPr lang="en-US" b="1" u="sng" dirty="0">
                <a:solidFill>
                  <a:schemeClr val="tx1"/>
                </a:solidFill>
                <a:latin typeface="Aharoni" panose="02010803020104030203" pitchFamily="2" charset="-79"/>
                <a:cs typeface="Aharoni" panose="02010803020104030203" pitchFamily="2" charset="-79"/>
              </a:rPr>
              <a:t>Forms are two types </a:t>
            </a:r>
            <a:br>
              <a:rPr lang="en-US" b="1" dirty="0">
                <a:solidFill>
                  <a:schemeClr val="tx1"/>
                </a:solidFill>
                <a:latin typeface="Aharoni" panose="02010803020104030203" pitchFamily="2" charset="-79"/>
                <a:cs typeface="Aharoni" panose="02010803020104030203" pitchFamily="2" charset="-79"/>
              </a:rPr>
            </a:br>
            <a:r>
              <a:rPr lang="en-US" b="1" dirty="0">
                <a:solidFill>
                  <a:schemeClr val="tx1"/>
                </a:solidFill>
                <a:latin typeface="Aharoni" panose="02010803020104030203" pitchFamily="2" charset="-79"/>
                <a:cs typeface="Aharoni" panose="02010803020104030203" pitchFamily="2" charset="-79"/>
              </a:rPr>
              <a:t>1) Controlled input</a:t>
            </a:r>
            <a:br>
              <a:rPr lang="en-US" b="1" dirty="0">
                <a:solidFill>
                  <a:schemeClr val="tx1"/>
                </a:solidFill>
                <a:latin typeface="Aharoni" panose="02010803020104030203" pitchFamily="2" charset="-79"/>
                <a:cs typeface="Aharoni" panose="02010803020104030203" pitchFamily="2" charset="-79"/>
              </a:rPr>
            </a:br>
            <a:r>
              <a:rPr lang="en-US" b="1" dirty="0">
                <a:solidFill>
                  <a:schemeClr val="tx1"/>
                </a:solidFill>
                <a:latin typeface="Aharoni" panose="02010803020104030203" pitchFamily="2" charset="-79"/>
                <a:cs typeface="Aharoni" panose="02010803020104030203" pitchFamily="2" charset="-79"/>
              </a:rPr>
              <a:t>2) uncontrolled input</a:t>
            </a:r>
            <a:br>
              <a:rPr lang="en-US" b="1" dirty="0">
                <a:solidFill>
                  <a:schemeClr val="tx1"/>
                </a:solidFill>
                <a:latin typeface="Aharoni" panose="02010803020104030203" pitchFamily="2" charset="-79"/>
                <a:cs typeface="Aharoni" panose="02010803020104030203" pitchFamily="2" charset="-79"/>
              </a:rPr>
            </a:br>
            <a:br>
              <a:rPr lang="en-US" b="1" dirty="0">
                <a:solidFill>
                  <a:schemeClr val="tx1"/>
                </a:solidFill>
                <a:latin typeface="Aharoni" panose="02010803020104030203" pitchFamily="2" charset="-79"/>
                <a:cs typeface="Aharoni" panose="02010803020104030203" pitchFamily="2" charset="-79"/>
              </a:rPr>
            </a:br>
            <a:endParaRPr lang="en-US" b="1" dirty="0">
              <a:solidFill>
                <a:schemeClr val="tx1"/>
              </a:solidFill>
            </a:endParaRPr>
          </a:p>
        </p:txBody>
      </p:sp>
      <p:sp>
        <p:nvSpPr>
          <p:cNvPr id="3" name="Subtitle 2">
            <a:extLst>
              <a:ext uri="{FF2B5EF4-FFF2-40B4-BE49-F238E27FC236}">
                <a16:creationId xmlns:a16="http://schemas.microsoft.com/office/drawing/2014/main" id="{135E224E-420E-F909-EE30-C2A84E7415DF}"/>
              </a:ext>
            </a:extLst>
          </p:cNvPr>
          <p:cNvSpPr>
            <a:spLocks noGrp="1"/>
          </p:cNvSpPr>
          <p:nvPr>
            <p:ph type="subTitle" idx="1"/>
          </p:nvPr>
        </p:nvSpPr>
        <p:spPr>
          <a:xfrm flipH="1">
            <a:off x="11190729" y="3040047"/>
            <a:ext cx="45719" cy="45719"/>
          </a:xfrm>
        </p:spPr>
        <p:txBody>
          <a:bodyPr>
            <a:normAutofit fontScale="25000" lnSpcReduction="20000"/>
          </a:bodyPr>
          <a:lstStyle/>
          <a:p>
            <a:r>
              <a:rPr lang="en-US" dirty="0">
                <a:solidFill>
                  <a:schemeClr val="tx1"/>
                </a:solidFill>
              </a:rPr>
              <a:t>.</a:t>
            </a:r>
          </a:p>
        </p:txBody>
      </p:sp>
    </p:spTree>
    <p:extLst>
      <p:ext uri="{BB962C8B-B14F-4D97-AF65-F5344CB8AC3E}">
        <p14:creationId xmlns:p14="http://schemas.microsoft.com/office/powerpoint/2010/main" val="7178264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06DB28F-9A5E-66FC-B05C-C1FC728F20B8}"/>
              </a:ext>
            </a:extLst>
          </p:cNvPr>
          <p:cNvPicPr>
            <a:picLocks noChangeAspect="1"/>
          </p:cNvPicPr>
          <p:nvPr/>
        </p:nvPicPr>
        <p:blipFill rotWithShape="1">
          <a:blip r:embed="rId2">
            <a:alphaModFix amt="40000"/>
          </a:blip>
          <a:srcRect t="21328"/>
          <a:stretch/>
        </p:blipFill>
        <p:spPr>
          <a:xfrm>
            <a:off x="20" y="10"/>
            <a:ext cx="12191980" cy="6857990"/>
          </a:xfrm>
          <a:prstGeom prst="rect">
            <a:avLst/>
          </a:prstGeom>
        </p:spPr>
      </p:pic>
      <p:sp>
        <p:nvSpPr>
          <p:cNvPr id="2" name="Title 1">
            <a:extLst>
              <a:ext uri="{FF2B5EF4-FFF2-40B4-BE49-F238E27FC236}">
                <a16:creationId xmlns:a16="http://schemas.microsoft.com/office/drawing/2014/main" id="{4548C90E-4A02-C799-3EA4-66853D985E07}"/>
              </a:ext>
            </a:extLst>
          </p:cNvPr>
          <p:cNvSpPr>
            <a:spLocks noGrp="1"/>
          </p:cNvSpPr>
          <p:nvPr>
            <p:ph type="ctrTitle"/>
          </p:nvPr>
        </p:nvSpPr>
        <p:spPr>
          <a:xfrm>
            <a:off x="965201" y="1020431"/>
            <a:ext cx="10225530" cy="5837559"/>
          </a:xfrm>
        </p:spPr>
        <p:txBody>
          <a:bodyPr>
            <a:noAutofit/>
          </a:bodyPr>
          <a:lstStyle/>
          <a:p>
            <a:pPr>
              <a:lnSpc>
                <a:spcPct val="90000"/>
              </a:lnSpc>
            </a:pPr>
            <a:r>
              <a:rPr lang="en-US" sz="3600" b="1" dirty="0">
                <a:solidFill>
                  <a:srgbClr val="FFFFFF"/>
                </a:solidFill>
                <a:latin typeface="Aharoni" panose="02010803020104030203" pitchFamily="2" charset="-79"/>
                <a:cs typeface="Aharoni" panose="02010803020104030203" pitchFamily="2" charset="-79"/>
              </a:rPr>
              <a:t>These are normal html form inputs whatever you type it will remember.</a:t>
            </a:r>
            <a:br>
              <a:rPr lang="en-US" sz="3600" b="1" dirty="0">
                <a:solidFill>
                  <a:srgbClr val="FFFFFF"/>
                </a:solidFill>
                <a:latin typeface="Aharoni" panose="02010803020104030203" pitchFamily="2" charset="-79"/>
                <a:cs typeface="Aharoni" panose="02010803020104030203" pitchFamily="2" charset="-79"/>
              </a:rPr>
            </a:br>
            <a:br>
              <a:rPr lang="en-US" sz="3600" b="1" dirty="0">
                <a:solidFill>
                  <a:srgbClr val="FFFFFF"/>
                </a:solidFill>
                <a:latin typeface="Aharoni" panose="02010803020104030203" pitchFamily="2" charset="-79"/>
                <a:cs typeface="Aharoni" panose="02010803020104030203" pitchFamily="2" charset="-79"/>
              </a:rPr>
            </a:br>
            <a:r>
              <a:rPr lang="en-US" sz="3600" b="1" dirty="0">
                <a:solidFill>
                  <a:srgbClr val="FFFFFF"/>
                </a:solidFill>
                <a:latin typeface="Aharoni" panose="02010803020104030203" pitchFamily="2" charset="-79"/>
                <a:cs typeface="Aharoni" panose="02010803020104030203" pitchFamily="2" charset="-79"/>
              </a:rPr>
              <a:t>1) We will use ref to get the value.</a:t>
            </a:r>
            <a:br>
              <a:rPr lang="en-US" sz="3600" b="1" dirty="0">
                <a:solidFill>
                  <a:srgbClr val="FFFFFF"/>
                </a:solidFill>
                <a:latin typeface="Aharoni" panose="02010803020104030203" pitchFamily="2" charset="-79"/>
                <a:cs typeface="Aharoni" panose="02010803020104030203" pitchFamily="2" charset="-79"/>
              </a:rPr>
            </a:br>
            <a:r>
              <a:rPr lang="en-US" sz="3600" b="1" dirty="0">
                <a:solidFill>
                  <a:srgbClr val="FFFFFF"/>
                </a:solidFill>
                <a:latin typeface="Aharoni" panose="02010803020104030203" pitchFamily="2" charset="-79"/>
                <a:cs typeface="Aharoni" panose="02010803020104030203" pitchFamily="2" charset="-79"/>
              </a:rPr>
              <a:t>2) Values of these inputs are controlled    </a:t>
            </a:r>
            <a:br>
              <a:rPr lang="en-US" sz="3600" b="1" dirty="0">
                <a:solidFill>
                  <a:srgbClr val="FFFFFF"/>
                </a:solidFill>
                <a:latin typeface="Aharoni" panose="02010803020104030203" pitchFamily="2" charset="-79"/>
                <a:cs typeface="Aharoni" panose="02010803020104030203" pitchFamily="2" charset="-79"/>
              </a:rPr>
            </a:br>
            <a:r>
              <a:rPr lang="en-US" sz="3600" b="1" dirty="0">
                <a:solidFill>
                  <a:srgbClr val="FFFFFF"/>
                </a:solidFill>
                <a:latin typeface="Aharoni" panose="02010803020104030203" pitchFamily="2" charset="-79"/>
                <a:cs typeface="Aharoni" panose="02010803020104030203" pitchFamily="2" charset="-79"/>
              </a:rPr>
              <a:t>     by  dom.</a:t>
            </a:r>
            <a:br>
              <a:rPr lang="en-US" sz="3600" b="1" dirty="0">
                <a:solidFill>
                  <a:srgbClr val="FFFFFF"/>
                </a:solidFill>
                <a:latin typeface="Aharoni" panose="02010803020104030203" pitchFamily="2" charset="-79"/>
                <a:cs typeface="Aharoni" panose="02010803020104030203" pitchFamily="2" charset="-79"/>
              </a:rPr>
            </a:br>
            <a:br>
              <a:rPr lang="en-US" sz="3600" b="1" dirty="0">
                <a:solidFill>
                  <a:srgbClr val="FFFFFF"/>
                </a:solidFill>
                <a:latin typeface="Aharoni" panose="02010803020104030203" pitchFamily="2" charset="-79"/>
                <a:cs typeface="Aharoni" panose="02010803020104030203" pitchFamily="2" charset="-79"/>
              </a:rPr>
            </a:br>
            <a:r>
              <a:rPr lang="en-US" sz="3600" b="1" dirty="0" err="1">
                <a:solidFill>
                  <a:srgbClr val="FFFFFF"/>
                </a:solidFill>
                <a:latin typeface="Aharoni" panose="02010803020104030203" pitchFamily="2" charset="-79"/>
                <a:cs typeface="Aharoni" panose="02010803020104030203" pitchFamily="2" charset="-79"/>
              </a:rPr>
              <a:t>Eg</a:t>
            </a:r>
            <a:r>
              <a:rPr lang="en-US" sz="3600" b="1" dirty="0">
                <a:solidFill>
                  <a:srgbClr val="FFFFFF"/>
                </a:solidFill>
                <a:latin typeface="Aharoni" panose="02010803020104030203" pitchFamily="2" charset="-79"/>
                <a:cs typeface="Aharoni" panose="02010803020104030203" pitchFamily="2" charset="-79"/>
              </a:rPr>
              <a:t>:</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input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"text"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"name"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"name"</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br>
              <a:rPr lang="en-US" b="0" dirty="0">
                <a:solidFill>
                  <a:srgbClr val="D4D4D4"/>
                </a:solidFill>
                <a:effectLst/>
                <a:latin typeface="Consolas" panose="020B0609020204030204" pitchFamily="49" charset="0"/>
              </a:rPr>
            </a:br>
            <a:br>
              <a:rPr lang="en-US" sz="3600" b="1" dirty="0">
                <a:solidFill>
                  <a:srgbClr val="FFFFFF"/>
                </a:solidFill>
                <a:latin typeface="Aharoni" panose="02010803020104030203" pitchFamily="2" charset="-79"/>
                <a:cs typeface="Aharoni" panose="02010803020104030203" pitchFamily="2" charset="-79"/>
              </a:rPr>
            </a:br>
            <a:endParaRPr lang="en-US" b="1" dirty="0">
              <a:solidFill>
                <a:schemeClr val="tx1"/>
              </a:solidFill>
            </a:endParaRPr>
          </a:p>
        </p:txBody>
      </p:sp>
      <p:sp>
        <p:nvSpPr>
          <p:cNvPr id="3" name="Subtitle 2">
            <a:extLst>
              <a:ext uri="{FF2B5EF4-FFF2-40B4-BE49-F238E27FC236}">
                <a16:creationId xmlns:a16="http://schemas.microsoft.com/office/drawing/2014/main" id="{135E224E-420E-F909-EE30-C2A84E7415DF}"/>
              </a:ext>
            </a:extLst>
          </p:cNvPr>
          <p:cNvSpPr>
            <a:spLocks noGrp="1"/>
          </p:cNvSpPr>
          <p:nvPr>
            <p:ph type="subTitle" idx="1"/>
          </p:nvPr>
        </p:nvSpPr>
        <p:spPr>
          <a:xfrm flipH="1">
            <a:off x="1696065" y="162232"/>
            <a:ext cx="9540382" cy="604684"/>
          </a:xfrm>
        </p:spPr>
        <p:txBody>
          <a:bodyPr>
            <a:noAutofit/>
          </a:bodyPr>
          <a:lstStyle/>
          <a:p>
            <a:r>
              <a:rPr lang="en-US" sz="4400" b="1" u="sng" dirty="0">
                <a:solidFill>
                  <a:schemeClr val="tx1"/>
                </a:solidFill>
              </a:rPr>
              <a:t>Uncontrolled inputs</a:t>
            </a:r>
          </a:p>
        </p:txBody>
      </p:sp>
    </p:spTree>
    <p:extLst>
      <p:ext uri="{BB962C8B-B14F-4D97-AF65-F5344CB8AC3E}">
        <p14:creationId xmlns:p14="http://schemas.microsoft.com/office/powerpoint/2010/main" val="1546375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06DB28F-9A5E-66FC-B05C-C1FC728F20B8}"/>
              </a:ext>
            </a:extLst>
          </p:cNvPr>
          <p:cNvPicPr>
            <a:picLocks noChangeAspect="1"/>
          </p:cNvPicPr>
          <p:nvPr/>
        </p:nvPicPr>
        <p:blipFill rotWithShape="1">
          <a:blip r:embed="rId2">
            <a:alphaModFix amt="40000"/>
          </a:blip>
          <a:srcRect t="21328"/>
          <a:stretch/>
        </p:blipFill>
        <p:spPr>
          <a:xfrm>
            <a:off x="20" y="10"/>
            <a:ext cx="12191980" cy="6857990"/>
          </a:xfrm>
          <a:prstGeom prst="rect">
            <a:avLst/>
          </a:prstGeom>
        </p:spPr>
      </p:pic>
      <p:sp>
        <p:nvSpPr>
          <p:cNvPr id="2" name="Title 1">
            <a:extLst>
              <a:ext uri="{FF2B5EF4-FFF2-40B4-BE49-F238E27FC236}">
                <a16:creationId xmlns:a16="http://schemas.microsoft.com/office/drawing/2014/main" id="{4548C90E-4A02-C799-3EA4-66853D985E07}"/>
              </a:ext>
            </a:extLst>
          </p:cNvPr>
          <p:cNvSpPr>
            <a:spLocks noGrp="1"/>
          </p:cNvSpPr>
          <p:nvPr>
            <p:ph type="ctrTitle"/>
          </p:nvPr>
        </p:nvSpPr>
        <p:spPr>
          <a:xfrm>
            <a:off x="353961" y="958633"/>
            <a:ext cx="10836770" cy="5899357"/>
          </a:xfrm>
        </p:spPr>
        <p:txBody>
          <a:bodyPr>
            <a:noAutofit/>
          </a:bodyPr>
          <a:lstStyle/>
          <a:p>
            <a:pPr marL="457200" indent="-457200">
              <a:buFont typeface="Arial" panose="020B0604020202020204" pitchFamily="34" charset="0"/>
              <a:buChar char="•"/>
            </a:pP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When the react component renders a form it also controls what happens in that form on user input.</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When the user input changes ,these changes will be saved in state.</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These inputs are controlled by react components</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14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input</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type</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"email"</a:t>
            </a:r>
            <a:r>
              <a:rPr lang="en-US" sz="1600" b="0" dirty="0">
                <a:solidFill>
                  <a:srgbClr val="D4D4D4"/>
                </a:solidFill>
                <a:effectLst/>
                <a:latin typeface="Consolas" panose="020B0609020204030204" pitchFamily="49" charset="0"/>
              </a:rPr>
              <a:t> </a:t>
            </a:r>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name</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"email"</a:t>
            </a:r>
            <a:r>
              <a:rPr lang="en-US" sz="1600" b="0" dirty="0">
                <a:solidFill>
                  <a:srgbClr val="D4D4D4"/>
                </a:solidFill>
                <a:effectLst/>
                <a:latin typeface="Consolas" panose="020B0609020204030204" pitchFamily="49" charset="0"/>
              </a:rPr>
              <a:t>   </a:t>
            </a:r>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value</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state</a:t>
            </a:r>
            <a:r>
              <a:rPr lang="en-US" sz="1600" b="0" dirty="0" err="1">
                <a:solidFill>
                  <a:srgbClr val="D4D4D4"/>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email</a:t>
            </a:r>
            <a:r>
              <a:rPr lang="en-US" sz="1600" b="0" dirty="0">
                <a:solidFill>
                  <a:srgbClr val="569CD6"/>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onChange</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a:t>
            </a:r>
            <a:r>
              <a:rPr lang="en-US" sz="1600" b="0" dirty="0" err="1">
                <a:solidFill>
                  <a:srgbClr val="569CD6"/>
                </a:solidFill>
                <a:effectLst/>
                <a:latin typeface="Consolas" panose="020B0609020204030204" pitchFamily="49" charset="0"/>
              </a:rPr>
              <a:t>this</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changeHandler</a:t>
            </a:r>
            <a:r>
              <a:rPr lang="en-US" sz="1600" b="0" dirty="0">
                <a:solidFill>
                  <a:srgbClr val="569CD6"/>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          </a:t>
            </a:r>
            <a:r>
              <a:rPr lang="en-US" sz="1600" b="0" dirty="0">
                <a:solidFill>
                  <a:srgbClr val="808080"/>
                </a:solidFill>
                <a:effectLst/>
                <a:latin typeface="Consolas" panose="020B0609020204030204" pitchFamily="49" charset="0"/>
              </a:rPr>
              <a:t>/&gt;</a:t>
            </a:r>
            <a:br>
              <a:rPr lang="en-US" sz="1600" b="0" dirty="0">
                <a:solidFill>
                  <a:srgbClr val="D4D4D4"/>
                </a:solidFill>
                <a:effectLst/>
                <a:latin typeface="Consolas" panose="020B0609020204030204" pitchFamily="49" charset="0"/>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US" sz="2800" b="1" dirty="0">
              <a:solidFill>
                <a:schemeClr val="tx1"/>
              </a:solidFill>
            </a:endParaRPr>
          </a:p>
        </p:txBody>
      </p:sp>
      <p:sp>
        <p:nvSpPr>
          <p:cNvPr id="3" name="Subtitle 2">
            <a:extLst>
              <a:ext uri="{FF2B5EF4-FFF2-40B4-BE49-F238E27FC236}">
                <a16:creationId xmlns:a16="http://schemas.microsoft.com/office/drawing/2014/main" id="{135E224E-420E-F909-EE30-C2A84E7415DF}"/>
              </a:ext>
            </a:extLst>
          </p:cNvPr>
          <p:cNvSpPr>
            <a:spLocks noGrp="1"/>
          </p:cNvSpPr>
          <p:nvPr>
            <p:ph type="subTitle" idx="1"/>
          </p:nvPr>
        </p:nvSpPr>
        <p:spPr>
          <a:xfrm flipH="1">
            <a:off x="1696065" y="162231"/>
            <a:ext cx="9540382" cy="634181"/>
          </a:xfrm>
        </p:spPr>
        <p:txBody>
          <a:bodyPr>
            <a:noAutofit/>
          </a:bodyPr>
          <a:lstStyle/>
          <a:p>
            <a:r>
              <a:rPr lang="en-US" sz="4400" b="1" u="sng" dirty="0">
                <a:solidFill>
                  <a:schemeClr val="tx1"/>
                </a:solidFill>
              </a:rPr>
              <a:t>controlled inputs</a:t>
            </a:r>
          </a:p>
        </p:txBody>
      </p:sp>
    </p:spTree>
    <p:extLst>
      <p:ext uri="{BB962C8B-B14F-4D97-AF65-F5344CB8AC3E}">
        <p14:creationId xmlns:p14="http://schemas.microsoft.com/office/powerpoint/2010/main" val="38329951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06DB28F-9A5E-66FC-B05C-C1FC728F20B8}"/>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48C90E-4A02-C799-3EA4-66853D985E07}"/>
              </a:ext>
            </a:extLst>
          </p:cNvPr>
          <p:cNvSpPr>
            <a:spLocks noGrp="1"/>
          </p:cNvSpPr>
          <p:nvPr>
            <p:ph type="ctrTitle"/>
          </p:nvPr>
        </p:nvSpPr>
        <p:spPr>
          <a:xfrm>
            <a:off x="2389239" y="1122363"/>
            <a:ext cx="7492180" cy="1766285"/>
          </a:xfrm>
        </p:spPr>
        <p:txBody>
          <a:bodyPr anchor="b">
            <a:normAutofit/>
          </a:bodyPr>
          <a:lstStyle/>
          <a:p>
            <a:pPr algn="ctr"/>
            <a:r>
              <a:rPr lang="en-US" sz="4000" b="1" dirty="0">
                <a:solidFill>
                  <a:schemeClr val="bg1"/>
                </a:solidFill>
                <a:latin typeface="Aharoni" panose="02010803020104030203" pitchFamily="2" charset="-79"/>
                <a:cs typeface="Aharoni" panose="02010803020104030203" pitchFamily="2" charset="-79"/>
              </a:rPr>
              <a:t>EVENTS</a:t>
            </a:r>
            <a:endParaRPr lang="en-US" sz="4000" b="1" dirty="0">
              <a:solidFill>
                <a:schemeClr val="bg1"/>
              </a:solidFill>
            </a:endParaRPr>
          </a:p>
        </p:txBody>
      </p:sp>
      <p:sp>
        <p:nvSpPr>
          <p:cNvPr id="3" name="Subtitle 2">
            <a:extLst>
              <a:ext uri="{FF2B5EF4-FFF2-40B4-BE49-F238E27FC236}">
                <a16:creationId xmlns:a16="http://schemas.microsoft.com/office/drawing/2014/main" id="{135E224E-420E-F909-EE30-C2A84E7415DF}"/>
              </a:ext>
            </a:extLst>
          </p:cNvPr>
          <p:cNvSpPr>
            <a:spLocks noGrp="1"/>
          </p:cNvSpPr>
          <p:nvPr>
            <p:ph type="subTitle" idx="1"/>
          </p:nvPr>
        </p:nvSpPr>
        <p:spPr>
          <a:xfrm>
            <a:off x="477980" y="3969352"/>
            <a:ext cx="4023359" cy="1208141"/>
          </a:xfrm>
        </p:spPr>
        <p:txBody>
          <a:bodyPr>
            <a:normAutofit/>
          </a:bodyPr>
          <a:lstStyle/>
          <a:p>
            <a:r>
              <a:rPr lang="en-US">
                <a:solidFill>
                  <a:schemeClr val="bg1"/>
                </a:solidFill>
              </a:rPr>
              <a:t>.</a:t>
            </a:r>
          </a:p>
        </p:txBody>
      </p:sp>
    </p:spTree>
    <p:extLst>
      <p:ext uri="{BB962C8B-B14F-4D97-AF65-F5344CB8AC3E}">
        <p14:creationId xmlns:p14="http://schemas.microsoft.com/office/powerpoint/2010/main" val="3903625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06DB28F-9A5E-66FC-B05C-C1FC728F20B8}"/>
              </a:ext>
            </a:extLst>
          </p:cNvPr>
          <p:cNvPicPr>
            <a:picLocks noChangeAspect="1"/>
          </p:cNvPicPr>
          <p:nvPr/>
        </p:nvPicPr>
        <p:blipFill rotWithShape="1">
          <a:blip r:embed="rId2">
            <a:alphaModFix amt="40000"/>
          </a:blip>
          <a:srcRect t="21328"/>
          <a:stretch/>
        </p:blipFill>
        <p:spPr>
          <a:xfrm>
            <a:off x="20" y="10"/>
            <a:ext cx="12191980" cy="6857990"/>
          </a:xfrm>
          <a:prstGeom prst="rect">
            <a:avLst/>
          </a:prstGeom>
        </p:spPr>
      </p:pic>
      <p:sp>
        <p:nvSpPr>
          <p:cNvPr id="2" name="Title 1">
            <a:extLst>
              <a:ext uri="{FF2B5EF4-FFF2-40B4-BE49-F238E27FC236}">
                <a16:creationId xmlns:a16="http://schemas.microsoft.com/office/drawing/2014/main" id="{4548C90E-4A02-C799-3EA4-66853D985E07}"/>
              </a:ext>
            </a:extLst>
          </p:cNvPr>
          <p:cNvSpPr>
            <a:spLocks noGrp="1"/>
          </p:cNvSpPr>
          <p:nvPr>
            <p:ph type="ctrTitle"/>
          </p:nvPr>
        </p:nvSpPr>
        <p:spPr>
          <a:xfrm>
            <a:off x="353961" y="958634"/>
            <a:ext cx="10836770" cy="5176696"/>
          </a:xfrm>
        </p:spPr>
        <p:txBody>
          <a:bodyPr>
            <a:noAutofit/>
          </a:bodyPr>
          <a:lstStyle/>
          <a:p>
            <a:pPr marL="457200" indent="-457200">
              <a:buFont typeface="Arial" panose="020B0604020202020204" pitchFamily="34" charset="0"/>
              <a:buChar char="•"/>
            </a:pP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An event is an action that could be triggered as a result of user action.</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u="sng"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Examples:</a:t>
            </a:r>
            <a:br>
              <a:rPr lang="en-US" sz="2800" b="1" u="sng"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 mouse click (</a:t>
            </a:r>
            <a:r>
              <a:rPr lang="en-US" sz="2800" b="1" dirty="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Onclick</a:t>
            </a: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loading a webpage (</a:t>
            </a:r>
            <a:r>
              <a:rPr lang="en-US" sz="2800" b="1" dirty="0" err="1">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OnLOAD</a:t>
            </a: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pressing a key (</a:t>
            </a:r>
            <a:r>
              <a:rPr lang="en-US" sz="2800" b="1" dirty="0" err="1">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OnkEYuP</a:t>
            </a: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hovering on links or buttons (</a:t>
            </a:r>
            <a:r>
              <a:rPr lang="en-US" sz="2800" b="1">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OnHOVER</a:t>
            </a:r>
            <a:r>
              <a:rPr lang="en-US" sz="2800" b="1">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these are called </a:t>
            </a:r>
            <a:r>
              <a:rPr lang="en-US" sz="53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events</a:t>
            </a:r>
            <a:endParaRPr lang="en-US" sz="2800" b="1" dirty="0">
              <a:solidFill>
                <a:schemeClr val="tx1"/>
              </a:solidFill>
            </a:endParaRPr>
          </a:p>
        </p:txBody>
      </p:sp>
      <p:sp>
        <p:nvSpPr>
          <p:cNvPr id="3" name="Subtitle 2">
            <a:extLst>
              <a:ext uri="{FF2B5EF4-FFF2-40B4-BE49-F238E27FC236}">
                <a16:creationId xmlns:a16="http://schemas.microsoft.com/office/drawing/2014/main" id="{135E224E-420E-F909-EE30-C2A84E7415DF}"/>
              </a:ext>
            </a:extLst>
          </p:cNvPr>
          <p:cNvSpPr>
            <a:spLocks noGrp="1"/>
          </p:cNvSpPr>
          <p:nvPr>
            <p:ph type="subTitle" idx="1"/>
          </p:nvPr>
        </p:nvSpPr>
        <p:spPr>
          <a:xfrm flipH="1">
            <a:off x="1696065" y="162231"/>
            <a:ext cx="9540382" cy="634181"/>
          </a:xfrm>
        </p:spPr>
        <p:txBody>
          <a:bodyPr>
            <a:noAutofit/>
          </a:bodyPr>
          <a:lstStyle/>
          <a:p>
            <a:r>
              <a:rPr lang="en-US" sz="800" b="1" u="sng" dirty="0">
                <a:solidFill>
                  <a:schemeClr val="tx1"/>
                </a:solidFill>
              </a:rPr>
              <a:t>.</a:t>
            </a:r>
          </a:p>
        </p:txBody>
      </p:sp>
    </p:spTree>
    <p:extLst>
      <p:ext uri="{BB962C8B-B14F-4D97-AF65-F5344CB8AC3E}">
        <p14:creationId xmlns:p14="http://schemas.microsoft.com/office/powerpoint/2010/main" val="39645030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06DB28F-9A5E-66FC-B05C-C1FC728F20B8}"/>
              </a:ext>
            </a:extLst>
          </p:cNvPr>
          <p:cNvPicPr>
            <a:picLocks noChangeAspect="1"/>
          </p:cNvPicPr>
          <p:nvPr/>
        </p:nvPicPr>
        <p:blipFill rotWithShape="1">
          <a:blip r:embed="rId2">
            <a:alphaModFix amt="40000"/>
          </a:blip>
          <a:srcRect t="21328"/>
          <a:stretch/>
        </p:blipFill>
        <p:spPr>
          <a:xfrm>
            <a:off x="20" y="10"/>
            <a:ext cx="12191980" cy="6857990"/>
          </a:xfrm>
          <a:prstGeom prst="rect">
            <a:avLst/>
          </a:prstGeom>
        </p:spPr>
      </p:pic>
      <p:sp>
        <p:nvSpPr>
          <p:cNvPr id="2" name="Title 1">
            <a:extLst>
              <a:ext uri="{FF2B5EF4-FFF2-40B4-BE49-F238E27FC236}">
                <a16:creationId xmlns:a16="http://schemas.microsoft.com/office/drawing/2014/main" id="{4548C90E-4A02-C799-3EA4-66853D985E07}"/>
              </a:ext>
            </a:extLst>
          </p:cNvPr>
          <p:cNvSpPr>
            <a:spLocks noGrp="1"/>
          </p:cNvSpPr>
          <p:nvPr>
            <p:ph type="ctrTitle"/>
          </p:nvPr>
        </p:nvSpPr>
        <p:spPr>
          <a:xfrm>
            <a:off x="353961" y="958634"/>
            <a:ext cx="10836770" cy="4159056"/>
          </a:xfrm>
        </p:spPr>
        <p:txBody>
          <a:bodyPr>
            <a:noAutofit/>
          </a:bodyPr>
          <a:lstStyle/>
          <a:p>
            <a:pPr marL="457200" indent="-457200">
              <a:buFont typeface="Arial" panose="020B0604020202020204" pitchFamily="34" charset="0"/>
              <a:buChar char="•"/>
            </a:pP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React events follows </a:t>
            </a:r>
            <a:r>
              <a:rPr lang="en-US" sz="4000" b="1" dirty="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CAMELCASING</a:t>
            </a:r>
            <a:br>
              <a:rPr lang="en-US" sz="2800" b="1" dirty="0">
                <a:solidFill>
                  <a:srgbClr val="FFFFFF"/>
                </a:solidFill>
                <a:effectLst>
                  <a:outerShdw blurRad="38100" dist="38100" dir="2700000" algn="tl">
                    <a:srgbClr val="000000">
                      <a:alpha val="43137"/>
                    </a:srgbClr>
                  </a:outerShdw>
                </a:effectLst>
                <a:highlight>
                  <a:srgbClr val="000000"/>
                </a:highligh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highlight>
                  <a:srgbClr val="000000"/>
                </a:highlight>
                <a:latin typeface="Aharoni" panose="02010803020104030203" pitchFamily="2" charset="-79"/>
                <a:cs typeface="Aharoni" panose="02010803020104030203" pitchFamily="2" charset="-79"/>
              </a:rPr>
            </a:b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React events written only in </a:t>
            </a:r>
            <a:r>
              <a:rPr lang="en-US" sz="4000" b="1" dirty="0">
                <a:solidFill>
                  <a:srgbClr val="FFFF0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curly braces</a:t>
            </a: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React events should not pass as a string.</a:t>
            </a: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2800" b="1" dirty="0">
                <a:solidFill>
                  <a:srgbClr val="FFFF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US" sz="2800" b="1" dirty="0">
              <a:solidFill>
                <a:schemeClr val="tx1"/>
              </a:solidFill>
            </a:endParaRPr>
          </a:p>
        </p:txBody>
      </p:sp>
      <p:sp>
        <p:nvSpPr>
          <p:cNvPr id="3" name="Subtitle 2">
            <a:extLst>
              <a:ext uri="{FF2B5EF4-FFF2-40B4-BE49-F238E27FC236}">
                <a16:creationId xmlns:a16="http://schemas.microsoft.com/office/drawing/2014/main" id="{135E224E-420E-F909-EE30-C2A84E7415DF}"/>
              </a:ext>
            </a:extLst>
          </p:cNvPr>
          <p:cNvSpPr>
            <a:spLocks noGrp="1"/>
          </p:cNvSpPr>
          <p:nvPr>
            <p:ph type="subTitle" idx="1"/>
          </p:nvPr>
        </p:nvSpPr>
        <p:spPr>
          <a:xfrm flipH="1">
            <a:off x="1696065" y="162231"/>
            <a:ext cx="9540382" cy="634181"/>
          </a:xfrm>
        </p:spPr>
        <p:txBody>
          <a:bodyPr>
            <a:noAutofit/>
          </a:bodyPr>
          <a:lstStyle/>
          <a:p>
            <a:endParaRPr lang="en-US" sz="4400" b="1" u="sng" dirty="0">
              <a:solidFill>
                <a:schemeClr val="tx1"/>
              </a:solidFill>
            </a:endParaRPr>
          </a:p>
        </p:txBody>
      </p:sp>
    </p:spTree>
    <p:extLst>
      <p:ext uri="{BB962C8B-B14F-4D97-AF65-F5344CB8AC3E}">
        <p14:creationId xmlns:p14="http://schemas.microsoft.com/office/powerpoint/2010/main" val="18528334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806DB28F-9A5E-66FC-B05C-C1FC728F20B8}"/>
              </a:ext>
            </a:extLst>
          </p:cNvPr>
          <p:cNvPicPr>
            <a:picLocks noChangeAspect="1"/>
          </p:cNvPicPr>
          <p:nvPr/>
        </p:nvPicPr>
        <p:blipFill rotWithShape="1">
          <a:blip r:embed="rId2"/>
          <a:srcRect t="21329"/>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48C90E-4A02-C799-3EA4-66853D985E07}"/>
              </a:ext>
            </a:extLst>
          </p:cNvPr>
          <p:cNvSpPr>
            <a:spLocks noGrp="1"/>
          </p:cNvSpPr>
          <p:nvPr>
            <p:ph type="ctrTitle"/>
          </p:nvPr>
        </p:nvSpPr>
        <p:spPr>
          <a:xfrm>
            <a:off x="2389239" y="1122363"/>
            <a:ext cx="7492180" cy="2078037"/>
          </a:xfrm>
        </p:spPr>
        <p:txBody>
          <a:bodyPr anchor="b">
            <a:normAutofit/>
          </a:bodyPr>
          <a:lstStyle/>
          <a:p>
            <a:pPr algn="ctr"/>
            <a:r>
              <a:rPr lang="en-US" sz="4000" b="1" dirty="0">
                <a:solidFill>
                  <a:schemeClr val="bg1"/>
                </a:solidFill>
                <a:latin typeface="Aharoni" panose="02010803020104030203" pitchFamily="2" charset="-79"/>
                <a:cs typeface="Aharoni" panose="02010803020104030203" pitchFamily="2" charset="-79"/>
              </a:rPr>
              <a:t>EVENT</a:t>
            </a:r>
            <a:br>
              <a:rPr lang="en-US" sz="4000" b="1" dirty="0">
                <a:solidFill>
                  <a:schemeClr val="bg1"/>
                </a:solidFill>
                <a:latin typeface="Aharoni" panose="02010803020104030203" pitchFamily="2" charset="-79"/>
                <a:cs typeface="Aharoni" panose="02010803020104030203" pitchFamily="2" charset="-79"/>
              </a:rPr>
            </a:br>
            <a:r>
              <a:rPr lang="en-US" sz="4000" b="1" dirty="0">
                <a:solidFill>
                  <a:schemeClr val="bg1"/>
                </a:solidFill>
                <a:latin typeface="Aharoni" panose="02010803020104030203" pitchFamily="2" charset="-79"/>
                <a:cs typeface="Aharoni" panose="02010803020104030203" pitchFamily="2" charset="-79"/>
              </a:rPr>
              <a:t>handling</a:t>
            </a:r>
            <a:endParaRPr lang="en-US" sz="4000" b="1" dirty="0">
              <a:solidFill>
                <a:schemeClr val="bg1"/>
              </a:solidFill>
            </a:endParaRPr>
          </a:p>
        </p:txBody>
      </p:sp>
      <p:sp>
        <p:nvSpPr>
          <p:cNvPr id="3" name="Subtitle 2">
            <a:extLst>
              <a:ext uri="{FF2B5EF4-FFF2-40B4-BE49-F238E27FC236}">
                <a16:creationId xmlns:a16="http://schemas.microsoft.com/office/drawing/2014/main" id="{135E224E-420E-F909-EE30-C2A84E7415DF}"/>
              </a:ext>
            </a:extLst>
          </p:cNvPr>
          <p:cNvSpPr>
            <a:spLocks noGrp="1"/>
          </p:cNvSpPr>
          <p:nvPr>
            <p:ph type="subTitle" idx="1"/>
          </p:nvPr>
        </p:nvSpPr>
        <p:spPr>
          <a:xfrm>
            <a:off x="477980" y="3969352"/>
            <a:ext cx="4023359" cy="1208141"/>
          </a:xfrm>
        </p:spPr>
        <p:txBody>
          <a:bodyPr>
            <a:normAutofit/>
          </a:bodyPr>
          <a:lstStyle/>
          <a:p>
            <a:r>
              <a:rPr lang="en-US">
                <a:solidFill>
                  <a:schemeClr val="bg1"/>
                </a:solidFill>
              </a:rPr>
              <a:t>.</a:t>
            </a:r>
          </a:p>
        </p:txBody>
      </p:sp>
    </p:spTree>
    <p:extLst>
      <p:ext uri="{BB962C8B-B14F-4D97-AF65-F5344CB8AC3E}">
        <p14:creationId xmlns:p14="http://schemas.microsoft.com/office/powerpoint/2010/main" val="2179413393"/>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219</TotalTime>
  <Words>316</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Aharoni</vt:lpstr>
      <vt:lpstr>Arial</vt:lpstr>
      <vt:lpstr>Consolas</vt:lpstr>
      <vt:lpstr>Tw Cen MT</vt:lpstr>
      <vt:lpstr>Wingdings 2</vt:lpstr>
      <vt:lpstr>DividendVTI</vt:lpstr>
      <vt:lpstr>Forms &amp; events</vt:lpstr>
      <vt:lpstr>forms</vt:lpstr>
      <vt:lpstr>              Forms are very USEFUL IN ANY WEB APPLICATION.  Forms are two types  1) Controlled input 2) uncontrolled input  </vt:lpstr>
      <vt:lpstr>These are normal html form inputs whatever you type it will remember.  1) We will use ref to get the value. 2) Values of these inputs are controlled          by  dom.  Eg:&lt;input type="text" name="name" ref="name" /&gt;  </vt:lpstr>
      <vt:lpstr>    When the react component renders a form it also controls what happens in that form on user input.  When the user input changes ,these changes will be saved in state.  These inputs are controlled by react components   &lt;input type="email"                   name="email"                     value={this.state.email}                   onChange={this.changeHandler}            /&gt;  </vt:lpstr>
      <vt:lpstr>EVENTS</vt:lpstr>
      <vt:lpstr>An event is an action that could be triggered as a result of user action.  Examples: a mouse click (Onclick)  loading a webpage (OnLOAD)  pressing a key (OnkEYuP)  hovering on links or buttons (OnHOVER)   these are called events</vt:lpstr>
      <vt:lpstr>React events follows CAMELCASING  React events written only in curly braces.   React events should not pass as a string.  </vt:lpstr>
      <vt:lpstr>EVENT handling</vt:lpstr>
      <vt:lpstr>Event handling is the mechanism that controls the event and decides what should happen next .  Examples: Onclick Onload keydown onhover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 &amp; events</dc:title>
  <dc:creator>Kunisai Venkat</dc:creator>
  <cp:lastModifiedBy>Kunisai Venkat</cp:lastModifiedBy>
  <cp:revision>4</cp:revision>
  <dcterms:created xsi:type="dcterms:W3CDTF">2023-02-07T05:54:46Z</dcterms:created>
  <dcterms:modified xsi:type="dcterms:W3CDTF">2023-02-07T09:34:16Z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543c9c-c477-4599-9a17-3a5b9dbdff65_Enabled">
    <vt:lpwstr>True</vt:lpwstr>
  </property>
  <property fmtid="{D5CDD505-2E9C-101B-9397-08002B2CF9AE}" pid="3" name="MSIP_Label_0c543c9c-c477-4599-9a17-3a5b9dbdff65_SiteId">
    <vt:lpwstr>cc6b2eea-c864-4839-85f5-94736facc3be</vt:lpwstr>
  </property>
  <property fmtid="{D5CDD505-2E9C-101B-9397-08002B2CF9AE}" pid="4" name="MSIP_Label_0c543c9c-c477-4599-9a17-3a5b9dbdff65_Owner">
    <vt:lpwstr>Kunisai.Venkat@marlabs.com</vt:lpwstr>
  </property>
  <property fmtid="{D5CDD505-2E9C-101B-9397-08002B2CF9AE}" pid="5" name="MSIP_Label_0c543c9c-c477-4599-9a17-3a5b9dbdff65_SetDate">
    <vt:lpwstr>2023-02-07T06:09:56.8107297Z</vt:lpwstr>
  </property>
  <property fmtid="{D5CDD505-2E9C-101B-9397-08002B2CF9AE}" pid="6" name="MSIP_Label_0c543c9c-c477-4599-9a17-3a5b9dbdff65_Name">
    <vt:lpwstr>Public</vt:lpwstr>
  </property>
  <property fmtid="{D5CDD505-2E9C-101B-9397-08002B2CF9AE}" pid="7" name="MSIP_Label_0c543c9c-c477-4599-9a17-3a5b9dbdff65_Application">
    <vt:lpwstr>Microsoft Azure Information Protection</vt:lpwstr>
  </property>
  <property fmtid="{D5CDD505-2E9C-101B-9397-08002B2CF9AE}" pid="8" name="MSIP_Label_0c543c9c-c477-4599-9a17-3a5b9dbdff65_ActionId">
    <vt:lpwstr>e1028f66-d5b9-464b-b85a-d98c322a1c6f</vt:lpwstr>
  </property>
  <property fmtid="{D5CDD505-2E9C-101B-9397-08002B2CF9AE}" pid="9" name="MSIP_Label_0c543c9c-c477-4599-9a17-3a5b9dbdff65_Extended_MSFT_Method">
    <vt:lpwstr>Automatic</vt:lpwstr>
  </property>
  <property fmtid="{D5CDD505-2E9C-101B-9397-08002B2CF9AE}" pid="10" name="Sensitivity">
    <vt:lpwstr>Public</vt:lpwstr>
  </property>
</Properties>
</file>