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4"/>
  </p:sldMasterIdLst>
  <p:notesMasterIdLst>
    <p:notesMasterId r:id="rId23"/>
  </p:notesMasterIdLst>
  <p:handoutMasterIdLst>
    <p:handoutMasterId r:id="rId24"/>
  </p:handoutMasterIdLst>
  <p:sldIdLst>
    <p:sldId id="262" r:id="rId5"/>
    <p:sldId id="283" r:id="rId6"/>
    <p:sldId id="268" r:id="rId7"/>
    <p:sldId id="269" r:id="rId8"/>
    <p:sldId id="270" r:id="rId9"/>
    <p:sldId id="271" r:id="rId10"/>
    <p:sldId id="272" r:id="rId11"/>
    <p:sldId id="273" r:id="rId12"/>
    <p:sldId id="274" r:id="rId13"/>
    <p:sldId id="279" r:id="rId14"/>
    <p:sldId id="280" r:id="rId15"/>
    <p:sldId id="281" r:id="rId16"/>
    <p:sldId id="282" r:id="rId17"/>
    <p:sldId id="286" r:id="rId18"/>
    <p:sldId id="287" r:id="rId19"/>
    <p:sldId id="284" r:id="rId20"/>
    <p:sldId id="28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87"/>
  </p:normalViewPr>
  <p:slideViewPr>
    <p:cSldViewPr snapToGrid="0" snapToObjects="1">
      <p:cViewPr varScale="1">
        <p:scale>
          <a:sx n="71" d="100"/>
          <a:sy n="71" d="100"/>
        </p:scale>
        <p:origin x="696" y="7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2/12/2023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18</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93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23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68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874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05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47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48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11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43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42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859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20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97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39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10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10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11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57690"/>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4605866" y="3843857"/>
            <a:ext cx="7247467" cy="2827867"/>
          </a:xfrm>
        </p:spPr>
        <p:txBody>
          <a:bodyPr anchor="ctr">
            <a:noAutofit/>
          </a:bodyPr>
          <a:lstStyle/>
          <a:p>
            <a:pPr algn="l"/>
            <a:br>
              <a:rPr lang="en-US" sz="11700" b="1" dirty="0"/>
            </a:br>
            <a:r>
              <a:rPr lang="en-US" sz="9600" dirty="0">
                <a:solidFill>
                  <a:schemeClr val="tx1"/>
                </a:solidFill>
                <a:latin typeface="Algerian" panose="04020705040A02060702" pitchFamily="82" charset="0"/>
              </a:rPr>
              <a:t>React Js</a:t>
            </a:r>
            <a:endParaRPr lang="en-US" sz="117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1B7E-9411-4C39-ACB0-7D40E88F3D3B}"/>
              </a:ext>
            </a:extLst>
          </p:cNvPr>
          <p:cNvSpPr>
            <a:spLocks noGrp="1"/>
          </p:cNvSpPr>
          <p:nvPr>
            <p:ph idx="1"/>
          </p:nvPr>
        </p:nvSpPr>
        <p:spPr>
          <a:xfrm>
            <a:off x="512618" y="900546"/>
            <a:ext cx="10534793" cy="4387072"/>
          </a:xfrm>
        </p:spPr>
        <p:txBody>
          <a:bodyPr>
            <a:normAutofit/>
          </a:bodyPr>
          <a:lstStyle/>
          <a:p>
            <a:pPr>
              <a:buFont typeface="Wingdings" panose="05000000000000000000" pitchFamily="2" charset="2"/>
              <a:buChar char="Ø"/>
            </a:pPr>
            <a:r>
              <a:rPr lang="en-US" sz="2400" dirty="0">
                <a:latin typeface="Calibri Light" panose="020F0302020204030204" pitchFamily="34" charset="0"/>
                <a:cs typeface="Calibri Light" panose="020F0302020204030204" pitchFamily="34" charset="0"/>
              </a:rPr>
              <a:t>Class component syntax differs from functional component syntax. Class components use extends React.Component after declaring the class HelloWorld and requires a render() method to return JSX code. In this class component, you can declare a state, set it to a JavaScript object, and use props to be the initial state or change the state in lifecycle methods. Some lifecycle methods are componentDidMount(), componentDidUpdate(), and componentWillUnmount(). These are actions that a functional component cannot perform unless they use React Hooks.</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6208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7A3F-C8F7-461E-B8B4-4D0E8CD42279}"/>
              </a:ext>
            </a:extLst>
          </p:cNvPr>
          <p:cNvSpPr>
            <a:spLocks noGrp="1"/>
          </p:cNvSpPr>
          <p:nvPr>
            <p:ph type="title"/>
          </p:nvPr>
        </p:nvSpPr>
        <p:spPr>
          <a:xfrm>
            <a:off x="2487794" y="424672"/>
            <a:ext cx="6510431" cy="940303"/>
          </a:xfrm>
        </p:spPr>
        <p:txBody>
          <a:bodyPr>
            <a:noAutofit/>
          </a:bodyPr>
          <a:lstStyle/>
          <a:p>
            <a:r>
              <a:rPr lang="en-IN" sz="3600" b="1" i="0" dirty="0">
                <a:effectLst/>
                <a:latin typeface="Segoe UI" panose="020B0502040204020203" pitchFamily="34" charset="0"/>
                <a:cs typeface="Segoe UI" panose="020B0502040204020203" pitchFamily="34" charset="0"/>
              </a:rPr>
              <a:t>Functional Components</a:t>
            </a:r>
            <a:br>
              <a:rPr lang="en-IN" sz="3600" b="1" i="0" dirty="0">
                <a:solidFill>
                  <a:srgbClr val="292929"/>
                </a:solidFill>
                <a:effectLst/>
                <a:latin typeface="Segoe UI" panose="020B0502040204020203" pitchFamily="34" charset="0"/>
                <a:cs typeface="Segoe UI" panose="020B0502040204020203" pitchFamily="34" charset="0"/>
              </a:rPr>
            </a:br>
            <a:endParaRPr lang="en-IN" sz="36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A657158-6DE2-447E-9ABD-5937187255C8}"/>
              </a:ext>
            </a:extLst>
          </p:cNvPr>
          <p:cNvSpPr>
            <a:spLocks noGrp="1"/>
          </p:cNvSpPr>
          <p:nvPr>
            <p:ph idx="1"/>
          </p:nvPr>
        </p:nvSpPr>
        <p:spPr>
          <a:xfrm>
            <a:off x="304799" y="318052"/>
            <a:ext cx="11198087" cy="6374296"/>
          </a:xfrm>
        </p:spPr>
        <p:txBody>
          <a:bodyPr>
            <a:normAutofit fontScale="77500" lnSpcReduction="20000"/>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sz="2300" dirty="0"/>
              <a:t>Functional components are functions that takes in props and return JSX. They do not natively have state or lifecycle methods, but this functionality can be added by implementing React Hooks. Functional components are usually used to display information. They are easy to read, debug, and test.</a:t>
            </a:r>
          </a:p>
          <a:p>
            <a:pPr marL="0" indent="0">
              <a:buNone/>
            </a:pPr>
            <a:endParaRPr lang="en-US" sz="2300" dirty="0"/>
          </a:p>
          <a:p>
            <a:pPr marL="0" indent="0">
              <a:buNone/>
            </a:pPr>
            <a:r>
              <a:rPr lang="en-US" sz="2300" dirty="0"/>
              <a:t>// Functional Component Example</a:t>
            </a:r>
          </a:p>
          <a:p>
            <a:pPr marL="0" indent="0">
              <a:buNone/>
            </a:pPr>
            <a:r>
              <a:rPr lang="en-US" sz="2300" dirty="0"/>
              <a:t>import React from 'react';</a:t>
            </a:r>
          </a:p>
          <a:p>
            <a:pPr marL="0" indent="0">
              <a:buNone/>
            </a:pPr>
            <a:r>
              <a:rPr lang="en-US" sz="2300" dirty="0"/>
              <a:t>const HelloWorld = () =&gt; {</a:t>
            </a:r>
          </a:p>
          <a:p>
            <a:pPr marL="0" indent="0">
              <a:buNone/>
            </a:pPr>
            <a:r>
              <a:rPr lang="en-US" sz="2300" dirty="0"/>
              <a:t>   return (</a:t>
            </a:r>
          </a:p>
          <a:p>
            <a:pPr marL="0" indent="0">
              <a:buNone/>
            </a:pPr>
            <a:r>
              <a:rPr lang="en-US" sz="2300" dirty="0"/>
              <a:t>     &lt;div&gt;</a:t>
            </a:r>
          </a:p>
          <a:p>
            <a:pPr marL="0" indent="0">
              <a:buNone/>
            </a:pPr>
            <a:r>
              <a:rPr lang="en-US" sz="2300" dirty="0"/>
              <a:t>         &lt;p&gt;Hello World!&lt;/p&gt;</a:t>
            </a:r>
          </a:p>
          <a:p>
            <a:pPr marL="0" indent="0">
              <a:buNone/>
            </a:pPr>
            <a:r>
              <a:rPr lang="en-US" sz="2300" dirty="0"/>
              <a:t>     &lt;/div&gt;</a:t>
            </a:r>
          </a:p>
          <a:p>
            <a:pPr marL="0" indent="0">
              <a:buNone/>
            </a:pPr>
            <a:r>
              <a:rPr lang="en-US" sz="2300" dirty="0"/>
              <a:t>   )</a:t>
            </a:r>
          </a:p>
          <a:p>
            <a:pPr marL="0" indent="0">
              <a:buNone/>
            </a:pPr>
            <a:r>
              <a:rPr lang="en-US" sz="2300" dirty="0"/>
              <a:t>}</a:t>
            </a:r>
          </a:p>
          <a:p>
            <a:pPr>
              <a:buFont typeface="Wingdings" panose="05000000000000000000" pitchFamily="2" charset="2"/>
              <a:buChar char="Ø"/>
            </a:pPr>
            <a:r>
              <a:rPr lang="en-US" sz="2300" dirty="0"/>
              <a:t>export default HelloWorld;</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6883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BCACB-5CBD-448D-B09E-4169CD4A7E9E}"/>
              </a:ext>
            </a:extLst>
          </p:cNvPr>
          <p:cNvSpPr>
            <a:spLocks noGrp="1"/>
          </p:cNvSpPr>
          <p:nvPr>
            <p:ph idx="1"/>
          </p:nvPr>
        </p:nvSpPr>
        <p:spPr>
          <a:xfrm>
            <a:off x="512618" y="775855"/>
            <a:ext cx="10534793" cy="5015345"/>
          </a:xfrm>
        </p:spPr>
        <p:txBody>
          <a:bodyPr/>
          <a:lstStyle/>
          <a:p>
            <a:pPr>
              <a:buFont typeface="Wingdings" panose="05000000000000000000" pitchFamily="2" charset="2"/>
              <a:buChar char="Ø"/>
            </a:pPr>
            <a:r>
              <a:rPr lang="en-US" sz="2400" dirty="0">
                <a:latin typeface="Calibri Light" panose="020F0302020204030204" pitchFamily="34" charset="0"/>
                <a:cs typeface="Calibri Light" panose="020F0302020204030204" pitchFamily="34" charset="0"/>
              </a:rPr>
              <a:t>In the code above, it is a very simple component that consists of a constant variable HelloWorld that is assigned to an arrow function which returns JSX. Functional components do not need to be arrow functions. They can be declared with regular JavaScript functions. You can also pass in props to the function and use them to render data in the JSX code.</a:t>
            </a:r>
          </a:p>
          <a:p>
            <a:pPr>
              <a:buFont typeface="Wingdings" panose="05000000000000000000" pitchFamily="2" charset="2"/>
              <a:buChar char="Ø"/>
            </a:pPr>
            <a:endParaRPr lang="en-US" sz="2400" dirty="0">
              <a:latin typeface="Calibri Light" panose="020F0302020204030204" pitchFamily="34" charset="0"/>
              <a:cs typeface="Calibri Light" panose="020F0302020204030204" pitchFamily="34" charset="0"/>
            </a:endParaRPr>
          </a:p>
          <a:p>
            <a:pPr marL="0" indent="0">
              <a:buNone/>
            </a:pPr>
            <a:endParaRPr lang="en-IN" dirty="0"/>
          </a:p>
        </p:txBody>
      </p:sp>
    </p:spTree>
    <p:extLst>
      <p:ext uri="{BB962C8B-B14F-4D97-AF65-F5344CB8AC3E}">
        <p14:creationId xmlns:p14="http://schemas.microsoft.com/office/powerpoint/2010/main" val="22058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F68B-2A89-4754-9993-24EAD2D97648}"/>
              </a:ext>
            </a:extLst>
          </p:cNvPr>
          <p:cNvSpPr>
            <a:spLocks noGrp="1"/>
          </p:cNvSpPr>
          <p:nvPr>
            <p:ph type="title"/>
          </p:nvPr>
        </p:nvSpPr>
        <p:spPr>
          <a:xfrm>
            <a:off x="554183" y="443948"/>
            <a:ext cx="6483928" cy="1219200"/>
          </a:xfrm>
        </p:spPr>
        <p:txBody>
          <a:bodyPr>
            <a:normAutofit fontScale="90000"/>
          </a:bodyPr>
          <a:lstStyle/>
          <a:p>
            <a:r>
              <a:rPr lang="en-IN" sz="4000" b="1" i="0" dirty="0">
                <a:effectLst/>
                <a:latin typeface="sohne"/>
              </a:rPr>
              <a:t>Conclusion</a:t>
            </a:r>
            <a:br>
              <a:rPr lang="en-IN" sz="4000" b="1" i="0" dirty="0">
                <a:effectLst/>
                <a:latin typeface="sohne"/>
              </a:rPr>
            </a:br>
            <a:endParaRPr lang="en-IN" sz="4000" dirty="0"/>
          </a:p>
        </p:txBody>
      </p:sp>
      <p:sp>
        <p:nvSpPr>
          <p:cNvPr id="3" name="Content Placeholder 2">
            <a:extLst>
              <a:ext uri="{FF2B5EF4-FFF2-40B4-BE49-F238E27FC236}">
                <a16:creationId xmlns:a16="http://schemas.microsoft.com/office/drawing/2014/main" id="{1F901F72-899C-4DDE-B479-689B6C9DCABC}"/>
              </a:ext>
            </a:extLst>
          </p:cNvPr>
          <p:cNvSpPr>
            <a:spLocks noGrp="1"/>
          </p:cNvSpPr>
          <p:nvPr>
            <p:ph idx="1"/>
          </p:nvPr>
        </p:nvSpPr>
        <p:spPr>
          <a:xfrm>
            <a:off x="96982" y="1371600"/>
            <a:ext cx="10770320" cy="4114800"/>
          </a:xfrm>
        </p:spPr>
        <p:txBody>
          <a:bodyPr/>
          <a:lstStyle/>
          <a:p>
            <a:pPr algn="l">
              <a:buFont typeface="Wingdings" panose="05000000000000000000" pitchFamily="2" charset="2"/>
              <a:buChar char="Ø"/>
            </a:pPr>
            <a:r>
              <a:rPr lang="en-US" sz="2800" b="0" i="0" dirty="0">
                <a:effectLst/>
                <a:latin typeface="source-serif-pro"/>
              </a:rPr>
              <a:t>A short summary of the components discussed:</a:t>
            </a:r>
          </a:p>
          <a:p>
            <a:pPr algn="l">
              <a:buFont typeface="Wingdings" panose="05000000000000000000" pitchFamily="2" charset="2"/>
              <a:buChar char="q"/>
            </a:pPr>
            <a:r>
              <a:rPr lang="en-US" sz="2800" b="1" i="0" dirty="0">
                <a:effectLst/>
                <a:latin typeface="source-serif-pro"/>
              </a:rPr>
              <a:t>Functional Components </a:t>
            </a:r>
            <a:r>
              <a:rPr lang="en-US" sz="2800" b="0" i="0" dirty="0">
                <a:effectLst/>
                <a:latin typeface="source-serif-pro"/>
              </a:rPr>
              <a:t>— functions that return JSX. Can do more stuff with React Hooks.</a:t>
            </a:r>
          </a:p>
          <a:p>
            <a:pPr algn="l">
              <a:buFont typeface="Wingdings" panose="05000000000000000000" pitchFamily="2" charset="2"/>
              <a:buChar char="q"/>
            </a:pPr>
            <a:r>
              <a:rPr lang="en-US" sz="2800" b="1" i="0" dirty="0">
                <a:effectLst/>
                <a:latin typeface="source-serif-pro"/>
              </a:rPr>
              <a:t>Class Components </a:t>
            </a:r>
            <a:r>
              <a:rPr lang="en-US" sz="2800" b="0" i="0" dirty="0">
                <a:effectLst/>
                <a:latin typeface="source-serif-pro"/>
              </a:rPr>
              <a:t>— classes that can manipulate state, props, and lifecycle methods.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785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F68B-2A89-4754-9993-24EAD2D97648}"/>
              </a:ext>
            </a:extLst>
          </p:cNvPr>
          <p:cNvSpPr>
            <a:spLocks noGrp="1"/>
          </p:cNvSpPr>
          <p:nvPr>
            <p:ph type="title"/>
          </p:nvPr>
        </p:nvSpPr>
        <p:spPr>
          <a:xfrm>
            <a:off x="554183" y="443948"/>
            <a:ext cx="6483928" cy="1219200"/>
          </a:xfrm>
        </p:spPr>
        <p:txBody>
          <a:bodyPr>
            <a:normAutofit fontScale="90000"/>
          </a:bodyPr>
          <a:lstStyle/>
          <a:p>
            <a:r>
              <a:rPr lang="en-IN" sz="4000" b="1" i="0" dirty="0">
                <a:effectLst/>
                <a:latin typeface="sohne"/>
              </a:rPr>
              <a:t>Conclusion</a:t>
            </a:r>
            <a:br>
              <a:rPr lang="en-IN" sz="4000" b="1" i="0" dirty="0">
                <a:effectLst/>
                <a:latin typeface="sohne"/>
              </a:rPr>
            </a:br>
            <a:endParaRPr lang="en-IN" sz="4000" dirty="0"/>
          </a:p>
        </p:txBody>
      </p:sp>
      <p:sp>
        <p:nvSpPr>
          <p:cNvPr id="3" name="Content Placeholder 2">
            <a:extLst>
              <a:ext uri="{FF2B5EF4-FFF2-40B4-BE49-F238E27FC236}">
                <a16:creationId xmlns:a16="http://schemas.microsoft.com/office/drawing/2014/main" id="{1F901F72-899C-4DDE-B479-689B6C9DCABC}"/>
              </a:ext>
            </a:extLst>
          </p:cNvPr>
          <p:cNvSpPr>
            <a:spLocks noGrp="1"/>
          </p:cNvSpPr>
          <p:nvPr>
            <p:ph idx="1"/>
          </p:nvPr>
        </p:nvSpPr>
        <p:spPr>
          <a:xfrm>
            <a:off x="96982" y="1371600"/>
            <a:ext cx="10770320" cy="4114800"/>
          </a:xfrm>
        </p:spPr>
        <p:txBody>
          <a:bodyPr/>
          <a:lstStyle/>
          <a:p>
            <a:pPr algn="l">
              <a:buFont typeface="Wingdings" panose="05000000000000000000" pitchFamily="2" charset="2"/>
              <a:buChar char="Ø"/>
            </a:pPr>
            <a:r>
              <a:rPr lang="en-US" sz="2800" b="0" i="0" dirty="0">
                <a:effectLst/>
                <a:latin typeface="source-serif-pro"/>
              </a:rPr>
              <a:t>A short summary of the components discussed:</a:t>
            </a:r>
          </a:p>
          <a:p>
            <a:pPr algn="l">
              <a:buFont typeface="Wingdings" panose="05000000000000000000" pitchFamily="2" charset="2"/>
              <a:buChar char="q"/>
            </a:pPr>
            <a:r>
              <a:rPr lang="en-US" sz="2800" b="1" i="0" dirty="0">
                <a:effectLst/>
                <a:latin typeface="source-serif-pro"/>
              </a:rPr>
              <a:t>Functional Components </a:t>
            </a:r>
            <a:r>
              <a:rPr lang="en-US" sz="2800" b="0" i="0" dirty="0">
                <a:effectLst/>
                <a:latin typeface="source-serif-pro"/>
              </a:rPr>
              <a:t>— functions that return JSX. Can do more stuff with React Hooks.</a:t>
            </a:r>
          </a:p>
          <a:p>
            <a:pPr algn="l">
              <a:buFont typeface="Wingdings" panose="05000000000000000000" pitchFamily="2" charset="2"/>
              <a:buChar char="q"/>
            </a:pPr>
            <a:r>
              <a:rPr lang="en-US" sz="2800" b="1" i="0" dirty="0">
                <a:effectLst/>
                <a:latin typeface="source-serif-pro"/>
              </a:rPr>
              <a:t>Class Components </a:t>
            </a:r>
            <a:r>
              <a:rPr lang="en-US" sz="2800" b="0" i="0" dirty="0">
                <a:effectLst/>
                <a:latin typeface="source-serif-pro"/>
              </a:rPr>
              <a:t>— classes that can manipulate state, props, and lifecycle methods.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1555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Question mark on green pastel background">
            <a:extLst>
              <a:ext uri="{FF2B5EF4-FFF2-40B4-BE49-F238E27FC236}">
                <a16:creationId xmlns:a16="http://schemas.microsoft.com/office/drawing/2014/main" id="{3164C016-67C9-B946-F044-61F16665F91C}"/>
              </a:ext>
            </a:extLst>
          </p:cNvPr>
          <p:cNvPicPr>
            <a:picLocks noChangeAspect="1"/>
          </p:cNvPicPr>
          <p:nvPr/>
        </p:nvPicPr>
        <p:blipFill rotWithShape="1">
          <a:blip r:embed="rId7">
            <a:duotone>
              <a:prstClr val="black"/>
              <a:schemeClr val="accent5">
                <a:tint val="45000"/>
                <a:satMod val="400000"/>
              </a:schemeClr>
            </a:duotone>
            <a:alphaModFix amt="25000"/>
          </a:blip>
          <a:srcRect t="19832" b="5168"/>
          <a:stretch/>
        </p:blipFill>
        <p:spPr>
          <a:xfrm>
            <a:off x="0" y="28136"/>
            <a:ext cx="12191980" cy="6857990"/>
          </a:xfrm>
          <a:prstGeom prst="rect">
            <a:avLst/>
          </a:prstGeom>
        </p:spPr>
      </p:pic>
      <p:sp>
        <p:nvSpPr>
          <p:cNvPr id="2" name="Title 1">
            <a:extLst>
              <a:ext uri="{FF2B5EF4-FFF2-40B4-BE49-F238E27FC236}">
                <a16:creationId xmlns:a16="http://schemas.microsoft.com/office/drawing/2014/main" id="{BDB10F81-99FB-B6C7-3AC3-68E24131603A}"/>
              </a:ext>
            </a:extLst>
          </p:cNvPr>
          <p:cNvSpPr>
            <a:spLocks noGrp="1"/>
          </p:cNvSpPr>
          <p:nvPr>
            <p:ph type="title"/>
          </p:nvPr>
        </p:nvSpPr>
        <p:spPr>
          <a:xfrm>
            <a:off x="-375817" y="3249637"/>
            <a:ext cx="8825658" cy="1527744"/>
          </a:xfrm>
        </p:spPr>
        <p:txBody>
          <a:bodyPr vert="horz" lIns="91440" tIns="45720" rIns="91440" bIns="45720" rtlCol="0" anchor="b">
            <a:normAutofit/>
          </a:bodyPr>
          <a:lstStyle/>
          <a:p>
            <a:r>
              <a:rPr lang="en-US" sz="7200" dirty="0"/>
              <a:t>              </a:t>
            </a:r>
            <a:r>
              <a:rPr lang="en-US" sz="7200" b="1" dirty="0"/>
              <a:t>EXAMPLES</a:t>
            </a: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469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12CE91C3-55FA-11AD-0DA8-5254A73C7D14}"/>
              </a:ext>
            </a:extLst>
          </p:cNvPr>
          <p:cNvPicPr>
            <a:picLocks noGrp="1" noChangeAspect="1"/>
          </p:cNvPicPr>
          <p:nvPr>
            <p:ph idx="1"/>
          </p:nvPr>
        </p:nvPicPr>
        <p:blipFill rotWithShape="1">
          <a:blip r:embed="rId2"/>
          <a:srcRect l="22387" t="17539" r="28147" b="10027"/>
          <a:stretch/>
        </p:blipFill>
        <p:spPr>
          <a:xfrm>
            <a:off x="1775011" y="739588"/>
            <a:ext cx="8189259" cy="5526741"/>
          </a:xfrm>
        </p:spPr>
      </p:pic>
    </p:spTree>
    <p:extLst>
      <p:ext uri="{BB962C8B-B14F-4D97-AF65-F5344CB8AC3E}">
        <p14:creationId xmlns:p14="http://schemas.microsoft.com/office/powerpoint/2010/main" val="108743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0C798339-9D61-DAF8-00E7-C8D59874434C}"/>
              </a:ext>
            </a:extLst>
          </p:cNvPr>
          <p:cNvPicPr>
            <a:picLocks noGrp="1" noChangeAspect="1"/>
          </p:cNvPicPr>
          <p:nvPr>
            <p:ph idx="1"/>
          </p:nvPr>
        </p:nvPicPr>
        <p:blipFill rotWithShape="1">
          <a:blip r:embed="rId2"/>
          <a:srcRect l="20661" t="33469" r="28344" b="22653"/>
          <a:stretch/>
        </p:blipFill>
        <p:spPr>
          <a:xfrm>
            <a:off x="1856935" y="1041009"/>
            <a:ext cx="7793502" cy="4600136"/>
          </a:xfrm>
        </p:spPr>
      </p:pic>
    </p:spTree>
    <p:extLst>
      <p:ext uri="{BB962C8B-B14F-4D97-AF65-F5344CB8AC3E}">
        <p14:creationId xmlns:p14="http://schemas.microsoft.com/office/powerpoint/2010/main" val="344313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alphaModFix amt="15000"/>
            <a:extLst>
              <a:ext uri="{28A0092B-C50C-407E-A947-70E740481C1C}">
                <a14:useLocalDpi xmlns:a14="http://schemas.microsoft.com/office/drawing/2010/main"/>
              </a:ext>
            </a:extLst>
          </a:blip>
          <a:srcRect/>
          <a:stretch/>
        </p:blipFill>
        <p:spPr>
          <a:xfrm>
            <a:off x="-24561" y="-7374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2214663" y="2313042"/>
            <a:ext cx="7713531" cy="1612491"/>
          </a:xfrm>
        </p:spPr>
        <p:txBody>
          <a:bodyPr>
            <a:normAutofit fontScale="90000"/>
          </a:bodyPr>
          <a:lstStyle/>
          <a:p>
            <a:r>
              <a:rPr lang="en-US" b="1" dirty="0"/>
              <a:t>Thank </a:t>
            </a:r>
            <a:br>
              <a:rPr lang="en-US" b="1" dirty="0"/>
            </a:br>
            <a:r>
              <a:rPr lang="en-US" dirty="0"/>
              <a:t>You</a:t>
            </a:r>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1FAF-3075-E473-F138-303AA1BB3AE4}"/>
              </a:ext>
            </a:extLst>
          </p:cNvPr>
          <p:cNvSpPr>
            <a:spLocks noGrp="1"/>
          </p:cNvSpPr>
          <p:nvPr>
            <p:ph type="title"/>
          </p:nvPr>
        </p:nvSpPr>
        <p:spPr>
          <a:xfrm>
            <a:off x="3323049" y="571988"/>
            <a:ext cx="6351037" cy="1031525"/>
          </a:xfrm>
        </p:spPr>
        <p:txBody>
          <a:bodyPr/>
          <a:lstStyle/>
          <a:p>
            <a:r>
              <a:rPr lang="en-IN" sz="4400" b="1" dirty="0"/>
              <a:t>INDEX</a:t>
            </a:r>
          </a:p>
        </p:txBody>
      </p:sp>
      <p:sp>
        <p:nvSpPr>
          <p:cNvPr id="3" name="Content Placeholder 2">
            <a:extLst>
              <a:ext uri="{FF2B5EF4-FFF2-40B4-BE49-F238E27FC236}">
                <a16:creationId xmlns:a16="http://schemas.microsoft.com/office/drawing/2014/main" id="{ADAA0886-6471-7B54-5773-ABDA091BD179}"/>
              </a:ext>
            </a:extLst>
          </p:cNvPr>
          <p:cNvSpPr>
            <a:spLocks noGrp="1"/>
          </p:cNvSpPr>
          <p:nvPr>
            <p:ph idx="1"/>
          </p:nvPr>
        </p:nvSpPr>
        <p:spPr>
          <a:xfrm>
            <a:off x="228669" y="2504661"/>
            <a:ext cx="8946541" cy="1126435"/>
          </a:xfrm>
        </p:spPr>
        <p:txBody>
          <a:bodyPr>
            <a:normAutofit/>
          </a:bodyPr>
          <a:lstStyle/>
          <a:p>
            <a:r>
              <a:rPr lang="en-US" sz="2800" b="1" i="0" dirty="0">
                <a:effectLst/>
                <a:latin typeface="Segoe UI" panose="020B0502040204020203" pitchFamily="34" charset="0"/>
              </a:rPr>
              <a:t>React Components</a:t>
            </a:r>
            <a:endParaRPr lang="en-IN" sz="2800" dirty="0"/>
          </a:p>
        </p:txBody>
      </p:sp>
    </p:spTree>
    <p:extLst>
      <p:ext uri="{BB962C8B-B14F-4D97-AF65-F5344CB8AC3E}">
        <p14:creationId xmlns:p14="http://schemas.microsoft.com/office/powerpoint/2010/main" val="352908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52A3-D507-4C4C-8229-3C91DA1162A8}"/>
              </a:ext>
            </a:extLst>
          </p:cNvPr>
          <p:cNvSpPr>
            <a:spLocks noGrp="1"/>
          </p:cNvSpPr>
          <p:nvPr>
            <p:ph type="title"/>
          </p:nvPr>
        </p:nvSpPr>
        <p:spPr>
          <a:xfrm>
            <a:off x="264866" y="714375"/>
            <a:ext cx="3618021" cy="5076826"/>
          </a:xfrm>
        </p:spPr>
        <p:txBody>
          <a:bodyPr anchor="ctr">
            <a:normAutofit/>
          </a:bodyPr>
          <a:lstStyle/>
          <a:p>
            <a:r>
              <a:rPr lang="en-US" sz="3400" b="1" i="0" dirty="0">
                <a:effectLst/>
                <a:latin typeface="Segoe UI" panose="020B0502040204020203" pitchFamily="34" charset="0"/>
              </a:rPr>
              <a:t>                          React Components</a:t>
            </a:r>
            <a:endParaRPr lang="en-IN" sz="3400" dirty="0"/>
          </a:p>
        </p:txBody>
      </p:sp>
      <p:sp>
        <p:nvSpPr>
          <p:cNvPr id="3" name="Content Placeholder 2">
            <a:extLst>
              <a:ext uri="{FF2B5EF4-FFF2-40B4-BE49-F238E27FC236}">
                <a16:creationId xmlns:a16="http://schemas.microsoft.com/office/drawing/2014/main" id="{359647F1-12A4-4825-879B-B1C2F27653C4}"/>
              </a:ext>
            </a:extLst>
          </p:cNvPr>
          <p:cNvSpPr>
            <a:spLocks noGrp="1"/>
          </p:cNvSpPr>
          <p:nvPr>
            <p:ph idx="1"/>
          </p:nvPr>
        </p:nvSpPr>
        <p:spPr>
          <a:xfrm>
            <a:off x="3975652" y="714375"/>
            <a:ext cx="7251145" cy="5368373"/>
          </a:xfrm>
        </p:spPr>
        <p:txBody>
          <a:bodyPr>
            <a:normAutofit fontScale="92500" lnSpcReduction="10000"/>
          </a:bodyPr>
          <a:lstStyle/>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React component is the building block of a React application.</a:t>
            </a:r>
            <a:endParaRPr lang="en-US" sz="2400" dirty="0">
              <a:effectLst/>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A React component represents a small chunk of user interface in a webpage. The primary job of a React component is to render its user interface and update it whenever its internal state is changed. In addition to rendering the UI, it manages the events belongs to its user interface.</a:t>
            </a:r>
          </a:p>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 To summarize, React component provides below functionalities.</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Initial rendering of the user interface.</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Management and handling of events.</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Updating the user interface whenever the internal state is changed.</a:t>
            </a:r>
          </a:p>
          <a:p>
            <a:endParaRPr lang="en-IN" dirty="0"/>
          </a:p>
        </p:txBody>
      </p:sp>
    </p:spTree>
    <p:extLst>
      <p:ext uri="{BB962C8B-B14F-4D97-AF65-F5344CB8AC3E}">
        <p14:creationId xmlns:p14="http://schemas.microsoft.com/office/powerpoint/2010/main" val="1679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5A50-CBC8-4856-BFA4-5195BE895BCA}"/>
              </a:ext>
            </a:extLst>
          </p:cNvPr>
          <p:cNvSpPr>
            <a:spLocks noGrp="1"/>
          </p:cNvSpPr>
          <p:nvPr>
            <p:ph type="title"/>
          </p:nvPr>
        </p:nvSpPr>
        <p:spPr>
          <a:xfrm>
            <a:off x="1141413" y="609600"/>
            <a:ext cx="9905998" cy="1173480"/>
          </a:xfrm>
        </p:spPr>
        <p:txBody>
          <a:bodyPr>
            <a:normAutofit fontScale="90000"/>
          </a:bodyPr>
          <a:lstStyle/>
          <a:p>
            <a:pPr algn="ctr"/>
            <a:r>
              <a:rPr lang="en-US" b="1" i="0" dirty="0">
                <a:effectLst/>
                <a:latin typeface="Segoe UI" panose="020B0502040204020203" pitchFamily="34" charset="0"/>
                <a:cs typeface="Segoe UI" panose="020B0502040204020203" pitchFamily="34" charset="0"/>
              </a:rPr>
              <a:t>React component accomplish these feature using three concepts −</a:t>
            </a:r>
            <a:endParaRPr lang="en-IN" dirty="0"/>
          </a:p>
        </p:txBody>
      </p:sp>
      <p:sp>
        <p:nvSpPr>
          <p:cNvPr id="3" name="Content Placeholder 2">
            <a:extLst>
              <a:ext uri="{FF2B5EF4-FFF2-40B4-BE49-F238E27FC236}">
                <a16:creationId xmlns:a16="http://schemas.microsoft.com/office/drawing/2014/main" id="{02AE754B-2B1F-4DB1-BF93-160DBF5B5CA1}"/>
              </a:ext>
            </a:extLst>
          </p:cNvPr>
          <p:cNvSpPr>
            <a:spLocks noGrp="1"/>
          </p:cNvSpPr>
          <p:nvPr>
            <p:ph idx="1"/>
          </p:nvPr>
        </p:nvSpPr>
        <p:spPr>
          <a:xfrm>
            <a:off x="957538" y="2370971"/>
            <a:ext cx="8946541" cy="4195481"/>
          </a:xfrm>
        </p:spPr>
        <p:txBody>
          <a:bodyPr>
            <a:normAutofit/>
          </a:bodyPr>
          <a:lstStyle/>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Properties</a:t>
            </a:r>
            <a:r>
              <a:rPr lang="en-US" sz="2400" b="0" i="0" dirty="0">
                <a:effectLst/>
                <a:latin typeface="Calibri Light" panose="020F0302020204030204" pitchFamily="34" charset="0"/>
                <a:cs typeface="Calibri Light" panose="020F0302020204030204" pitchFamily="34" charset="0"/>
              </a:rPr>
              <a:t> − Enables the component to receive input.</a:t>
            </a:r>
          </a:p>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Events</a:t>
            </a:r>
            <a:r>
              <a:rPr lang="en-US" sz="2400" b="0" i="0" dirty="0">
                <a:effectLst/>
                <a:latin typeface="Calibri Light" panose="020F0302020204030204" pitchFamily="34" charset="0"/>
                <a:cs typeface="Calibri Light" panose="020F0302020204030204" pitchFamily="34" charset="0"/>
              </a:rPr>
              <a:t> − Enable the component to manage DOM events and end-user interaction.</a:t>
            </a:r>
          </a:p>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State</a:t>
            </a:r>
            <a:r>
              <a:rPr lang="en-US" sz="2400" b="0" i="0" dirty="0">
                <a:effectLst/>
                <a:latin typeface="Calibri Light" panose="020F0302020204030204" pitchFamily="34" charset="0"/>
                <a:cs typeface="Calibri Light" panose="020F0302020204030204" pitchFamily="34" charset="0"/>
              </a:rPr>
              <a:t> − Enable the component to stay stateful. Stateful component updates its UI with respect to its state</a:t>
            </a:r>
          </a:p>
          <a:p>
            <a:endParaRPr lang="en-IN" dirty="0"/>
          </a:p>
        </p:txBody>
      </p:sp>
    </p:spTree>
    <p:extLst>
      <p:ext uri="{BB962C8B-B14F-4D97-AF65-F5344CB8AC3E}">
        <p14:creationId xmlns:p14="http://schemas.microsoft.com/office/powerpoint/2010/main" val="360252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598D0-91CC-4915-9D35-5D30941AFD47}"/>
              </a:ext>
            </a:extLst>
          </p:cNvPr>
          <p:cNvSpPr>
            <a:spLocks noGrp="1"/>
          </p:cNvSpPr>
          <p:nvPr>
            <p:ph idx="1"/>
          </p:nvPr>
        </p:nvSpPr>
        <p:spPr>
          <a:xfrm>
            <a:off x="5921208" y="1818967"/>
            <a:ext cx="5122606" cy="3216276"/>
          </a:xfrm>
        </p:spPr>
        <p:txBody>
          <a:bodyPr anchor="t">
            <a:normAutofit/>
          </a:bodyPr>
          <a:lstStyle/>
          <a:p>
            <a:pPr>
              <a:buFont typeface="Wingdings" panose="05000000000000000000" pitchFamily="2" charset="2"/>
              <a:buChar char="Ø"/>
            </a:pPr>
            <a:r>
              <a:rPr lang="en-US" b="0" i="0" dirty="0">
                <a:solidFill>
                  <a:schemeClr val="bg1"/>
                </a:solidFill>
                <a:effectLst/>
                <a:latin typeface="Calibri Light" panose="020F0302020204030204" pitchFamily="34" charset="0"/>
                <a:cs typeface="Calibri Light" panose="020F0302020204030204" pitchFamily="34" charset="0"/>
              </a:rPr>
              <a:t>Every React component have their own </a:t>
            </a:r>
            <a:r>
              <a:rPr lang="en-US" b="0" i="0" dirty="0">
                <a:effectLst/>
                <a:latin typeface="Calibri Light" panose="020F0302020204030204" pitchFamily="34" charset="0"/>
                <a:cs typeface="Calibri Light" panose="020F0302020204030204" pitchFamily="34" charset="0"/>
              </a:rPr>
              <a:t>structure, methods as well as APIs. They can be reusable as per your need. For better understanding, consider the entire UI as a tree. Here, the root is the starting component, and each of the other pieces becomes branches, which are further divided into sub-branches</a:t>
            </a:r>
            <a:r>
              <a:rPr lang="en-US" b="0" i="0" dirty="0">
                <a:effectLst/>
                <a:latin typeface="inter-regular"/>
              </a:rPr>
              <a:t>.</a:t>
            </a:r>
          </a:p>
          <a:p>
            <a:endParaRPr lang="en-IN" dirty="0">
              <a:gradFill flip="none" rotWithShape="1">
                <a:gsLst>
                  <a:gs pos="0">
                    <a:sysClr val="window" lastClr="FFFFFF"/>
                  </a:gs>
                  <a:gs pos="100000">
                    <a:sysClr val="window" lastClr="FFFFFF">
                      <a:lumMod val="75000"/>
                    </a:sysClr>
                  </a:gs>
                </a:gsLst>
                <a:lin ang="5580000" scaled="0"/>
                <a:tileRect/>
              </a:gradFill>
            </a:endParaRPr>
          </a:p>
        </p:txBody>
      </p:sp>
      <p:pic>
        <p:nvPicPr>
          <p:cNvPr id="4" name="Picture 3">
            <a:extLst>
              <a:ext uri="{FF2B5EF4-FFF2-40B4-BE49-F238E27FC236}">
                <a16:creationId xmlns:a16="http://schemas.microsoft.com/office/drawing/2014/main" id="{B433054B-6749-4EAA-9667-A5BB9DE57B20}"/>
              </a:ext>
            </a:extLst>
          </p:cNvPr>
          <p:cNvPicPr>
            <a:picLocks noChangeAspect="1"/>
          </p:cNvPicPr>
          <p:nvPr/>
        </p:nvPicPr>
        <p:blipFill>
          <a:blip r:embed="rId2"/>
          <a:stretch>
            <a:fillRect/>
          </a:stretch>
        </p:blipFill>
        <p:spPr>
          <a:xfrm>
            <a:off x="1148186" y="1815655"/>
            <a:ext cx="4451371" cy="2882263"/>
          </a:xfrm>
          <a:prstGeom prst="rect">
            <a:avLst/>
          </a:prstGeom>
        </p:spPr>
      </p:pic>
    </p:spTree>
    <p:extLst>
      <p:ext uri="{BB962C8B-B14F-4D97-AF65-F5344CB8AC3E}">
        <p14:creationId xmlns:p14="http://schemas.microsoft.com/office/powerpoint/2010/main" val="26116240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DB3-AF1A-4D8E-A241-4BABC82CE195}"/>
              </a:ext>
            </a:extLst>
          </p:cNvPr>
          <p:cNvSpPr>
            <a:spLocks noGrp="1"/>
          </p:cNvSpPr>
          <p:nvPr>
            <p:ph type="title"/>
          </p:nvPr>
        </p:nvSpPr>
        <p:spPr>
          <a:xfrm>
            <a:off x="1141413" y="609600"/>
            <a:ext cx="9905998" cy="1173480"/>
          </a:xfrm>
        </p:spPr>
        <p:txBody>
          <a:bodyPr>
            <a:normAutofit fontScale="90000"/>
          </a:bodyPr>
          <a:lstStyle/>
          <a:p>
            <a:pPr algn="ctr"/>
            <a:r>
              <a:rPr lang="en-IN" b="1" i="0" dirty="0">
                <a:effectLst/>
                <a:latin typeface="Segoe UI" panose="020B0502040204020203" pitchFamily="34" charset="0"/>
                <a:cs typeface="Segoe UI" panose="020B0502040204020203" pitchFamily="34" charset="0"/>
              </a:rPr>
              <a:t>Creating a React component</a:t>
            </a:r>
            <a:br>
              <a:rPr lang="en-IN" b="0" i="0" dirty="0">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AB58FA9D-5A31-4886-B353-F9490820CF3A}"/>
              </a:ext>
            </a:extLst>
          </p:cNvPr>
          <p:cNvSpPr>
            <a:spLocks noGrp="1"/>
          </p:cNvSpPr>
          <p:nvPr>
            <p:ph idx="1"/>
          </p:nvPr>
        </p:nvSpPr>
        <p:spPr>
          <a:xfrm>
            <a:off x="649358" y="1783080"/>
            <a:ext cx="10518934" cy="4288340"/>
          </a:xfrm>
        </p:spPr>
        <p:txBody>
          <a:bodyPr>
            <a:normAutofit/>
          </a:bodyPr>
          <a:lstStyle/>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React library has two component types. The types are categorized based on the way it is being created.</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Function component − Uses plain JavaScript function.</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class component − Uses  class.</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The core difference between function and class component are −</a:t>
            </a:r>
            <a:endParaRPr lang="en-US" sz="240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Function components are very minimal in nature. Its only requirement is to return a React element.</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function Hello() { </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return '&lt;div&gt;Hello&lt;/div&gt;’ </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a:t>
            </a:r>
            <a:r>
              <a:rPr lang="en-US" sz="2400" b="0" i="0" dirty="0">
                <a:effectLst/>
                <a:latin typeface="Nunito" pitchFamily="2" charset="0"/>
              </a:rPr>
              <a:t>}</a:t>
            </a:r>
          </a:p>
          <a:p>
            <a:pPr>
              <a:lnSpc>
                <a:spcPct val="9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219370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FD907-E5D4-487F-907A-2A099D579FA7}"/>
              </a:ext>
            </a:extLst>
          </p:cNvPr>
          <p:cNvSpPr>
            <a:spLocks noGrp="1"/>
          </p:cNvSpPr>
          <p:nvPr>
            <p:ph idx="1"/>
          </p:nvPr>
        </p:nvSpPr>
        <p:spPr>
          <a:xfrm>
            <a:off x="176981" y="291548"/>
            <a:ext cx="11238271" cy="6065007"/>
          </a:xfrm>
        </p:spPr>
        <p:txBody>
          <a:bodyPr>
            <a:normAutofit lnSpcReduction="10000"/>
          </a:bodyPr>
          <a:lstStyle/>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The same functionality can be done using ES6 class component with little extra coding.</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r>
              <a:rPr lang="en-US" b="1" dirty="0">
                <a:effectLst/>
                <a:latin typeface="Calibri Light" panose="020F0302020204030204" pitchFamily="34" charset="0"/>
                <a:cs typeface="Calibri Light" panose="020F0302020204030204" pitchFamily="34" charset="0"/>
              </a:rPr>
              <a:t>class</a:t>
            </a:r>
            <a:r>
              <a:rPr lang="en-US" b="1" i="0" dirty="0">
                <a:effectLst/>
                <a:latin typeface="Calibri Light" panose="020F0302020204030204" pitchFamily="34" charset="0"/>
                <a:cs typeface="Calibri Light" panose="020F0302020204030204" pitchFamily="34" charset="0"/>
              </a:rPr>
              <a:t> ExpenseEntryItem extends React.Component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render()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return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&lt;div&gt;Hello&lt;/div&gt;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p>
          <a:p>
            <a:pPr>
              <a:lnSpc>
                <a:spcPct val="90000"/>
              </a:lnSpc>
              <a:buFont typeface="Wingdings" panose="05000000000000000000" pitchFamily="2" charset="2"/>
              <a:buChar char="q"/>
            </a:pPr>
            <a:r>
              <a:rPr lang="en-US" b="0" i="0" dirty="0">
                <a:effectLst/>
                <a:latin typeface="Calibri Light" panose="020F0302020204030204" pitchFamily="34" charset="0"/>
                <a:cs typeface="Calibri Light" panose="020F0302020204030204" pitchFamily="34" charset="0"/>
              </a:rPr>
              <a:t>In React, </a:t>
            </a:r>
            <a:r>
              <a:rPr lang="en-US" b="1" i="1" u="sng" dirty="0">
                <a:effectLst/>
                <a:latin typeface="Calibri Light" panose="020F0302020204030204" pitchFamily="34" charset="0"/>
                <a:cs typeface="Calibri Light" panose="020F0302020204030204" pitchFamily="34" charset="0"/>
              </a:rPr>
              <a:t>Render</a:t>
            </a:r>
            <a:r>
              <a:rPr lang="en-US" b="0" i="0" dirty="0">
                <a:effectLst/>
                <a:latin typeface="Calibri Light" panose="020F0302020204030204" pitchFamily="34" charset="0"/>
                <a:cs typeface="Calibri Light" panose="020F0302020204030204" pitchFamily="34" charset="0"/>
              </a:rPr>
              <a:t> is </a:t>
            </a:r>
            <a:r>
              <a:rPr lang="en-US" b="1" i="0" dirty="0">
                <a:effectLst/>
                <a:latin typeface="Calibri Light" panose="020F0302020204030204" pitchFamily="34" charset="0"/>
                <a:cs typeface="Calibri Light" panose="020F0302020204030204" pitchFamily="34" charset="0"/>
              </a:rPr>
              <a:t>the technique that can redirect a page with the help of function render()</a:t>
            </a:r>
            <a:r>
              <a:rPr lang="en-US" b="0" i="0" dirty="0">
                <a:effectLst/>
                <a:latin typeface="Calibri Light" panose="020F0302020204030204" pitchFamily="34" charset="0"/>
                <a:cs typeface="Calibri Light" panose="020F0302020204030204" pitchFamily="34" charset="0"/>
              </a:rPr>
              <a:t>. Most importantly, render a function we can use to define the HTML code within the HTML element. It helps to display certain views in the UI using certain logic defined in the render function and returns the output.</a:t>
            </a:r>
            <a:endParaRPr lang="en-US" b="1" i="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q"/>
            </a:pPr>
            <a:endParaRPr lang="en-US" b="0" i="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Class components supports state management out of the box whereas function components does not support state management. But, React provides a hook, </a:t>
            </a:r>
            <a:r>
              <a:rPr lang="en-US" b="0" i="1" dirty="0">
                <a:effectLst/>
                <a:latin typeface="Calibri Light" panose="020F0302020204030204" pitchFamily="34" charset="0"/>
                <a:cs typeface="Calibri Light" panose="020F0302020204030204" pitchFamily="34" charset="0"/>
              </a:rPr>
              <a:t>useState()</a:t>
            </a:r>
            <a:r>
              <a:rPr lang="en-US" b="0" i="0" dirty="0">
                <a:effectLst/>
                <a:latin typeface="Calibri Light" panose="020F0302020204030204" pitchFamily="34" charset="0"/>
                <a:cs typeface="Calibri Light" panose="020F0302020204030204" pitchFamily="34" charset="0"/>
              </a:rPr>
              <a:t> for the function components to maintain its state.</a:t>
            </a:r>
          </a:p>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Class component have a life cycle and access to each life cycle events through dedicated callback apis. Function component does not have life cycle. Again, React provides a hook, </a:t>
            </a:r>
            <a:r>
              <a:rPr lang="en-US" b="0" i="1" dirty="0">
                <a:effectLst/>
                <a:latin typeface="Calibri Light" panose="020F0302020204030204" pitchFamily="34" charset="0"/>
                <a:cs typeface="Calibri Light" panose="020F0302020204030204" pitchFamily="34" charset="0"/>
              </a:rPr>
              <a:t>useEffect()</a:t>
            </a:r>
            <a:r>
              <a:rPr lang="en-US" b="0" i="0" dirty="0">
                <a:effectLst/>
                <a:latin typeface="Calibri Light" panose="020F0302020204030204" pitchFamily="34" charset="0"/>
                <a:cs typeface="Calibri Light" panose="020F0302020204030204" pitchFamily="34" charset="0"/>
              </a:rPr>
              <a:t> for the function component to access different stages of the component.</a:t>
            </a:r>
          </a:p>
          <a:p>
            <a:pPr>
              <a:lnSpc>
                <a:spcPct val="90000"/>
              </a:lnSpc>
            </a:pPr>
            <a:endParaRPr lang="en-IN" sz="1100" dirty="0"/>
          </a:p>
        </p:txBody>
      </p:sp>
    </p:spTree>
    <p:extLst>
      <p:ext uri="{BB962C8B-B14F-4D97-AF65-F5344CB8AC3E}">
        <p14:creationId xmlns:p14="http://schemas.microsoft.com/office/powerpoint/2010/main" val="172620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D034-C95B-4470-B7AA-727FD1295A09}"/>
              </a:ext>
            </a:extLst>
          </p:cNvPr>
          <p:cNvSpPr>
            <a:spLocks noGrp="1"/>
          </p:cNvSpPr>
          <p:nvPr>
            <p:ph type="title"/>
          </p:nvPr>
        </p:nvSpPr>
        <p:spPr>
          <a:xfrm>
            <a:off x="2179848" y="533309"/>
            <a:ext cx="7394713" cy="882830"/>
          </a:xfrm>
        </p:spPr>
        <p:txBody>
          <a:bodyPr>
            <a:noAutofit/>
          </a:bodyPr>
          <a:lstStyle/>
          <a:p>
            <a:r>
              <a:rPr lang="en-IN" sz="3200" b="1" i="0" dirty="0">
                <a:effectLst/>
                <a:latin typeface="Segoe UI" panose="020B0502040204020203" pitchFamily="34" charset="0"/>
                <a:cs typeface="Segoe UI" panose="020B0502040204020203" pitchFamily="34" charset="0"/>
              </a:rPr>
              <a:t>Creating a class component</a:t>
            </a:r>
            <a:br>
              <a:rPr lang="en-IN" sz="3200" b="1" i="0" dirty="0">
                <a:effectLst/>
                <a:latin typeface="Segoe UI" panose="020B0502040204020203" pitchFamily="34" charset="0"/>
                <a:cs typeface="Segoe UI" panose="020B0502040204020203" pitchFamily="34" charset="0"/>
              </a:rPr>
            </a:br>
            <a:endParaRPr lang="en-IN" sz="32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5387797-4EA6-4C05-93F7-B798A1C14651}"/>
              </a:ext>
            </a:extLst>
          </p:cNvPr>
          <p:cNvSpPr>
            <a:spLocks noGrp="1"/>
          </p:cNvSpPr>
          <p:nvPr>
            <p:ph idx="1"/>
          </p:nvPr>
        </p:nvSpPr>
        <p:spPr>
          <a:xfrm>
            <a:off x="225287" y="1603515"/>
            <a:ext cx="10927622" cy="4293014"/>
          </a:xfrm>
        </p:spPr>
        <p:txBody>
          <a:bodyPr anchor="t">
            <a:normAutofit/>
          </a:bodyPr>
          <a:lstStyle/>
          <a:p>
            <a:pPr algn="l">
              <a:buFont typeface="Wingdings" panose="05000000000000000000" pitchFamily="2" charset="2"/>
              <a:buChar char="Ø"/>
            </a:pPr>
            <a:r>
              <a:rPr lang="en-US" sz="2800" b="0" i="0" dirty="0">
                <a:effectLst/>
                <a:latin typeface="Calibri Light" panose="020F0302020204030204" pitchFamily="34" charset="0"/>
                <a:cs typeface="Calibri Light" panose="020F0302020204030204" pitchFamily="34" charset="0"/>
              </a:rPr>
              <a:t>Class components have previously been the most commonly used among the four component types. This is because class components are able to do everything a functional component do but more. It can utilize the main functions of React, </a:t>
            </a:r>
            <a:r>
              <a:rPr lang="en-US" sz="2800" b="1" i="1" dirty="0">
                <a:effectLst/>
                <a:latin typeface="Calibri Light" panose="020F0302020204030204" pitchFamily="34" charset="0"/>
                <a:cs typeface="Calibri Light" panose="020F0302020204030204" pitchFamily="34" charset="0"/>
              </a:rPr>
              <a:t>state</a:t>
            </a:r>
            <a:r>
              <a:rPr lang="en-US" sz="2800" b="0" i="0" dirty="0">
                <a:effectLst/>
                <a:latin typeface="Calibri Light" panose="020F0302020204030204" pitchFamily="34" charset="0"/>
                <a:cs typeface="Calibri Light" panose="020F0302020204030204" pitchFamily="34" charset="0"/>
              </a:rPr>
              <a:t>,</a:t>
            </a:r>
            <a:r>
              <a:rPr lang="en-US" sz="2800" b="1" i="1" dirty="0">
                <a:effectLst/>
                <a:latin typeface="Calibri Light" panose="020F0302020204030204" pitchFamily="34" charset="0"/>
                <a:cs typeface="Calibri Light" panose="020F0302020204030204" pitchFamily="34" charset="0"/>
              </a:rPr>
              <a:t> props</a:t>
            </a:r>
            <a:r>
              <a:rPr lang="en-US" sz="2800" b="0" i="0" dirty="0">
                <a:effectLst/>
                <a:latin typeface="Calibri Light" panose="020F0302020204030204" pitchFamily="34" charset="0"/>
                <a:cs typeface="Calibri Light" panose="020F0302020204030204" pitchFamily="34" charset="0"/>
              </a:rPr>
              <a:t>, and </a:t>
            </a:r>
            <a:r>
              <a:rPr lang="en-US" sz="2800" b="1" i="1" dirty="0">
                <a:effectLst/>
                <a:latin typeface="Calibri Light" panose="020F0302020204030204" pitchFamily="34" charset="0"/>
                <a:cs typeface="Calibri Light" panose="020F0302020204030204" pitchFamily="34" charset="0"/>
              </a:rPr>
              <a:t>lifecycle methods</a:t>
            </a:r>
            <a:r>
              <a:rPr lang="en-US" sz="2800" b="0" i="0" dirty="0">
                <a:effectLst/>
                <a:latin typeface="Calibri Light" panose="020F0302020204030204" pitchFamily="34" charset="0"/>
                <a:cs typeface="Calibri Light" panose="020F0302020204030204" pitchFamily="34" charset="0"/>
              </a:rPr>
              <a:t>. Unlike functional components, class components are consist of … well, a class.</a:t>
            </a:r>
          </a:p>
          <a:p>
            <a:pPr marL="0" indent="0">
              <a:buNone/>
            </a:pPr>
            <a:br>
              <a:rPr lang="en-US" sz="2800" dirty="0">
                <a:effectLst/>
                <a:latin typeface="Calibri Light" panose="020F0302020204030204" pitchFamily="34" charset="0"/>
                <a:cs typeface="Calibri Light" panose="020F0302020204030204" pitchFamily="34" charset="0"/>
              </a:rPr>
            </a:br>
            <a:endParaRPr lang="en-US" sz="2800" dirty="0">
              <a:effectLst/>
              <a:latin typeface="Calibri Light" panose="020F0302020204030204" pitchFamily="34" charset="0"/>
              <a:cs typeface="Calibri Light" panose="020F0302020204030204" pitchFamily="34"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marL="0" indent="0">
              <a:buNone/>
            </a:pPr>
            <a:endParaRPr lang="en-IN" sz="1800" dirty="0"/>
          </a:p>
        </p:txBody>
      </p:sp>
    </p:spTree>
    <p:extLst>
      <p:ext uri="{BB962C8B-B14F-4D97-AF65-F5344CB8AC3E}">
        <p14:creationId xmlns:p14="http://schemas.microsoft.com/office/powerpoint/2010/main" val="366546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42B5F4-20E5-43F0-AB71-B05CCD136941}"/>
              </a:ext>
            </a:extLst>
          </p:cNvPr>
          <p:cNvSpPr>
            <a:spLocks noGrp="1"/>
          </p:cNvSpPr>
          <p:nvPr>
            <p:ph idx="1"/>
          </p:nvPr>
        </p:nvSpPr>
        <p:spPr>
          <a:xfrm>
            <a:off x="1022868" y="1108365"/>
            <a:ext cx="9115045" cy="4682836"/>
          </a:xfrm>
        </p:spPr>
        <p:txBody>
          <a:bodyPr>
            <a:normAutofit fontScale="70000" lnSpcReduction="20000"/>
          </a:bodyPr>
          <a:lstStyle/>
          <a:p>
            <a:r>
              <a:rPr lang="en-IN" b="1" dirty="0">
                <a:solidFill>
                  <a:srgbClr val="00B050"/>
                </a:solidFill>
                <a:effectLst/>
                <a:latin typeface="Consolas" panose="020B0609020204030204" pitchFamily="49" charset="0"/>
              </a:rPr>
              <a:t>// Class Component Example</a:t>
            </a:r>
          </a:p>
          <a:p>
            <a:r>
              <a:rPr lang="en-IN" sz="2400" b="1" dirty="0">
                <a:solidFill>
                  <a:srgbClr val="C586C0"/>
                </a:solidFill>
                <a:effectLst/>
                <a:latin typeface="Consolas" panose="020B0609020204030204" pitchFamily="49" charset="0"/>
              </a:rPr>
              <a:t>import</a:t>
            </a:r>
            <a:r>
              <a:rPr lang="en-IN" sz="2400" b="1" dirty="0">
                <a:solidFill>
                  <a:srgbClr val="D4D4D4"/>
                </a:solidFill>
                <a:effectLst/>
                <a:latin typeface="Consolas" panose="020B0609020204030204" pitchFamily="49" charset="0"/>
              </a:rPr>
              <a:t> </a:t>
            </a:r>
            <a:r>
              <a:rPr lang="en-IN" sz="2400" b="1" dirty="0">
                <a:solidFill>
                  <a:schemeClr val="tx2">
                    <a:lumMod val="60000"/>
                    <a:lumOff val="40000"/>
                  </a:schemeClr>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 </a:t>
            </a:r>
            <a:r>
              <a:rPr lang="en-IN" sz="2400" b="1" dirty="0">
                <a:solidFill>
                  <a:srgbClr val="C586C0"/>
                </a:solidFill>
                <a:effectLst/>
                <a:latin typeface="Consolas" panose="020B0609020204030204" pitchFamily="49" charset="0"/>
              </a:rPr>
              <a:t>from</a:t>
            </a:r>
            <a:r>
              <a:rPr lang="en-IN" sz="2400" b="1" dirty="0">
                <a:solidFill>
                  <a:srgbClr val="D4D4D4"/>
                </a:solidFill>
                <a:effectLst/>
                <a:latin typeface="Consolas" panose="020B0609020204030204" pitchFamily="49" charset="0"/>
              </a:rPr>
              <a:t> </a:t>
            </a:r>
            <a:r>
              <a:rPr lang="en-IN" sz="2400" b="1" dirty="0">
                <a:solidFill>
                  <a:schemeClr val="accent1"/>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a:t>
            </a:r>
          </a:p>
          <a:p>
            <a:r>
              <a:rPr lang="en-IN" sz="2400" b="1" dirty="0">
                <a:solidFill>
                  <a:srgbClr val="569CD6"/>
                </a:solidFill>
                <a:effectLst/>
                <a:latin typeface="Consolas" panose="020B0609020204030204" pitchFamily="49" charset="0"/>
              </a:rPr>
              <a:t>class</a:t>
            </a:r>
            <a:r>
              <a:rPr lang="en-IN" sz="2400" b="1" dirty="0">
                <a:solidFill>
                  <a:srgbClr val="D4D4D4"/>
                </a:solidFill>
                <a:effectLst/>
                <a:latin typeface="Consolas" panose="020B0609020204030204" pitchFamily="49" charset="0"/>
              </a:rPr>
              <a:t> </a:t>
            </a:r>
            <a:r>
              <a:rPr lang="en-IN" sz="2400" b="1" dirty="0">
                <a:solidFill>
                  <a:srgbClr val="4EC9B0"/>
                </a:solidFill>
                <a:effectLst/>
                <a:latin typeface="Consolas" panose="020B0609020204030204" pitchFamily="49" charset="0"/>
              </a:rPr>
              <a:t>HelloWorld</a:t>
            </a:r>
            <a:r>
              <a:rPr lang="en-IN" sz="2400" b="1" dirty="0">
                <a:solidFill>
                  <a:srgbClr val="D4D4D4"/>
                </a:solidFill>
                <a:effectLst/>
                <a:latin typeface="Consolas" panose="020B0609020204030204" pitchFamily="49" charset="0"/>
              </a:rPr>
              <a:t> </a:t>
            </a:r>
            <a:r>
              <a:rPr lang="en-IN" sz="2400" b="1" dirty="0">
                <a:solidFill>
                  <a:srgbClr val="569CD6"/>
                </a:solidFill>
                <a:effectLst/>
                <a:latin typeface="Consolas" panose="020B0609020204030204" pitchFamily="49" charset="0"/>
              </a:rPr>
              <a:t>extends</a:t>
            </a:r>
            <a:r>
              <a:rPr lang="en-IN" sz="2400" b="1" dirty="0">
                <a:solidFill>
                  <a:srgbClr val="D4D4D4"/>
                </a:solidFill>
                <a:effectLst/>
                <a:latin typeface="Consolas" panose="020B0609020204030204" pitchFamily="49" charset="0"/>
              </a:rPr>
              <a:t> </a:t>
            </a:r>
            <a:r>
              <a:rPr lang="en-IN" sz="2400" b="1" dirty="0">
                <a:solidFill>
                  <a:srgbClr val="4EC9B0"/>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a:t>
            </a:r>
            <a:r>
              <a:rPr lang="en-IN" sz="2400" b="1" dirty="0">
                <a:solidFill>
                  <a:srgbClr val="4EC9B0"/>
                </a:solidFill>
                <a:effectLst/>
                <a:latin typeface="Consolas" panose="020B0609020204030204" pitchFamily="49" charset="0"/>
              </a:rPr>
              <a:t>Component</a:t>
            </a:r>
            <a:r>
              <a:rPr lang="en-IN" sz="2400" b="1" dirty="0">
                <a:solidFill>
                  <a:srgbClr val="D4D4D4"/>
                </a:solidFill>
                <a:effectLst/>
                <a:latin typeface="Consolas" panose="020B0609020204030204" pitchFamily="49" charset="0"/>
              </a:rPr>
              <a:t> {</a:t>
            </a:r>
          </a:p>
          <a:p>
            <a:r>
              <a:rPr lang="en-IN" sz="2400" b="1" dirty="0">
                <a:solidFill>
                  <a:srgbClr val="D4D4D4"/>
                </a:solidFill>
                <a:effectLst/>
                <a:latin typeface="Consolas" panose="020B0609020204030204" pitchFamily="49" charset="0"/>
              </a:rPr>
              <a:t>   </a:t>
            </a:r>
            <a:r>
              <a:rPr lang="en-IN" sz="2400" b="1" dirty="0">
                <a:effectLst/>
                <a:latin typeface="Consolas" panose="020B0609020204030204" pitchFamily="49" charset="0"/>
              </a:rPr>
              <a:t>render() {</a:t>
            </a:r>
          </a:p>
          <a:p>
            <a:r>
              <a:rPr lang="en-IN" sz="2400" b="1" dirty="0">
                <a:solidFill>
                  <a:srgbClr val="D4D4D4"/>
                </a:solidFill>
                <a:effectLst/>
                <a:latin typeface="Consolas" panose="020B0609020204030204" pitchFamily="49" charset="0"/>
              </a:rPr>
              <a:t>      </a:t>
            </a:r>
            <a:r>
              <a:rPr lang="en-IN" sz="2400" b="1" dirty="0">
                <a:solidFill>
                  <a:srgbClr val="C586C0"/>
                </a:solidFill>
                <a:effectLst/>
                <a:latin typeface="Consolas" panose="020B0609020204030204" pitchFamily="49" charset="0"/>
              </a:rPr>
              <a:t>return</a:t>
            </a:r>
            <a:r>
              <a:rPr lang="en-IN" sz="2400" b="1" dirty="0">
                <a:solidFill>
                  <a:srgbClr val="D4D4D4"/>
                </a:solidFill>
                <a:effectLst/>
                <a:latin typeface="Consolas" panose="020B0609020204030204" pitchFamily="49" charset="0"/>
              </a:rPr>
              <a:t> </a:t>
            </a:r>
            <a:r>
              <a:rPr lang="en-IN" sz="2400" b="1" dirty="0">
                <a:effectLst/>
                <a:latin typeface="Consolas" panose="020B0609020204030204" pitchFamily="49" charset="0"/>
              </a:rPr>
              <a:t>(</a:t>
            </a: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div</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p</a:t>
            </a:r>
            <a:r>
              <a:rPr lang="en-IN" sz="2400" b="1" dirty="0">
                <a:solidFill>
                  <a:srgbClr val="808080"/>
                </a:solidFill>
                <a:effectLst/>
                <a:latin typeface="Consolas" panose="020B0609020204030204" pitchFamily="49" charset="0"/>
              </a:rPr>
              <a:t>&gt;</a:t>
            </a:r>
            <a:r>
              <a:rPr lang="en-IN" sz="2400" b="1" dirty="0">
                <a:effectLst/>
                <a:latin typeface="Consolas" panose="020B0609020204030204" pitchFamily="49" charset="0"/>
              </a:rPr>
              <a:t>Hello World</a:t>
            </a:r>
            <a:r>
              <a:rPr lang="en-IN" sz="2400" b="1" dirty="0">
                <a:solidFill>
                  <a:srgbClr val="D4D4D4"/>
                </a:solidFill>
                <a:effectLst/>
                <a:latin typeface="Consolas" panose="020B0609020204030204" pitchFamily="49" charset="0"/>
              </a:rPr>
              <a:t>!</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p</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div</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effectLst/>
                <a:latin typeface="Consolas" panose="020B0609020204030204" pitchFamily="49" charset="0"/>
              </a:rPr>
              <a:t>      )</a:t>
            </a:r>
          </a:p>
          <a:p>
            <a:r>
              <a:rPr lang="en-IN" sz="2400" b="1" dirty="0">
                <a:effectLst/>
                <a:latin typeface="Consolas" panose="020B0609020204030204" pitchFamily="49" charset="0"/>
              </a:rPr>
              <a:t>   }</a:t>
            </a:r>
          </a:p>
          <a:p>
            <a:r>
              <a:rPr lang="en-IN" sz="2400" b="1" dirty="0">
                <a:effectLst/>
                <a:latin typeface="Consolas" panose="020B0609020204030204" pitchFamily="49" charset="0"/>
              </a:rPr>
              <a:t>}</a:t>
            </a:r>
          </a:p>
          <a:p>
            <a:r>
              <a:rPr lang="en-IN" sz="2400" b="1" dirty="0">
                <a:solidFill>
                  <a:schemeClr val="accent1">
                    <a:lumMod val="75000"/>
                  </a:schemeClr>
                </a:solidFill>
                <a:effectLst/>
                <a:latin typeface="Consolas" panose="020B0609020204030204" pitchFamily="49" charset="0"/>
              </a:rPr>
              <a:t>export default </a:t>
            </a:r>
            <a:r>
              <a:rPr lang="en-IN" sz="2400" b="1" dirty="0">
                <a:solidFill>
                  <a:schemeClr val="tx2">
                    <a:lumMod val="60000"/>
                    <a:lumOff val="40000"/>
                  </a:schemeClr>
                </a:solidFill>
                <a:effectLst/>
                <a:latin typeface="Consolas" panose="020B0609020204030204" pitchFamily="49" charset="0"/>
              </a:rPr>
              <a:t>HelloWorld;</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9047959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664</TotalTime>
  <Words>955</Words>
  <Application>Microsoft Office PowerPoint</Application>
  <PresentationFormat>Widescreen</PresentationFormat>
  <Paragraphs>89</Paragraphs>
  <Slides>18</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Algerian</vt:lpstr>
      <vt:lpstr>Arial</vt:lpstr>
      <vt:lpstr>Calibri</vt:lpstr>
      <vt:lpstr>Calibri Light</vt:lpstr>
      <vt:lpstr>Century Gothic</vt:lpstr>
      <vt:lpstr>Consolas</vt:lpstr>
      <vt:lpstr>Heebo</vt:lpstr>
      <vt:lpstr>inter-regular</vt:lpstr>
      <vt:lpstr>Nunito</vt:lpstr>
      <vt:lpstr>Segoe UI</vt:lpstr>
      <vt:lpstr>sohne</vt:lpstr>
      <vt:lpstr>source-serif-pro</vt:lpstr>
      <vt:lpstr>Wingdings</vt:lpstr>
      <vt:lpstr>Wingdings 3</vt:lpstr>
      <vt:lpstr>Ion</vt:lpstr>
      <vt:lpstr> React Js</vt:lpstr>
      <vt:lpstr>INDEX</vt:lpstr>
      <vt:lpstr>                          React Components</vt:lpstr>
      <vt:lpstr>React component accomplish these feature using three concepts −</vt:lpstr>
      <vt:lpstr>PowerPoint Presentation</vt:lpstr>
      <vt:lpstr>Creating a React component </vt:lpstr>
      <vt:lpstr>PowerPoint Presentation</vt:lpstr>
      <vt:lpstr>Creating a class component </vt:lpstr>
      <vt:lpstr>PowerPoint Presentation</vt:lpstr>
      <vt:lpstr>PowerPoint Presentation</vt:lpstr>
      <vt:lpstr>Functional Components </vt:lpstr>
      <vt:lpstr>PowerPoint Presentation</vt:lpstr>
      <vt:lpstr>Conclusion </vt:lpstr>
      <vt:lpstr>Conclusion </vt:lpstr>
      <vt:lpstr>              EXAMPLES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React Js</dc:title>
  <dc:creator>Sushmita Roy</dc:creator>
  <cp:lastModifiedBy>Sushmita Roy</cp:lastModifiedBy>
  <cp:revision>6</cp:revision>
  <dcterms:created xsi:type="dcterms:W3CDTF">2023-01-31T08:22:15Z</dcterms:created>
  <dcterms:modified xsi:type="dcterms:W3CDTF">2023-02-12T14:36:57Z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