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21"/>
  </p:notesMasterIdLst>
  <p:handoutMasterIdLst>
    <p:handoutMasterId r:id="rId22"/>
  </p:handoutMasterIdLst>
  <p:sldIdLst>
    <p:sldId id="278" r:id="rId5"/>
    <p:sldId id="262" r:id="rId6"/>
    <p:sldId id="268" r:id="rId7"/>
    <p:sldId id="281" r:id="rId8"/>
    <p:sldId id="282" r:id="rId9"/>
    <p:sldId id="269" r:id="rId10"/>
    <p:sldId id="270" r:id="rId11"/>
    <p:sldId id="283" r:id="rId12"/>
    <p:sldId id="276" r:id="rId13"/>
    <p:sldId id="277" r:id="rId14"/>
    <p:sldId id="279" r:id="rId15"/>
    <p:sldId id="280" r:id="rId16"/>
    <p:sldId id="271" r:id="rId17"/>
    <p:sldId id="272" r:id="rId18"/>
    <p:sldId id="273"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87"/>
  </p:normalViewPr>
  <p:slideViewPr>
    <p:cSldViewPr snapToGrid="0" snapToObjects="1">
      <p:cViewPr varScale="1">
        <p:scale>
          <a:sx n="65" d="100"/>
          <a:sy n="65" d="100"/>
        </p:scale>
        <p:origin x="852" y="60"/>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1/24/2023</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2</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11</a:t>
            </a:fld>
            <a:endParaRPr lang="en-US" dirty="0"/>
          </a:p>
        </p:txBody>
      </p:sp>
    </p:spTree>
    <p:extLst>
      <p:ext uri="{BB962C8B-B14F-4D97-AF65-F5344CB8AC3E}">
        <p14:creationId xmlns:p14="http://schemas.microsoft.com/office/powerpoint/2010/main" val="3516401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12</a:t>
            </a:fld>
            <a:endParaRPr lang="en-US" dirty="0"/>
          </a:p>
        </p:txBody>
      </p:sp>
    </p:spTree>
    <p:extLst>
      <p:ext uri="{BB962C8B-B14F-4D97-AF65-F5344CB8AC3E}">
        <p14:creationId xmlns:p14="http://schemas.microsoft.com/office/powerpoint/2010/main" val="1156652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13</a:t>
            </a:fld>
            <a:endParaRPr lang="en-US" dirty="0"/>
          </a:p>
        </p:txBody>
      </p:sp>
    </p:spTree>
    <p:extLst>
      <p:ext uri="{BB962C8B-B14F-4D97-AF65-F5344CB8AC3E}">
        <p14:creationId xmlns:p14="http://schemas.microsoft.com/office/powerpoint/2010/main" val="2044455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14</a:t>
            </a:fld>
            <a:endParaRPr lang="en-US" dirty="0"/>
          </a:p>
        </p:txBody>
      </p:sp>
    </p:spTree>
    <p:extLst>
      <p:ext uri="{BB962C8B-B14F-4D97-AF65-F5344CB8AC3E}">
        <p14:creationId xmlns:p14="http://schemas.microsoft.com/office/powerpoint/2010/main" val="640110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15</a:t>
            </a:fld>
            <a:endParaRPr lang="en-US" dirty="0"/>
          </a:p>
        </p:txBody>
      </p:sp>
    </p:spTree>
    <p:extLst>
      <p:ext uri="{BB962C8B-B14F-4D97-AF65-F5344CB8AC3E}">
        <p14:creationId xmlns:p14="http://schemas.microsoft.com/office/powerpoint/2010/main" val="2921414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16</a:t>
            </a:fld>
            <a:endParaRPr lang="en-US" dirty="0"/>
          </a:p>
        </p:txBody>
      </p:sp>
    </p:spTree>
    <p:extLst>
      <p:ext uri="{BB962C8B-B14F-4D97-AF65-F5344CB8AC3E}">
        <p14:creationId xmlns:p14="http://schemas.microsoft.com/office/powerpoint/2010/main" val="2777307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3</a:t>
            </a:fld>
            <a:endParaRPr lang="en-US" dirty="0"/>
          </a:p>
        </p:txBody>
      </p:sp>
    </p:spTree>
    <p:extLst>
      <p:ext uri="{BB962C8B-B14F-4D97-AF65-F5344CB8AC3E}">
        <p14:creationId xmlns:p14="http://schemas.microsoft.com/office/powerpoint/2010/main" val="391972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4</a:t>
            </a:fld>
            <a:endParaRPr lang="en-US" dirty="0"/>
          </a:p>
        </p:txBody>
      </p:sp>
    </p:spTree>
    <p:extLst>
      <p:ext uri="{BB962C8B-B14F-4D97-AF65-F5344CB8AC3E}">
        <p14:creationId xmlns:p14="http://schemas.microsoft.com/office/powerpoint/2010/main" val="2802345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5</a:t>
            </a:fld>
            <a:endParaRPr lang="en-US" dirty="0"/>
          </a:p>
        </p:txBody>
      </p:sp>
    </p:spTree>
    <p:extLst>
      <p:ext uri="{BB962C8B-B14F-4D97-AF65-F5344CB8AC3E}">
        <p14:creationId xmlns:p14="http://schemas.microsoft.com/office/powerpoint/2010/main" val="9048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6</a:t>
            </a:fld>
            <a:endParaRPr lang="en-US" dirty="0"/>
          </a:p>
        </p:txBody>
      </p:sp>
    </p:spTree>
    <p:extLst>
      <p:ext uri="{BB962C8B-B14F-4D97-AF65-F5344CB8AC3E}">
        <p14:creationId xmlns:p14="http://schemas.microsoft.com/office/powerpoint/2010/main" val="361414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7</a:t>
            </a:fld>
            <a:endParaRPr lang="en-US" dirty="0"/>
          </a:p>
        </p:txBody>
      </p:sp>
    </p:spTree>
    <p:extLst>
      <p:ext uri="{BB962C8B-B14F-4D97-AF65-F5344CB8AC3E}">
        <p14:creationId xmlns:p14="http://schemas.microsoft.com/office/powerpoint/2010/main" val="870121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8</a:t>
            </a:fld>
            <a:endParaRPr lang="en-US" dirty="0"/>
          </a:p>
        </p:txBody>
      </p:sp>
    </p:spTree>
    <p:extLst>
      <p:ext uri="{BB962C8B-B14F-4D97-AF65-F5344CB8AC3E}">
        <p14:creationId xmlns:p14="http://schemas.microsoft.com/office/powerpoint/2010/main" val="316554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9</a:t>
            </a:fld>
            <a:endParaRPr lang="en-US" dirty="0"/>
          </a:p>
        </p:txBody>
      </p:sp>
    </p:spTree>
    <p:extLst>
      <p:ext uri="{BB962C8B-B14F-4D97-AF65-F5344CB8AC3E}">
        <p14:creationId xmlns:p14="http://schemas.microsoft.com/office/powerpoint/2010/main" val="246144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10</a:t>
            </a:fld>
            <a:endParaRPr lang="en-US" dirty="0"/>
          </a:p>
        </p:txBody>
      </p:sp>
    </p:spTree>
    <p:extLst>
      <p:ext uri="{BB962C8B-B14F-4D97-AF65-F5344CB8AC3E}">
        <p14:creationId xmlns:p14="http://schemas.microsoft.com/office/powerpoint/2010/main" val="2156613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1/24/2023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reactjs-router/" TargetMode="External"/><Relationship Id="rId2" Type="http://schemas.openxmlformats.org/officeDocument/2006/relationships/hyperlink" Target="https://www.scien.cx/2021/05/27/dynamic-vs-static-routing-in-react/#:~:text=The%20main%20difference%20between%20static%20vs.%20dynamic%20routing,everything%20is%20a%20component%20in%20the%20React%20Router." TargetMode="External"/><Relationship Id="rId1" Type="http://schemas.openxmlformats.org/officeDocument/2006/relationships/slideLayout" Target="../slideLayouts/slideLayout13.xml"/><Relationship Id="rId4" Type="http://schemas.openxmlformats.org/officeDocument/2006/relationships/hyperlink" Target="https://beetechnical.com/tech-tutorial/easy-examples-of-react-routing-complete-guide-2022/#:~:text=Types%20of%20Routing%20in%20React%201%20Memory%20Router,keep%20the%20UI%20in%20sync%20with%20it.%2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reactjs-setting-development-environmen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html-a-ta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51DE0E-72FD-1A7D-B11F-67DDE6805F33}"/>
              </a:ext>
            </a:extLst>
          </p:cNvPr>
          <p:cNvSpPr>
            <a:spLocks noGrp="1"/>
          </p:cNvSpPr>
          <p:nvPr>
            <p:ph type="body" idx="1"/>
          </p:nvPr>
        </p:nvSpPr>
        <p:spPr/>
        <p:txBody>
          <a:bodyPr/>
          <a:lstStyle/>
          <a:p>
            <a:endParaRPr lang="en-US" dirty="0"/>
          </a:p>
          <a:p>
            <a:endParaRPr lang="en-US" dirty="0"/>
          </a:p>
          <a:p>
            <a:endParaRPr lang="en-US" dirty="0"/>
          </a:p>
        </p:txBody>
      </p:sp>
      <p:sp>
        <p:nvSpPr>
          <p:cNvPr id="4" name="Rectangle 3">
            <a:extLst>
              <a:ext uri="{FF2B5EF4-FFF2-40B4-BE49-F238E27FC236}">
                <a16:creationId xmlns:a16="http://schemas.microsoft.com/office/drawing/2014/main" id="{CD0E72F5-C0AC-234E-5C99-FDCD3B10FE8A}"/>
              </a:ext>
            </a:extLst>
          </p:cNvPr>
          <p:cNvSpPr/>
          <p:nvPr/>
        </p:nvSpPr>
        <p:spPr>
          <a:xfrm>
            <a:off x="0" y="610136"/>
            <a:ext cx="12192000" cy="5693866"/>
          </a:xfrm>
          <a:prstGeom prst="rect">
            <a:avLst/>
          </a:prstGeom>
          <a:noFill/>
        </p:spPr>
        <p:txBody>
          <a:bodyPr wrap="square" lIns="91440" tIns="45720" rIns="91440" bIns="45720">
            <a:spAutoFit/>
          </a:bodyPr>
          <a:lstStyle/>
          <a:p>
            <a:r>
              <a:rPr lang="en-US" sz="9600" b="0" cap="none" spc="0" dirty="0">
                <a:ln w="0"/>
                <a:solidFill>
                  <a:schemeClr val="accent5">
                    <a:lumMod val="20000"/>
                    <a:lumOff val="80000"/>
                  </a:schemeClr>
                </a:solidFill>
                <a:effectLst>
                  <a:reflection blurRad="6350" stA="53000" endA="300" endPos="35500" dir="5400000" sy="-90000" algn="bl" rotWithShape="0"/>
                </a:effectLst>
                <a:latin typeface="Harrington" panose="04040505050A02020702" pitchFamily="82" charset="0"/>
              </a:rPr>
              <a:t>       Router</a:t>
            </a:r>
            <a:br>
              <a:rPr lang="en-US" sz="9600" b="0" cap="none" spc="0" dirty="0">
                <a:ln w="0"/>
                <a:solidFill>
                  <a:schemeClr val="accent5">
                    <a:lumMod val="20000"/>
                    <a:lumOff val="80000"/>
                  </a:schemeClr>
                </a:solidFill>
                <a:effectLst>
                  <a:reflection blurRad="6350" stA="53000" endA="300" endPos="35500" dir="5400000" sy="-90000" algn="bl" rotWithShape="0"/>
                </a:effectLst>
                <a:latin typeface="Harrington" panose="04040505050A02020702" pitchFamily="82" charset="0"/>
              </a:rPr>
            </a:br>
            <a:r>
              <a:rPr lang="en-US" sz="9600" b="0" cap="none" spc="0" dirty="0">
                <a:ln w="0"/>
                <a:solidFill>
                  <a:schemeClr val="accent5">
                    <a:lumMod val="20000"/>
                    <a:lumOff val="80000"/>
                  </a:schemeClr>
                </a:solidFill>
                <a:effectLst>
                  <a:reflection blurRad="6350" stA="53000" endA="300" endPos="35500" dir="5400000" sy="-90000" algn="bl" rotWithShape="0"/>
                </a:effectLst>
                <a:latin typeface="Harrington" panose="04040505050A02020702" pitchFamily="82" charset="0"/>
              </a:rPr>
              <a:t>                Reactjs</a:t>
            </a:r>
          </a:p>
          <a:p>
            <a:pPr algn="ctr"/>
            <a:endParaRPr lang="en-US" sz="2800" dirty="0">
              <a:ln w="0"/>
              <a:solidFill>
                <a:schemeClr val="accent5">
                  <a:lumMod val="20000"/>
                  <a:lumOff val="80000"/>
                </a:schemeClr>
              </a:solidFill>
              <a:effectLst>
                <a:reflection blurRad="6350" stA="53000" endA="300" endPos="35500" dir="5400000" sy="-90000" algn="bl" rotWithShape="0"/>
              </a:effectLst>
              <a:latin typeface="Harrington" panose="04040505050A02020702" pitchFamily="82" charset="0"/>
            </a:endParaRPr>
          </a:p>
          <a:p>
            <a:pPr algn="ctr"/>
            <a:endParaRPr lang="en-US" sz="2400" b="0" cap="none" spc="0" dirty="0">
              <a:ln w="0"/>
              <a:solidFill>
                <a:schemeClr val="accent5">
                  <a:lumMod val="20000"/>
                  <a:lumOff val="80000"/>
                </a:schemeClr>
              </a:solidFill>
              <a:effectLst>
                <a:reflection blurRad="6350" stA="53000" endA="300" endPos="35500" dir="5400000" sy="-90000" algn="bl" rotWithShape="0"/>
              </a:effectLst>
              <a:latin typeface="Harrington" panose="04040505050A02020702" pitchFamily="82" charset="0"/>
            </a:endParaRPr>
          </a:p>
          <a:p>
            <a:pPr algn="ctr"/>
            <a:endParaRPr lang="en-US" sz="2400" dirty="0">
              <a:hlinkClick r:id="rId2"/>
            </a:endParaRPr>
          </a:p>
          <a:p>
            <a:pPr algn="ctr"/>
            <a:endParaRPr lang="en-US" sz="2400" dirty="0">
              <a:hlinkClick r:id="rId2"/>
            </a:endParaRPr>
          </a:p>
          <a:p>
            <a:pPr algn="ctr"/>
            <a:r>
              <a:rPr lang="en-US" sz="2400" dirty="0">
                <a:hlinkClick r:id="rId2"/>
              </a:rPr>
              <a:t>Dynamic vs Static Routing in React – </a:t>
            </a:r>
            <a:r>
              <a:rPr lang="en-US" sz="2400" dirty="0" err="1">
                <a:hlinkClick r:id="rId2"/>
              </a:rPr>
              <a:t>Sciencx</a:t>
            </a:r>
            <a:endParaRPr lang="en-US" sz="2400" dirty="0">
              <a:ln w="0"/>
              <a:solidFill>
                <a:schemeClr val="accent5">
                  <a:lumMod val="20000"/>
                  <a:lumOff val="80000"/>
                </a:schemeClr>
              </a:solidFill>
              <a:effectLst>
                <a:reflection blurRad="6350" stA="53000" endA="300" endPos="35500" dir="5400000" sy="-90000" algn="bl" rotWithShape="0"/>
              </a:effectLst>
              <a:latin typeface="Harrington" panose="04040505050A02020702" pitchFamily="82" charset="0"/>
            </a:endParaRPr>
          </a:p>
          <a:p>
            <a:pPr algn="ctr"/>
            <a:r>
              <a:rPr lang="en-US" sz="2400" dirty="0">
                <a:hlinkClick r:id="rId3"/>
              </a:rPr>
              <a:t>ReactJS | Router – </a:t>
            </a:r>
            <a:r>
              <a:rPr lang="en-US" sz="2400" dirty="0" err="1">
                <a:hlinkClick r:id="rId3"/>
              </a:rPr>
              <a:t>GeeksforGeeks</a:t>
            </a:r>
            <a:endParaRPr lang="en-US" sz="2400" dirty="0">
              <a:ln w="0"/>
              <a:solidFill>
                <a:schemeClr val="accent5">
                  <a:lumMod val="20000"/>
                  <a:lumOff val="80000"/>
                </a:schemeClr>
              </a:solidFill>
              <a:effectLst>
                <a:reflection blurRad="6350" stA="53000" endA="300" endPos="35500" dir="5400000" sy="-90000" algn="bl" rotWithShape="0"/>
              </a:effectLst>
              <a:latin typeface="Harrington" panose="04040505050A02020702" pitchFamily="82" charset="0"/>
            </a:endParaRPr>
          </a:p>
          <a:p>
            <a:pPr algn="ctr"/>
            <a:r>
              <a:rPr lang="en-US" sz="2400" dirty="0">
                <a:hlinkClick r:id="rId4"/>
              </a:rPr>
              <a:t>Easy Examples Of React Routing Complete Guide 2022 | </a:t>
            </a:r>
            <a:r>
              <a:rPr lang="en-US" sz="2400" dirty="0" err="1">
                <a:hlinkClick r:id="rId4"/>
              </a:rPr>
              <a:t>Beetechnical</a:t>
            </a:r>
            <a:endParaRPr lang="en-US" sz="2400" b="0" cap="none" spc="0" dirty="0">
              <a:ln w="0"/>
              <a:solidFill>
                <a:schemeClr val="accent5">
                  <a:lumMod val="20000"/>
                  <a:lumOff val="80000"/>
                </a:schemeClr>
              </a:solidFill>
              <a:effectLst>
                <a:reflection blurRad="6350" stA="53000" endA="300" endPos="35500" dir="5400000" sy="-90000" algn="bl" rotWithShape="0"/>
              </a:effectLst>
              <a:latin typeface="Harrington" panose="04040505050A02020702" pitchFamily="82" charset="0"/>
            </a:endParaRPr>
          </a:p>
        </p:txBody>
      </p:sp>
      <p:cxnSp>
        <p:nvCxnSpPr>
          <p:cNvPr id="6" name="Straight Connector 5">
            <a:extLst>
              <a:ext uri="{FF2B5EF4-FFF2-40B4-BE49-F238E27FC236}">
                <a16:creationId xmlns:a16="http://schemas.microsoft.com/office/drawing/2014/main" id="{8317FE7D-AA0D-409C-BB47-97EFDDC59FC9}"/>
              </a:ext>
            </a:extLst>
          </p:cNvPr>
          <p:cNvCxnSpPr/>
          <p:nvPr/>
        </p:nvCxnSpPr>
        <p:spPr>
          <a:xfrm>
            <a:off x="0" y="651048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BE05A4C-DB37-EE85-D026-00DF848D0409}"/>
              </a:ext>
            </a:extLst>
          </p:cNvPr>
          <p:cNvCxnSpPr>
            <a:cxnSpLocks/>
          </p:cNvCxnSpPr>
          <p:nvPr/>
        </p:nvCxnSpPr>
        <p:spPr>
          <a:xfrm>
            <a:off x="0" y="4747884"/>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19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0" y="0"/>
            <a:ext cx="12192000" cy="4278094"/>
          </a:xfrm>
          <a:prstGeom prst="rect">
            <a:avLst/>
          </a:prstGeom>
          <a:noFill/>
        </p:spPr>
        <p:txBody>
          <a:bodyPr wrap="square" rtlCol="0">
            <a:spAutoFit/>
          </a:bodyPr>
          <a:lstStyle/>
          <a:p>
            <a:r>
              <a:rPr lang="en-US" sz="3600" b="0" i="0" dirty="0">
                <a:effectLst/>
                <a:latin typeface="Algerian" panose="04020705040A02060702" pitchFamily="82" charset="0"/>
                <a:cs typeface="Heebo" panose="020B0604020202020204" pitchFamily="2" charset="-79"/>
              </a:rPr>
              <a:t>   </a:t>
            </a:r>
          </a:p>
          <a:p>
            <a:r>
              <a:rPr lang="en-US" sz="3600" b="0" i="0" dirty="0">
                <a:effectLst/>
                <a:latin typeface="Algerian" panose="04020705040A02060702" pitchFamily="82" charset="0"/>
                <a:cs typeface="Heebo" panose="020B0604020202020204" pitchFamily="2" charset="-79"/>
              </a:rPr>
              <a:t>      Difference </a:t>
            </a:r>
            <a:r>
              <a:rPr lang="en-US" sz="3600" dirty="0">
                <a:latin typeface="Algerian" panose="04020705040A02060702" pitchFamily="82" charset="0"/>
                <a:cs typeface="Heebo" panose="020B0604020202020204" pitchFamily="2" charset="-79"/>
              </a:rPr>
              <a:t>b</a:t>
            </a:r>
            <a:r>
              <a:rPr lang="en-US" sz="3600" b="0" i="0" dirty="0">
                <a:effectLst/>
                <a:latin typeface="Algerian" panose="04020705040A02060702" pitchFamily="82" charset="0"/>
                <a:cs typeface="Heebo" panose="020B0604020202020204" pitchFamily="2" charset="-79"/>
              </a:rPr>
              <a:t>/w Static and  Dynamic Routing</a:t>
            </a:r>
          </a:p>
          <a:p>
            <a:endParaRPr lang="en-US" sz="4000" b="1" i="0" dirty="0">
              <a:effectLst/>
              <a:latin typeface="Algerian" panose="04020705040A02060702" pitchFamily="82" charset="0"/>
            </a:endParaRP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endParaRPr lang="en-US" sz="3200" dirty="0">
              <a:latin typeface="Agency FB" panose="020B0503020202020204" pitchFamily="34" charset="0"/>
            </a:endParaRP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algn="just"/>
            <a:endParaRPr lang="en-US" sz="28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graphicFrame>
        <p:nvGraphicFramePr>
          <p:cNvPr id="2" name="Table 3">
            <a:extLst>
              <a:ext uri="{FF2B5EF4-FFF2-40B4-BE49-F238E27FC236}">
                <a16:creationId xmlns:a16="http://schemas.microsoft.com/office/drawing/2014/main" id="{059C9874-020A-E56D-E491-859F1C330593}"/>
              </a:ext>
            </a:extLst>
          </p:cNvPr>
          <p:cNvGraphicFramePr>
            <a:graphicFrameLocks noGrp="1"/>
          </p:cNvGraphicFramePr>
          <p:nvPr>
            <p:extLst>
              <p:ext uri="{D42A27DB-BD31-4B8C-83A1-F6EECF244321}">
                <p14:modId xmlns:p14="http://schemas.microsoft.com/office/powerpoint/2010/main" val="869118818"/>
              </p:ext>
            </p:extLst>
          </p:nvPr>
        </p:nvGraphicFramePr>
        <p:xfrm>
          <a:off x="307258" y="1862048"/>
          <a:ext cx="11577483" cy="4279179"/>
        </p:xfrm>
        <a:graphic>
          <a:graphicData uri="http://schemas.openxmlformats.org/drawingml/2006/table">
            <a:tbl>
              <a:tblPr firstRow="1" bandRow="1">
                <a:tableStyleId>{073A0DAA-6AF3-43AB-8588-CEC1D06C72B9}</a:tableStyleId>
              </a:tblPr>
              <a:tblGrid>
                <a:gridCol w="3859161">
                  <a:extLst>
                    <a:ext uri="{9D8B030D-6E8A-4147-A177-3AD203B41FA5}">
                      <a16:colId xmlns:a16="http://schemas.microsoft.com/office/drawing/2014/main" val="3184781716"/>
                    </a:ext>
                  </a:extLst>
                </a:gridCol>
                <a:gridCol w="3859161">
                  <a:extLst>
                    <a:ext uri="{9D8B030D-6E8A-4147-A177-3AD203B41FA5}">
                      <a16:colId xmlns:a16="http://schemas.microsoft.com/office/drawing/2014/main" val="1929149270"/>
                    </a:ext>
                  </a:extLst>
                </a:gridCol>
                <a:gridCol w="3859161">
                  <a:extLst>
                    <a:ext uri="{9D8B030D-6E8A-4147-A177-3AD203B41FA5}">
                      <a16:colId xmlns:a16="http://schemas.microsoft.com/office/drawing/2014/main" val="3417261951"/>
                    </a:ext>
                  </a:extLst>
                </a:gridCol>
              </a:tblGrid>
              <a:tr h="1041887">
                <a:tc>
                  <a:txBody>
                    <a:bodyPr/>
                    <a:lstStyle/>
                    <a:p>
                      <a:pPr algn="ctr"/>
                      <a:endParaRPr lang="en-US" dirty="0">
                        <a:latin typeface="Agency FB" panose="020B0503020202020204" pitchFamily="34" charset="0"/>
                      </a:endParaRPr>
                    </a:p>
                    <a:p>
                      <a:pPr algn="ctr"/>
                      <a:r>
                        <a:rPr lang="en-US" sz="3200" dirty="0">
                          <a:latin typeface="Agency FB" panose="020B0503020202020204" pitchFamily="34" charset="0"/>
                        </a:rPr>
                        <a:t>KEY</a:t>
                      </a:r>
                    </a:p>
                  </a:txBody>
                  <a:tcPr/>
                </a:tc>
                <a:tc>
                  <a:txBody>
                    <a:bodyPr/>
                    <a:lstStyle/>
                    <a:p>
                      <a:pPr algn="ctr" fontAlgn="ctr"/>
                      <a:r>
                        <a:rPr lang="en-US" sz="3200" b="1" dirty="0">
                          <a:effectLst/>
                          <a:latin typeface="Agency FB" panose="020B0503020202020204" pitchFamily="34" charset="0"/>
                        </a:rPr>
                        <a:t>STATIC</a:t>
                      </a:r>
                    </a:p>
                  </a:txBody>
                  <a:tcPr marL="76200" marR="76200" marT="76200" marB="76200" anchor="ctr"/>
                </a:tc>
                <a:tc>
                  <a:txBody>
                    <a:bodyPr/>
                    <a:lstStyle/>
                    <a:p>
                      <a:pPr algn="ctr"/>
                      <a:endParaRPr lang="en-US" dirty="0"/>
                    </a:p>
                    <a:p>
                      <a:pPr algn="ctr"/>
                      <a:r>
                        <a:rPr lang="en-US" sz="3200" dirty="0">
                          <a:latin typeface="Agency FB" panose="020B0503020202020204" pitchFamily="34" charset="0"/>
                        </a:rPr>
                        <a:t>DYNAMIC</a:t>
                      </a:r>
                    </a:p>
                  </a:txBody>
                  <a:tcPr/>
                </a:tc>
                <a:extLst>
                  <a:ext uri="{0D108BD9-81ED-4DB2-BD59-A6C34878D82A}">
                    <a16:rowId xmlns:a16="http://schemas.microsoft.com/office/drawing/2014/main" val="167538634"/>
                  </a:ext>
                </a:extLst>
              </a:tr>
              <a:tr h="1190728">
                <a:tc>
                  <a:txBody>
                    <a:bodyPr/>
                    <a:lstStyle/>
                    <a:p>
                      <a:pPr algn="ctr" fontAlgn="ctr"/>
                      <a:r>
                        <a:rPr lang="en-US">
                          <a:effectLst/>
                        </a:rPr>
                        <a:t>Protocols</a:t>
                      </a:r>
                    </a:p>
                  </a:txBody>
                  <a:tcPr marL="76200" marR="76200" marT="76200" marB="76200" anchor="ctr"/>
                </a:tc>
                <a:tc>
                  <a:txBody>
                    <a:bodyPr/>
                    <a:lstStyle/>
                    <a:p>
                      <a:pPr fontAlgn="t"/>
                      <a:r>
                        <a:rPr lang="en-US" dirty="0">
                          <a:effectLst/>
                        </a:rPr>
                        <a:t>Static routing may not follow any specific protocol.</a:t>
                      </a:r>
                    </a:p>
                  </a:txBody>
                  <a:tcPr marL="76200" marR="76200" marT="76200" marB="76200"/>
                </a:tc>
                <a:tc>
                  <a:txBody>
                    <a:bodyPr/>
                    <a:lstStyle/>
                    <a:p>
                      <a:pPr fontAlgn="t"/>
                      <a:r>
                        <a:rPr lang="en-US" dirty="0">
                          <a:effectLst/>
                        </a:rPr>
                        <a:t>Dynamic routing follows protocols like BGP, RIP and EIGRP.</a:t>
                      </a:r>
                    </a:p>
                  </a:txBody>
                  <a:tcPr marL="76200" marR="76200" marT="76200" marB="76200"/>
                </a:tc>
                <a:extLst>
                  <a:ext uri="{0D108BD9-81ED-4DB2-BD59-A6C34878D82A}">
                    <a16:rowId xmlns:a16="http://schemas.microsoft.com/office/drawing/2014/main" val="1767191483"/>
                  </a:ext>
                </a:extLst>
              </a:tr>
              <a:tr h="1190728">
                <a:tc>
                  <a:txBody>
                    <a:bodyPr/>
                    <a:lstStyle/>
                    <a:p>
                      <a:pPr algn="ctr" fontAlgn="ctr"/>
                      <a:r>
                        <a:rPr lang="en-US" dirty="0">
                          <a:effectLst/>
                        </a:rPr>
                        <a:t>Additional Resources</a:t>
                      </a:r>
                    </a:p>
                  </a:txBody>
                  <a:tcPr marL="76200" marR="76200" marT="76200" marB="76200" anchor="ctr"/>
                </a:tc>
                <a:tc>
                  <a:txBody>
                    <a:bodyPr/>
                    <a:lstStyle/>
                    <a:p>
                      <a:pPr fontAlgn="t"/>
                      <a:r>
                        <a:rPr lang="en-US" dirty="0">
                          <a:effectLst/>
                        </a:rPr>
                        <a:t>Static routing does not require any additional resources.</a:t>
                      </a:r>
                    </a:p>
                  </a:txBody>
                  <a:tcPr marL="76200" marR="76200" marT="76200" marB="76200"/>
                </a:tc>
                <a:tc>
                  <a:txBody>
                    <a:bodyPr/>
                    <a:lstStyle/>
                    <a:p>
                      <a:pPr fontAlgn="t"/>
                      <a:r>
                        <a:rPr lang="en-US" dirty="0">
                          <a:effectLst/>
                        </a:rPr>
                        <a:t>Dynamic routing requires additional resources like memory, bandwidth etc.</a:t>
                      </a:r>
                    </a:p>
                  </a:txBody>
                  <a:tcPr marL="76200" marR="76200" marT="76200" marB="76200"/>
                </a:tc>
                <a:extLst>
                  <a:ext uri="{0D108BD9-81ED-4DB2-BD59-A6C34878D82A}">
                    <a16:rowId xmlns:a16="http://schemas.microsoft.com/office/drawing/2014/main" val="1535971965"/>
                  </a:ext>
                </a:extLst>
              </a:tr>
              <a:tr h="855836">
                <a:tc>
                  <a:txBody>
                    <a:bodyPr/>
                    <a:lstStyle/>
                    <a:p>
                      <a:pPr algn="ctr" fontAlgn="ctr"/>
                      <a:r>
                        <a:rPr lang="en-US" dirty="0">
                          <a:effectLst/>
                        </a:rPr>
                        <a:t>Applicability</a:t>
                      </a:r>
                    </a:p>
                  </a:txBody>
                  <a:tcPr marL="76200" marR="76200" marT="76200" marB="76200" anchor="ctr"/>
                </a:tc>
                <a:tc>
                  <a:txBody>
                    <a:bodyPr/>
                    <a:lstStyle/>
                    <a:p>
                      <a:pPr fontAlgn="t"/>
                      <a:r>
                        <a:rPr lang="en-US" dirty="0">
                          <a:effectLst/>
                        </a:rPr>
                        <a:t>Static routing is used in smaller networks.</a:t>
                      </a:r>
                    </a:p>
                  </a:txBody>
                  <a:tcPr marL="76200" marR="76200" marT="76200" marB="76200"/>
                </a:tc>
                <a:tc>
                  <a:txBody>
                    <a:bodyPr/>
                    <a:lstStyle/>
                    <a:p>
                      <a:pPr fontAlgn="t"/>
                      <a:r>
                        <a:rPr lang="en-US" dirty="0">
                          <a:effectLst/>
                        </a:rPr>
                        <a:t>Dynamic routing is implemented in large networks.</a:t>
                      </a:r>
                    </a:p>
                  </a:txBody>
                  <a:tcPr marL="76200" marR="76200" marT="76200" marB="76200"/>
                </a:tc>
                <a:extLst>
                  <a:ext uri="{0D108BD9-81ED-4DB2-BD59-A6C34878D82A}">
                    <a16:rowId xmlns:a16="http://schemas.microsoft.com/office/drawing/2014/main" val="387004869"/>
                  </a:ext>
                </a:extLst>
              </a:tr>
            </a:tbl>
          </a:graphicData>
        </a:graphic>
      </p:graphicFrame>
    </p:spTree>
    <p:extLst>
      <p:ext uri="{BB962C8B-B14F-4D97-AF65-F5344CB8AC3E}">
        <p14:creationId xmlns:p14="http://schemas.microsoft.com/office/powerpoint/2010/main" val="266986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5016758"/>
          </a:xfrm>
          <a:prstGeom prst="rect">
            <a:avLst/>
          </a:prstGeom>
          <a:noFill/>
        </p:spPr>
        <p:txBody>
          <a:bodyPr wrap="square" rtlCol="0">
            <a:spAutoFit/>
          </a:bodyPr>
          <a:lstStyle/>
          <a:p>
            <a:r>
              <a:rPr lang="en-US" sz="4000" dirty="0">
                <a:latin typeface="Algerian" panose="04020705040A02060702" pitchFamily="82" charset="0"/>
              </a:rPr>
              <a:t>        	   Need For react Routing</a:t>
            </a:r>
          </a:p>
          <a:p>
            <a:endParaRPr lang="en-US" sz="4000" dirty="0">
              <a:latin typeface="Algerian" panose="04020705040A02060702" pitchFamily="82" charset="0"/>
            </a:endParaRPr>
          </a:p>
          <a:p>
            <a:endParaRPr lang="en-US" sz="1200" b="0" i="0" dirty="0">
              <a:effectLst/>
              <a:latin typeface="Helvetica" panose="020B0604020202020204" pitchFamily="34" charset="0"/>
            </a:endParaRPr>
          </a:p>
          <a:p>
            <a:pPr algn="just" fontAlgn="base"/>
            <a:r>
              <a:rPr lang="en-US" sz="4000" dirty="0">
                <a:latin typeface="Agency FB" panose="020B0503020202020204" pitchFamily="34" charset="0"/>
              </a:rPr>
              <a:t>       React Router plays an important role to display multiple views in a single page application. Without React Router, it is not possible to display multiple views in React applications. Most of the social media websites like Facebook, Instagram uses React Router for rendering multiple views.</a:t>
            </a:r>
            <a:endParaRPr lang="en-US" sz="40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127730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6217087"/>
          </a:xfrm>
          <a:prstGeom prst="rect">
            <a:avLst/>
          </a:prstGeom>
          <a:noFill/>
        </p:spPr>
        <p:txBody>
          <a:bodyPr wrap="square" rtlCol="0">
            <a:spAutoFit/>
          </a:bodyPr>
          <a:lstStyle/>
          <a:p>
            <a:pPr algn="l"/>
            <a:r>
              <a:rPr lang="en-US" sz="3600" dirty="0">
                <a:latin typeface="Agency FB" panose="020B0503020202020204" pitchFamily="34" charset="0"/>
              </a:rPr>
              <a:t>        	</a:t>
            </a:r>
            <a:r>
              <a:rPr lang="en-US" sz="3600" dirty="0">
                <a:latin typeface="Algerian" panose="04020705040A02060702" pitchFamily="82" charset="0"/>
              </a:rPr>
              <a:t>       </a:t>
            </a:r>
            <a:r>
              <a:rPr lang="en-US" sz="3600" b="0" i="0" u="none" strike="noStrike" dirty="0">
                <a:effectLst/>
                <a:latin typeface="Algerian" panose="04020705040A02060702" pitchFamily="82" charset="0"/>
              </a:rPr>
              <a:t>Advantages of Routing in React</a:t>
            </a:r>
          </a:p>
          <a:p>
            <a:pPr algn="l"/>
            <a:endParaRPr lang="en-US" sz="1000" b="0" i="0" u="none" strike="noStrike" dirty="0">
              <a:effectLst/>
              <a:latin typeface="Algerian" panose="04020705040A02060702" pitchFamily="82" charset="0"/>
            </a:endParaRPr>
          </a:p>
          <a:p>
            <a:pPr marL="571500" indent="-571500" algn="just">
              <a:buFont typeface="Wingdings" panose="05000000000000000000" pitchFamily="2" charset="2"/>
              <a:buChar char="Ø"/>
            </a:pPr>
            <a:r>
              <a:rPr lang="en-US" sz="3600" b="0" i="0" dirty="0">
                <a:effectLst/>
                <a:latin typeface="Agency FB" panose="020B0503020202020204" pitchFamily="34" charset="0"/>
              </a:rPr>
              <a:t>When we use Routing it gets easier to set the browser history as compared to manually.</a:t>
            </a:r>
          </a:p>
          <a:p>
            <a:pPr marL="571500" indent="-571500" algn="just">
              <a:buFont typeface="Wingdings" panose="05000000000000000000" pitchFamily="2" charset="2"/>
              <a:buChar char="Ø"/>
            </a:pPr>
            <a:r>
              <a:rPr lang="en-US" sz="3600" b="0" i="0" dirty="0">
                <a:effectLst/>
                <a:latin typeface="Agency FB" panose="020B0503020202020204" pitchFamily="34" charset="0"/>
              </a:rPr>
              <a:t>It will allow the links to navigate the internal links through React Application.</a:t>
            </a:r>
          </a:p>
          <a:p>
            <a:pPr marL="571500" indent="-571500" algn="just">
              <a:buFont typeface="Wingdings" panose="05000000000000000000" pitchFamily="2" charset="2"/>
              <a:buChar char="Ø"/>
            </a:pPr>
            <a:r>
              <a:rPr lang="en-US" sz="3600" b="0" i="0" dirty="0">
                <a:effectLst/>
                <a:latin typeface="Agency FB" panose="020B0503020202020204" pitchFamily="34" charset="0"/>
              </a:rPr>
              <a:t>Routing uses Rendering in the browser by the switch feature which is very much efficient.</a:t>
            </a:r>
          </a:p>
          <a:p>
            <a:pPr marL="571500" indent="-571500" algn="just">
              <a:buFont typeface="Wingdings" panose="05000000000000000000" pitchFamily="2" charset="2"/>
              <a:buChar char="Ø"/>
            </a:pPr>
            <a:r>
              <a:rPr lang="en-US" sz="3600" b="0" i="0" dirty="0">
                <a:effectLst/>
                <a:latin typeface="Agency FB" panose="020B0503020202020204" pitchFamily="34" charset="0"/>
              </a:rPr>
              <a:t>There is a need for only a Single Child Element.</a:t>
            </a:r>
          </a:p>
          <a:p>
            <a:pPr marL="571500" indent="-571500" algn="just">
              <a:buFont typeface="Wingdings" panose="05000000000000000000" pitchFamily="2" charset="2"/>
              <a:buChar char="Ø"/>
            </a:pPr>
            <a:r>
              <a:rPr lang="en-US" sz="3600" b="0" i="0" dirty="0">
                <a:effectLst/>
                <a:latin typeface="Agency FB" panose="020B0503020202020204" pitchFamily="34" charset="0"/>
              </a:rPr>
              <a:t>In Routing every Component is specified.</a:t>
            </a:r>
          </a:p>
          <a:p>
            <a:pPr marL="571500" indent="-571500" algn="just">
              <a:buFont typeface="Wingdings" panose="05000000000000000000" pitchFamily="2" charset="2"/>
              <a:buChar char="Ø"/>
            </a:pPr>
            <a:r>
              <a:rPr lang="en-US" sz="3600" b="0" i="0" dirty="0">
                <a:effectLst/>
                <a:latin typeface="Agency FB" panose="020B0503020202020204" pitchFamily="34" charset="0"/>
              </a:rPr>
              <a:t>React router helps us to easily handle the nested views and the progressive resolution of views.</a:t>
            </a: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395019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6186309"/>
          </a:xfrm>
          <a:prstGeom prst="rect">
            <a:avLst/>
          </a:prstGeom>
          <a:noFill/>
        </p:spPr>
        <p:txBody>
          <a:bodyPr wrap="square" rtlCol="0">
            <a:spAutoFit/>
          </a:bodyPr>
          <a:lstStyle/>
          <a:p>
            <a:r>
              <a:rPr lang="en-US" sz="4000" dirty="0">
                <a:latin typeface="Algerian" panose="04020705040A02060702" pitchFamily="82" charset="0"/>
              </a:rPr>
              <a:t>        	Setting Up The react application</a:t>
            </a:r>
          </a:p>
          <a:p>
            <a:endParaRPr lang="en-US" sz="1200" b="0" i="0" dirty="0">
              <a:effectLst/>
              <a:latin typeface="Helvetica" panose="020B0604020202020204" pitchFamily="34" charset="0"/>
            </a:endParaRPr>
          </a:p>
          <a:p>
            <a:pPr marL="457200" indent="-457200" algn="l" fontAlgn="base">
              <a:buFont typeface="Wingdings" panose="05000000000000000000" pitchFamily="2" charset="2"/>
              <a:buChar char="Ø"/>
            </a:pPr>
            <a:r>
              <a:rPr lang="en-US" sz="3200" b="0" i="0" dirty="0">
                <a:effectLst/>
                <a:latin typeface="Agency FB" panose="020B0503020202020204" pitchFamily="34" charset="0"/>
              </a:rPr>
              <a:t>Create a React application using </a:t>
            </a:r>
            <a:r>
              <a:rPr lang="en-US" sz="3200" b="0" i="0" u="sng" dirty="0">
                <a:effectLst/>
                <a:latin typeface="Agency FB" panose="020B0503020202020204" pitchFamily="34" charset="0"/>
                <a:hlinkClick r:id="rId3">
                  <a:extLst>
                    <a:ext uri="{A12FA001-AC4F-418D-AE19-62706E023703}">
                      <ahyp:hlinkClr xmlns:ahyp="http://schemas.microsoft.com/office/drawing/2018/hyperlinkcolor" val="tx"/>
                    </a:ext>
                  </a:extLst>
                </a:hlinkClick>
              </a:rPr>
              <a:t>create-react-app</a:t>
            </a:r>
            <a:r>
              <a:rPr lang="en-US" sz="3200" b="0" i="0" dirty="0">
                <a:effectLst/>
                <a:latin typeface="Agency FB" panose="020B0503020202020204" pitchFamily="34" charset="0"/>
              </a:rPr>
              <a:t> and lets call it </a:t>
            </a:r>
            <a:r>
              <a:rPr lang="en-US" sz="3200" b="1" i="0" dirty="0">
                <a:effectLst/>
                <a:latin typeface="Agency FB" panose="020B0503020202020204" pitchFamily="34" charset="0"/>
              </a:rPr>
              <a:t>geeks</a:t>
            </a:r>
            <a:r>
              <a:rPr lang="en-US" sz="3200" b="0" i="0" dirty="0">
                <a:effectLst/>
                <a:latin typeface="Agency FB" panose="020B0503020202020204" pitchFamily="34" charset="0"/>
              </a:rPr>
              <a:t>.</a:t>
            </a:r>
          </a:p>
          <a:p>
            <a:pPr marL="457200" indent="-457200" algn="l" fontAlgn="base">
              <a:buFont typeface="Wingdings" panose="05000000000000000000" pitchFamily="2" charset="2"/>
              <a:buChar char="Ø"/>
            </a:pPr>
            <a:endParaRPr lang="en-US" sz="32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3200" b="0" i="0" dirty="0">
                <a:effectLst/>
                <a:latin typeface="Agency FB" panose="020B0503020202020204" pitchFamily="34" charset="0"/>
              </a:rPr>
              <a:t>Installing React Router: React Router can be installed via npm in your React application. Follow the steps given below to install Router in your React application:</a:t>
            </a:r>
          </a:p>
          <a:p>
            <a:pPr marL="342900" indent="-342900" algn="l" fontAlgn="base">
              <a:buFont typeface="Wingdings" panose="05000000000000000000" pitchFamily="2" charset="2"/>
              <a:buChar char="Ø"/>
            </a:pPr>
            <a:endParaRPr lang="en-US" sz="32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3200" b="0" i="0" dirty="0">
                <a:effectLst/>
                <a:latin typeface="Agency FB" panose="020B0503020202020204" pitchFamily="34" charset="0"/>
              </a:rPr>
              <a:t>Step 1: cd into your project directory </a:t>
            </a:r>
            <a:r>
              <a:rPr lang="en-US" sz="3200" b="0" i="0" dirty="0" err="1">
                <a:effectLst/>
                <a:latin typeface="Agency FB" panose="020B0503020202020204" pitchFamily="34" charset="0"/>
              </a:rPr>
              <a:t>i.e</a:t>
            </a:r>
            <a:r>
              <a:rPr lang="en-US" sz="3200" b="0" i="0" dirty="0">
                <a:effectLst/>
                <a:latin typeface="Agency FB" panose="020B0503020202020204" pitchFamily="34" charset="0"/>
              </a:rPr>
              <a:t> geeks.</a:t>
            </a:r>
          </a:p>
          <a:p>
            <a:pPr marL="342900" indent="-342900" algn="l" fontAlgn="base">
              <a:buFont typeface="Wingdings" panose="05000000000000000000" pitchFamily="2" charset="2"/>
              <a:buChar char="Ø"/>
            </a:pPr>
            <a:endParaRPr lang="en-US" sz="32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3200" b="0" i="0" dirty="0">
                <a:effectLst/>
                <a:latin typeface="Agency FB" panose="020B0503020202020204" pitchFamily="34" charset="0"/>
              </a:rPr>
              <a:t>Step 2: To install the React Router use the following command:</a:t>
            </a:r>
          </a:p>
          <a:p>
            <a:pPr algn="l" fontAlgn="base"/>
            <a:r>
              <a:rPr lang="en-US" sz="3200" b="0" i="0" dirty="0">
                <a:effectLst/>
                <a:latin typeface="Agency FB" panose="020B0503020202020204" pitchFamily="34" charset="0"/>
              </a:rPr>
              <a:t>                   npm install – -save react-router-</a:t>
            </a:r>
            <a:r>
              <a:rPr lang="en-US" sz="3200" b="0" i="0" dirty="0" err="1">
                <a:effectLst/>
                <a:latin typeface="Agency FB" panose="020B0503020202020204" pitchFamily="34" charset="0"/>
              </a:rPr>
              <a:t>dom</a:t>
            </a:r>
            <a:r>
              <a:rPr lang="en-US" sz="3200" b="0" i="0" dirty="0">
                <a:effectLst/>
                <a:latin typeface="Agency FB" panose="020B0503020202020204" pitchFamily="34" charset="0"/>
              </a:rPr>
              <a:t> or npm </a:t>
            </a:r>
            <a:r>
              <a:rPr lang="en-US" sz="3200" b="0" i="0" dirty="0" err="1">
                <a:effectLst/>
                <a:latin typeface="Agency FB" panose="020B0503020202020204" pitchFamily="34" charset="0"/>
              </a:rPr>
              <a:t>i</a:t>
            </a:r>
            <a:r>
              <a:rPr lang="en-US" sz="3200" b="0" i="0" dirty="0">
                <a:effectLst/>
                <a:latin typeface="Agency FB" panose="020B0503020202020204" pitchFamily="34" charset="0"/>
              </a:rPr>
              <a:t> react-router-</a:t>
            </a:r>
            <a:r>
              <a:rPr lang="en-US" sz="3200" b="0" i="0" dirty="0" err="1">
                <a:effectLst/>
                <a:latin typeface="Agency FB" panose="020B0503020202020204" pitchFamily="34" charset="0"/>
              </a:rPr>
              <a:t>dom</a:t>
            </a:r>
            <a:endParaRPr lang="en-US" sz="32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136209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0" y="0"/>
            <a:ext cx="12192000" cy="7786747"/>
          </a:xfrm>
          <a:prstGeom prst="rect">
            <a:avLst/>
          </a:prstGeom>
          <a:noFill/>
        </p:spPr>
        <p:txBody>
          <a:bodyPr wrap="square" rtlCol="0">
            <a:spAutoFit/>
          </a:bodyPr>
          <a:lstStyle/>
          <a:p>
            <a:r>
              <a:rPr lang="en-US" sz="4000" dirty="0">
                <a:latin typeface="Algerian" panose="04020705040A02060702" pitchFamily="82" charset="0"/>
              </a:rPr>
              <a:t>        	   adding react components</a:t>
            </a:r>
          </a:p>
          <a:p>
            <a:endParaRPr lang="en-US" sz="1200" b="0" i="0" dirty="0">
              <a:effectLst/>
              <a:latin typeface="Helvetica" panose="020B0604020202020204" pitchFamily="34" charset="0"/>
            </a:endParaRPr>
          </a:p>
          <a:p>
            <a:pPr marL="342900" indent="-342900" algn="l" fontAlgn="base">
              <a:buFont typeface="Wingdings" panose="05000000000000000000" pitchFamily="2" charset="2"/>
              <a:buChar char="Ø"/>
            </a:pPr>
            <a:r>
              <a:rPr lang="en-US" sz="2800" b="1" i="0" dirty="0">
                <a:effectLst/>
                <a:latin typeface="Agency FB" panose="020B0503020202020204" pitchFamily="34" charset="0"/>
              </a:rPr>
              <a:t>BrowserRouter:</a:t>
            </a:r>
            <a:r>
              <a:rPr lang="en-US" sz="2800" b="0" i="0" dirty="0">
                <a:effectLst/>
                <a:latin typeface="Agency FB" panose="020B0503020202020204" pitchFamily="34" charset="0"/>
              </a:rPr>
              <a:t> BrowserRouter is a router implementation that uses the HTML5 history API(pushState, replaceState and the popstate event) to keep your UI in sync with the URL. It is the parent component that is used to store all of the other components.</a:t>
            </a:r>
          </a:p>
          <a:p>
            <a:pPr marL="342900" indent="-342900" algn="l" fontAlgn="base">
              <a:buFont typeface="Wingdings" panose="05000000000000000000" pitchFamily="2" charset="2"/>
              <a:buChar char="Ø"/>
            </a:pPr>
            <a:endParaRPr lang="en-US" sz="28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2800" b="1" i="0" dirty="0">
                <a:effectLst/>
                <a:latin typeface="Agency FB" panose="020B0503020202020204" pitchFamily="34" charset="0"/>
              </a:rPr>
              <a:t>Routes:</a:t>
            </a:r>
            <a:r>
              <a:rPr lang="en-US" sz="2800" b="0" i="0" dirty="0">
                <a:effectLst/>
                <a:latin typeface="Agency FB" panose="020B0503020202020204" pitchFamily="34" charset="0"/>
              </a:rPr>
              <a:t> It’s a new component introduced in the v6 and a upgrade of the component. The main advantages of Routes over Switch are:</a:t>
            </a:r>
          </a:p>
          <a:p>
            <a:pPr marL="800100" lvl="1" indent="-342900" algn="l" fontAlgn="base">
              <a:buFont typeface="Wingdings" panose="05000000000000000000" pitchFamily="2" charset="2"/>
              <a:buChar char="v"/>
            </a:pPr>
            <a:r>
              <a:rPr lang="en-US" sz="2800" b="0" i="0" dirty="0">
                <a:effectLst/>
                <a:latin typeface="Agency FB" panose="020B0503020202020204" pitchFamily="34" charset="0"/>
              </a:rPr>
              <a:t>Relative s and s</a:t>
            </a:r>
          </a:p>
          <a:p>
            <a:pPr marL="800100" lvl="1" indent="-342900" algn="l" fontAlgn="base">
              <a:buFont typeface="Wingdings" panose="05000000000000000000" pitchFamily="2" charset="2"/>
              <a:buChar char="v"/>
            </a:pPr>
            <a:r>
              <a:rPr lang="en-US" sz="2800" b="0" i="0" dirty="0">
                <a:effectLst/>
                <a:latin typeface="Agency FB" panose="020B0503020202020204" pitchFamily="34" charset="0"/>
              </a:rPr>
              <a:t>Routes are chosen based on the best match instead of being traversed in order.</a:t>
            </a:r>
          </a:p>
          <a:p>
            <a:pPr marL="342900" indent="-342900" algn="l" fontAlgn="base">
              <a:buFont typeface="Wingdings" panose="05000000000000000000" pitchFamily="2" charset="2"/>
              <a:buChar char="Ø"/>
            </a:pPr>
            <a:r>
              <a:rPr lang="en-US" sz="2800" b="1" i="0" dirty="0">
                <a:effectLst/>
                <a:latin typeface="Agency FB" panose="020B0503020202020204" pitchFamily="34" charset="0"/>
              </a:rPr>
              <a:t>Route:</a:t>
            </a:r>
            <a:r>
              <a:rPr lang="en-US" sz="2800" b="0" i="0" dirty="0">
                <a:effectLst/>
                <a:latin typeface="Agency FB" panose="020B0503020202020204" pitchFamily="34" charset="0"/>
              </a:rPr>
              <a:t> Route is the conditionally shown component that renders some UI when its path matches the current URL.</a:t>
            </a:r>
            <a:r>
              <a:rPr lang="en-US" sz="2800" dirty="0">
                <a:latin typeface="Agency FB" panose="020B0503020202020204" pitchFamily="34" charset="0"/>
              </a:rPr>
              <a:t> It is used to define and render component based on the specified path. It will accept components and render to define what should be rendered.</a:t>
            </a:r>
            <a:endParaRPr lang="en-US" sz="2800" b="0" i="0" dirty="0">
              <a:effectLst/>
              <a:latin typeface="Agency FB" panose="020B0503020202020204" pitchFamily="34" charset="0"/>
            </a:endParaRPr>
          </a:p>
          <a:p>
            <a:pPr marL="342900" indent="-342900" algn="l" fontAlgn="base">
              <a:buFont typeface="Wingdings" panose="05000000000000000000" pitchFamily="2" charset="2"/>
              <a:buChar char="Ø"/>
            </a:pPr>
            <a:endParaRPr lang="en-US" sz="28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2800" b="1" i="0" dirty="0">
                <a:effectLst/>
                <a:latin typeface="Agency FB" panose="020B0503020202020204" pitchFamily="34" charset="0"/>
              </a:rPr>
              <a:t>Link:</a:t>
            </a:r>
            <a:r>
              <a:rPr lang="en-US" sz="2800" b="0" i="0" dirty="0">
                <a:effectLst/>
                <a:latin typeface="Agency FB" panose="020B0503020202020204" pitchFamily="34" charset="0"/>
              </a:rPr>
              <a:t> Link component is used to create links to different routes and implement navigation around the application. It works like HTML </a:t>
            </a:r>
            <a:r>
              <a:rPr lang="en-US" sz="2800" b="0" i="0" u="sng" dirty="0">
                <a:effectLst/>
                <a:latin typeface="Agency FB" panose="020B0503020202020204" pitchFamily="34" charset="0"/>
                <a:hlinkClick r:id="rId3">
                  <a:extLst>
                    <a:ext uri="{A12FA001-AC4F-418D-AE19-62706E023703}">
                      <ahyp:hlinkClr xmlns:ahyp="http://schemas.microsoft.com/office/drawing/2018/hyperlinkcolor" val="tx"/>
                    </a:ext>
                  </a:extLst>
                </a:hlinkClick>
              </a:rPr>
              <a:t>anchor tag</a:t>
            </a:r>
            <a:r>
              <a:rPr lang="en-US" sz="2800" b="0" i="0" dirty="0">
                <a:effectLst/>
                <a:latin typeface="Agency FB" panose="020B0503020202020204" pitchFamily="34" charset="0"/>
              </a:rPr>
              <a:t>.</a:t>
            </a: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307921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219780"/>
            <a:ext cx="11768667" cy="5447645"/>
          </a:xfrm>
          <a:prstGeom prst="rect">
            <a:avLst/>
          </a:prstGeom>
          <a:noFill/>
        </p:spPr>
        <p:txBody>
          <a:bodyPr wrap="square" rtlCol="0">
            <a:spAutoFit/>
          </a:bodyPr>
          <a:lstStyle/>
          <a:p>
            <a:pPr algn="l"/>
            <a:r>
              <a:rPr lang="en-US" sz="4000" dirty="0">
                <a:latin typeface="Agency FB" panose="020B0503020202020204" pitchFamily="34" charset="0"/>
              </a:rPr>
              <a:t>        	                                  </a:t>
            </a:r>
            <a:r>
              <a:rPr lang="en-US" sz="4000" b="0" i="0" dirty="0">
                <a:effectLst/>
                <a:latin typeface="Algerian" panose="04020705040A02060702" pitchFamily="82" charset="0"/>
                <a:cs typeface="Heebo" pitchFamily="2" charset="-79"/>
              </a:rPr>
              <a:t>Conclusion</a:t>
            </a:r>
          </a:p>
          <a:p>
            <a:pPr algn="l"/>
            <a:endParaRPr lang="en-US" sz="4000" b="0" i="0" dirty="0">
              <a:effectLst/>
              <a:latin typeface="Agency FB" panose="020B0503020202020204" pitchFamily="34" charset="0"/>
              <a:cs typeface="Heebo" pitchFamily="2" charset="-79"/>
            </a:endParaRPr>
          </a:p>
          <a:p>
            <a:pPr algn="just"/>
            <a:r>
              <a:rPr lang="en-US" sz="4000" b="0" i="0" dirty="0">
                <a:effectLst/>
                <a:latin typeface="Agency FB" panose="020B0503020202020204" pitchFamily="34" charset="0"/>
              </a:rPr>
              <a:t>Static routing is more suitable for small networks where a network administrator manages the routing tables. Static routing uses simple routing algorithms and provides better security than dynamic routing. Dynamic routing is used in extensive networks, as it allows routers to choose the best path based on the changes in the logical network layout in real-time</a:t>
            </a: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4871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1563329" y="457205"/>
            <a:ext cx="10628671" cy="6400795"/>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609601"/>
            <a:ext cx="8676222" cy="3200400"/>
          </a:xfrm>
        </p:spPr>
        <p:txBody>
          <a:bodyPr>
            <a:noAutofit/>
          </a:bodyPr>
          <a:lstStyle/>
          <a:p>
            <a:pPr algn="l"/>
            <a:r>
              <a:rPr lang="en-US" sz="11700" b="1" dirty="0"/>
              <a:t>Thank </a:t>
            </a:r>
            <a:br>
              <a:rPr lang="en-US" sz="11700" b="1" dirty="0"/>
            </a:br>
            <a:r>
              <a:rPr lang="en-US" sz="11700" dirty="0">
                <a:solidFill>
                  <a:schemeClr val="tx1"/>
                </a:solidFill>
              </a:rPr>
              <a:t>You</a:t>
            </a:r>
          </a:p>
        </p:txBody>
      </p:sp>
      <p:sp>
        <p:nvSpPr>
          <p:cNvPr id="4" name="Subtitle 3">
            <a:extLst>
              <a:ext uri="{FF2B5EF4-FFF2-40B4-BE49-F238E27FC236}">
                <a16:creationId xmlns:a16="http://schemas.microsoft.com/office/drawing/2014/main" id="{D49C5163-C20C-4544-B7B1-4C17B8DBE161}"/>
              </a:ext>
            </a:extLst>
          </p:cNvPr>
          <p:cNvSpPr>
            <a:spLocks noGrp="1"/>
          </p:cNvSpPr>
          <p:nvPr>
            <p:ph type="subTitle" idx="1"/>
          </p:nvPr>
        </p:nvSpPr>
        <p:spPr>
          <a:xfrm>
            <a:off x="1751012" y="3886200"/>
            <a:ext cx="8676222" cy="1905000"/>
          </a:xfrm>
        </p:spPr>
        <p:txBody>
          <a:bodyPr>
            <a:normAutofit/>
          </a:bodyPr>
          <a:lstStyle/>
          <a:p>
            <a:pPr algn="l"/>
            <a:r>
              <a:rPr lang="en-US" sz="2800" b="1" dirty="0"/>
              <a:t>BY </a:t>
            </a:r>
          </a:p>
          <a:p>
            <a:pPr algn="l"/>
            <a:r>
              <a:rPr lang="en-US" sz="2800" b="1" dirty="0"/>
              <a:t>Shanavas amanulla</a:t>
            </a:r>
          </a:p>
        </p:txBody>
      </p:sp>
    </p:spTree>
    <p:extLst>
      <p:ext uri="{BB962C8B-B14F-4D97-AF65-F5344CB8AC3E}">
        <p14:creationId xmlns:p14="http://schemas.microsoft.com/office/powerpoint/2010/main" val="538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707896"/>
            <a:ext cx="11768667" cy="2323713"/>
          </a:xfrm>
          <a:prstGeom prst="rect">
            <a:avLst/>
          </a:prstGeom>
          <a:noFill/>
        </p:spPr>
        <p:txBody>
          <a:bodyPr wrap="square" rtlCol="0">
            <a:spAutoFit/>
          </a:bodyPr>
          <a:lstStyle/>
          <a:p>
            <a:r>
              <a:rPr lang="en-US" sz="4000" dirty="0">
                <a:latin typeface="Algerian" panose="04020705040A02060702" pitchFamily="82" charset="0"/>
              </a:rPr>
              <a:t>    								Introduction </a:t>
            </a:r>
          </a:p>
          <a:p>
            <a:endParaRPr lang="en-US" sz="900" dirty="0">
              <a:latin typeface="Algerian" panose="04020705040A02060702" pitchFamily="82" charset="0"/>
            </a:endParaRPr>
          </a:p>
          <a:p>
            <a:pPr algn="just"/>
            <a:r>
              <a:rPr lang="en-US" sz="3200" b="1" i="0" dirty="0">
                <a:effectLst/>
                <a:latin typeface="Agency FB" panose="020B0503020202020204" pitchFamily="34" charset="0"/>
              </a:rPr>
              <a:t>React</a:t>
            </a:r>
            <a:r>
              <a:rPr lang="en-US" sz="3200" b="0" i="0" dirty="0">
                <a:effectLst/>
                <a:latin typeface="Agency FB" panose="020B0503020202020204" pitchFamily="34" charset="0"/>
              </a:rPr>
              <a:t> is a flexible javascript library responsible for building reusable UI components. It is an open-source component-based frontend library responsible only for the view part of an application and works in a virtual document object model. </a:t>
            </a:r>
          </a:p>
        </p:txBody>
      </p:sp>
      <p:graphicFrame>
        <p:nvGraphicFramePr>
          <p:cNvPr id="5" name="Table 5">
            <a:extLst>
              <a:ext uri="{FF2B5EF4-FFF2-40B4-BE49-F238E27FC236}">
                <a16:creationId xmlns:a16="http://schemas.microsoft.com/office/drawing/2014/main" id="{BF9B5A06-C8C1-CA23-2661-75B3AFF70F69}"/>
              </a:ext>
            </a:extLst>
          </p:cNvPr>
          <p:cNvGraphicFramePr>
            <a:graphicFrameLocks noGrp="1"/>
          </p:cNvGraphicFramePr>
          <p:nvPr>
            <p:extLst>
              <p:ext uri="{D42A27DB-BD31-4B8C-83A1-F6EECF244321}">
                <p14:modId xmlns:p14="http://schemas.microsoft.com/office/powerpoint/2010/main" val="2655869381"/>
              </p:ext>
            </p:extLst>
          </p:nvPr>
        </p:nvGraphicFramePr>
        <p:xfrm>
          <a:off x="211666" y="3737698"/>
          <a:ext cx="11768667" cy="2412406"/>
        </p:xfrm>
        <a:graphic>
          <a:graphicData uri="http://schemas.openxmlformats.org/drawingml/2006/table">
            <a:tbl>
              <a:tblPr firstRow="1" bandRow="1">
                <a:tableStyleId>{073A0DAA-6AF3-43AB-8588-CEC1D06C72B9}</a:tableStyleId>
              </a:tblPr>
              <a:tblGrid>
                <a:gridCol w="5884334">
                  <a:extLst>
                    <a:ext uri="{9D8B030D-6E8A-4147-A177-3AD203B41FA5}">
                      <a16:colId xmlns:a16="http://schemas.microsoft.com/office/drawing/2014/main" val="1592927320"/>
                    </a:ext>
                  </a:extLst>
                </a:gridCol>
                <a:gridCol w="5884333">
                  <a:extLst>
                    <a:ext uri="{9D8B030D-6E8A-4147-A177-3AD203B41FA5}">
                      <a16:colId xmlns:a16="http://schemas.microsoft.com/office/drawing/2014/main" val="2707520303"/>
                    </a:ext>
                  </a:extLst>
                </a:gridCol>
              </a:tblGrid>
              <a:tr h="581363">
                <a:tc>
                  <a:txBody>
                    <a:bodyPr/>
                    <a:lstStyle/>
                    <a:p>
                      <a:pPr fontAlgn="t"/>
                      <a:r>
                        <a:rPr lang="en-US" b="1" dirty="0">
                          <a:solidFill>
                            <a:schemeClr val="tx1"/>
                          </a:solidFill>
                          <a:effectLst/>
                        </a:rPr>
                        <a:t>                         Angular</a:t>
                      </a:r>
                      <a:endParaRPr lang="en-US" dirty="0">
                        <a:solidFill>
                          <a:schemeClr val="tx1"/>
                        </a:solidFill>
                        <a:effectLst/>
                      </a:endParaRPr>
                    </a:p>
                  </a:txBody>
                  <a:tcPr marL="66675" marR="66675" marT="38100" marB="38100"/>
                </a:tc>
                <a:tc>
                  <a:txBody>
                    <a:bodyPr/>
                    <a:lstStyle/>
                    <a:p>
                      <a:pPr fontAlgn="t"/>
                      <a:r>
                        <a:rPr lang="en-US" b="1" dirty="0">
                          <a:solidFill>
                            <a:schemeClr val="tx1"/>
                          </a:solidFill>
                          <a:effectLst/>
                          <a:highlight>
                            <a:srgbClr val="000000"/>
                          </a:highlight>
                        </a:rPr>
                        <a:t>                          React</a:t>
                      </a:r>
                      <a:endParaRPr lang="en-US" dirty="0">
                        <a:solidFill>
                          <a:schemeClr val="tx1"/>
                        </a:solidFill>
                        <a:effectLst/>
                        <a:highlight>
                          <a:srgbClr val="000000"/>
                        </a:highlight>
                      </a:endParaRPr>
                    </a:p>
                  </a:txBody>
                  <a:tcPr marL="66675" marR="66675" marT="38100" marB="38100"/>
                </a:tc>
                <a:extLst>
                  <a:ext uri="{0D108BD9-81ED-4DB2-BD59-A6C34878D82A}">
                    <a16:rowId xmlns:a16="http://schemas.microsoft.com/office/drawing/2014/main" val="1238906131"/>
                  </a:ext>
                </a:extLst>
              </a:tr>
              <a:tr h="581363">
                <a:tc>
                  <a:txBody>
                    <a:bodyPr/>
                    <a:lstStyle/>
                    <a:p>
                      <a:pPr fontAlgn="t"/>
                      <a:r>
                        <a:rPr lang="en-US" dirty="0">
                          <a:solidFill>
                            <a:schemeClr val="bg1"/>
                          </a:solidFill>
                          <a:effectLst/>
                        </a:rPr>
                        <a:t>Complete framework</a:t>
                      </a:r>
                    </a:p>
                  </a:txBody>
                  <a:tcPr marL="66675" marR="66675" marT="38100" marB="38100"/>
                </a:tc>
                <a:tc>
                  <a:txBody>
                    <a:bodyPr/>
                    <a:lstStyle/>
                    <a:p>
                      <a:pPr fontAlgn="t"/>
                      <a:r>
                        <a:rPr lang="en-US">
                          <a:solidFill>
                            <a:schemeClr val="bg1"/>
                          </a:solidFill>
                          <a:effectLst/>
                        </a:rPr>
                        <a:t>Library</a:t>
                      </a:r>
                    </a:p>
                  </a:txBody>
                  <a:tcPr marL="66675" marR="66675" marT="38100" marB="38100"/>
                </a:tc>
                <a:extLst>
                  <a:ext uri="{0D108BD9-81ED-4DB2-BD59-A6C34878D82A}">
                    <a16:rowId xmlns:a16="http://schemas.microsoft.com/office/drawing/2014/main" val="2886271919"/>
                  </a:ext>
                </a:extLst>
              </a:tr>
              <a:tr h="581363">
                <a:tc>
                  <a:txBody>
                    <a:bodyPr/>
                    <a:lstStyle/>
                    <a:p>
                      <a:pPr fontAlgn="t"/>
                      <a:r>
                        <a:rPr lang="en-US" dirty="0">
                          <a:solidFill>
                            <a:schemeClr val="bg1"/>
                          </a:solidFill>
                          <a:effectLst/>
                        </a:rPr>
                        <a:t>Object-oriented programming</a:t>
                      </a:r>
                    </a:p>
                  </a:txBody>
                  <a:tcPr marL="66675" marR="66675" marT="38100" marB="38100"/>
                </a:tc>
                <a:tc>
                  <a:txBody>
                    <a:bodyPr/>
                    <a:lstStyle/>
                    <a:p>
                      <a:pPr fontAlgn="t"/>
                      <a:r>
                        <a:rPr lang="en-US">
                          <a:solidFill>
                            <a:schemeClr val="bg1"/>
                          </a:solidFill>
                          <a:effectLst/>
                        </a:rPr>
                        <a:t>Extension to the javascript library and its internal architecture is based on jsx</a:t>
                      </a:r>
                    </a:p>
                  </a:txBody>
                  <a:tcPr marL="66675" marR="66675" marT="38100" marB="38100"/>
                </a:tc>
                <a:extLst>
                  <a:ext uri="{0D108BD9-81ED-4DB2-BD59-A6C34878D82A}">
                    <a16:rowId xmlns:a16="http://schemas.microsoft.com/office/drawing/2014/main" val="2952704194"/>
                  </a:ext>
                </a:extLst>
              </a:tr>
              <a:tr h="581363">
                <a:tc>
                  <a:txBody>
                    <a:bodyPr/>
                    <a:lstStyle/>
                    <a:p>
                      <a:pPr fontAlgn="t"/>
                      <a:r>
                        <a:rPr lang="en-US" dirty="0">
                          <a:solidFill>
                            <a:schemeClr val="bg1"/>
                          </a:solidFill>
                          <a:effectLst/>
                        </a:rPr>
                        <a:t>Based on the model view controller and real document object model</a:t>
                      </a:r>
                    </a:p>
                  </a:txBody>
                  <a:tcPr marL="66675" marR="66675" marT="38100" marB="38100"/>
                </a:tc>
                <a:tc>
                  <a:txBody>
                    <a:bodyPr/>
                    <a:lstStyle/>
                    <a:p>
                      <a:pPr fontAlgn="t"/>
                      <a:r>
                        <a:rPr lang="en-US" dirty="0">
                          <a:solidFill>
                            <a:schemeClr val="bg1"/>
                          </a:solidFill>
                          <a:effectLst/>
                        </a:rPr>
                        <a:t>Based on the virtual document object model</a:t>
                      </a:r>
                    </a:p>
                  </a:txBody>
                  <a:tcPr marL="66675" marR="66675" marT="38100" marB="38100"/>
                </a:tc>
                <a:extLst>
                  <a:ext uri="{0D108BD9-81ED-4DB2-BD59-A6C34878D82A}">
                    <a16:rowId xmlns:a16="http://schemas.microsoft.com/office/drawing/2014/main" val="2069149667"/>
                  </a:ext>
                </a:extLst>
              </a:tr>
            </a:tbl>
          </a:graphicData>
        </a:graphic>
      </p:graphicFrame>
    </p:spTree>
    <p:extLst>
      <p:ext uri="{BB962C8B-B14F-4D97-AF65-F5344CB8AC3E}">
        <p14:creationId xmlns:p14="http://schemas.microsoft.com/office/powerpoint/2010/main" val="81410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5632311"/>
          </a:xfrm>
          <a:prstGeom prst="rect">
            <a:avLst/>
          </a:prstGeom>
          <a:noFill/>
        </p:spPr>
        <p:txBody>
          <a:bodyPr wrap="square" rtlCol="0">
            <a:spAutoFit/>
          </a:bodyPr>
          <a:lstStyle/>
          <a:p>
            <a:r>
              <a:rPr lang="en-US" sz="4000" dirty="0">
                <a:latin typeface="Algerian" panose="04020705040A02060702" pitchFamily="82" charset="0"/>
              </a:rPr>
              <a:t>    	</a:t>
            </a:r>
            <a:r>
              <a:rPr lang="en-US" sz="4000" b="1" i="0" dirty="0">
                <a:effectLst/>
                <a:latin typeface="Algerian" panose="04020705040A02060702" pitchFamily="82" charset="0"/>
              </a:rPr>
              <a:t>What is Routing and React router?</a:t>
            </a: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Routing is a mechanism through which requests are routed to the code that handles them. React routing enables the navigation across different view comments of a react-</a:t>
            </a:r>
            <a:r>
              <a:rPr lang="en-US" sz="3200" b="0" i="0" dirty="0" err="1">
                <a:effectLst/>
                <a:latin typeface="Agency FB" panose="020B0503020202020204" pitchFamily="34" charset="0"/>
              </a:rPr>
              <a:t>js</a:t>
            </a:r>
            <a:r>
              <a:rPr lang="en-US" sz="3200" b="0" i="0" dirty="0">
                <a:effectLst/>
                <a:latin typeface="Agency FB" panose="020B0503020202020204" pitchFamily="34" charset="0"/>
              </a:rPr>
              <a:t> application by changing the url in the browser and keeping the UI synced with the URL.</a:t>
            </a:r>
          </a:p>
          <a:p>
            <a:pPr algn="just"/>
            <a:endParaRPr lang="en-US" sz="3200" b="0" i="0" dirty="0">
              <a:effectLst/>
              <a:latin typeface="Agency FB" panose="020B0503020202020204" pitchFamily="34" charset="0"/>
            </a:endParaRPr>
          </a:p>
          <a:p>
            <a:pPr marL="457200" indent="-457200" algn="just">
              <a:buFont typeface="Wingdings" panose="05000000000000000000" pitchFamily="2" charset="2"/>
              <a:buChar char="Ø"/>
            </a:pPr>
            <a:r>
              <a:rPr lang="en-US" sz="3200" b="1" i="0" dirty="0">
                <a:effectLst/>
                <a:latin typeface="Agency FB" panose="020B0503020202020204" pitchFamily="34" charset="0"/>
              </a:rPr>
              <a:t>React router</a:t>
            </a:r>
            <a:r>
              <a:rPr lang="en-US" sz="3200" b="0" i="0" dirty="0">
                <a:effectLst/>
                <a:latin typeface="Agency FB" panose="020B0503020202020204" pitchFamily="34" charset="0"/>
              </a:rPr>
              <a:t> is a fully featured client and server-side routing library for react-</a:t>
            </a:r>
            <a:r>
              <a:rPr lang="en-US" sz="3200" b="0" i="0" dirty="0" err="1">
                <a:effectLst/>
                <a:latin typeface="Agency FB" panose="020B0503020202020204" pitchFamily="34" charset="0"/>
              </a:rPr>
              <a:t>js</a:t>
            </a:r>
            <a:r>
              <a:rPr lang="en-US" sz="3200" b="0" i="0" dirty="0">
                <a:effectLst/>
                <a:latin typeface="Agency FB" panose="020B0503020202020204" pitchFamily="34" charset="0"/>
              </a:rPr>
              <a:t> and is helping in building user interfaces by defining routes in a declarative style.</a:t>
            </a:r>
          </a:p>
          <a:p>
            <a:pPr algn="just"/>
            <a:endParaRPr lang="en-US" sz="28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61527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211666" y="1650373"/>
            <a:ext cx="11768667" cy="4031873"/>
          </a:xfrm>
          <a:prstGeom prst="rect">
            <a:avLst/>
          </a:prstGeom>
          <a:noFill/>
        </p:spPr>
        <p:txBody>
          <a:bodyPr wrap="square" rtlCol="0">
            <a:spAutoFit/>
          </a:bodyPr>
          <a:lstStyle/>
          <a:p>
            <a:r>
              <a:rPr lang="en-US" sz="4000" dirty="0">
                <a:latin typeface="Algerian" panose="04020705040A02060702" pitchFamily="82" charset="0"/>
              </a:rPr>
              <a:t>                       types Of Routing</a:t>
            </a:r>
          </a:p>
          <a:p>
            <a:endParaRPr lang="en-US" sz="2800" dirty="0">
              <a:latin typeface="Agency FB" panose="020B0503020202020204" pitchFamily="34" charset="0"/>
            </a:endParaRPr>
          </a:p>
          <a:p>
            <a:pPr marL="4229100" lvl="8" indent="-571500">
              <a:buFont typeface="+mj-lt"/>
              <a:buAutoNum type="romanUcPeriod"/>
            </a:pPr>
            <a:r>
              <a:rPr lang="en-US" sz="4400" b="0" i="0" dirty="0">
                <a:effectLst/>
                <a:latin typeface="Agency FB" panose="020B0503020202020204" pitchFamily="34" charset="0"/>
              </a:rPr>
              <a:t>Memory Router</a:t>
            </a:r>
          </a:p>
          <a:p>
            <a:pPr marL="4229100" lvl="8" indent="-571500">
              <a:buFont typeface="+mj-lt"/>
              <a:buAutoNum type="romanUcPeriod"/>
            </a:pPr>
            <a:r>
              <a:rPr lang="en-US" sz="4400" b="0" i="0" dirty="0">
                <a:effectLst/>
                <a:latin typeface="Agency FB" panose="020B0503020202020204" pitchFamily="34" charset="0"/>
              </a:rPr>
              <a:t>Browser Router</a:t>
            </a:r>
          </a:p>
          <a:p>
            <a:pPr marL="4229100" lvl="8" indent="-571500">
              <a:buFont typeface="+mj-lt"/>
              <a:buAutoNum type="romanUcPeriod"/>
            </a:pPr>
            <a:r>
              <a:rPr lang="en-US" sz="4400" b="0" i="0" dirty="0">
                <a:effectLst/>
                <a:latin typeface="Agency FB" panose="020B0503020202020204" pitchFamily="34" charset="0"/>
              </a:rPr>
              <a:t>Hash Router</a:t>
            </a: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75894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5016758"/>
          </a:xfrm>
          <a:prstGeom prst="rect">
            <a:avLst/>
          </a:prstGeom>
          <a:noFill/>
        </p:spPr>
        <p:txBody>
          <a:bodyPr wrap="square" rtlCol="0">
            <a:spAutoFit/>
          </a:bodyPr>
          <a:lstStyle/>
          <a:p>
            <a:r>
              <a:rPr lang="en-US" sz="4000" dirty="0">
                <a:latin typeface="Algerian" panose="04020705040A02060702" pitchFamily="82" charset="0"/>
              </a:rPr>
              <a:t>    						</a:t>
            </a:r>
            <a:r>
              <a:rPr lang="en-US" sz="4000" b="1" i="0" dirty="0">
                <a:effectLst/>
                <a:latin typeface="Algerian" panose="04020705040A02060702" pitchFamily="82" charset="0"/>
              </a:rPr>
              <a:t>Memory rOUTer</a:t>
            </a:r>
            <a:endParaRPr lang="en-US" sz="1400" b="1" i="0" dirty="0">
              <a:effectLst/>
              <a:latin typeface="Algerian" panose="04020705040A02060702" pitchFamily="82" charset="0"/>
            </a:endParaRPr>
          </a:p>
          <a:p>
            <a:endParaRPr lang="en-US" sz="3200" b="0" i="0" dirty="0">
              <a:effectLst/>
              <a:latin typeface="Agency FB" panose="020B0503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Memory Router saves the history of the URL in the memory except for saving it in the browser. Without altering the URL in the browser it maintains the history of that URL in the memory. It is useful for tests and non-browser environments like React.</a:t>
            </a:r>
          </a:p>
          <a:p>
            <a:pPr algn="just"/>
            <a:endParaRPr lang="en-US" sz="3200" i="0" dirty="0">
              <a:effectLst/>
              <a:latin typeface="Agency FB" panose="020B0503020202020204" pitchFamily="34" charset="0"/>
            </a:endParaRPr>
          </a:p>
          <a:p>
            <a:pPr marL="457200" indent="-457200" algn="just">
              <a:buFont typeface="Wingdings" panose="05000000000000000000" pitchFamily="2" charset="2"/>
              <a:buChar char="Ø"/>
            </a:pPr>
            <a:r>
              <a:rPr lang="en-US" sz="3200" i="0" dirty="0">
                <a:effectLst/>
                <a:latin typeface="Agency FB" panose="020B0503020202020204" pitchFamily="34" charset="0"/>
              </a:rPr>
              <a:t>The Syntax used for Memory Router</a:t>
            </a:r>
          </a:p>
          <a:p>
            <a:pPr algn="just"/>
            <a:r>
              <a:rPr lang="en-US" sz="3200" dirty="0">
                <a:solidFill>
                  <a:srgbClr val="00B0F0"/>
                </a:solidFill>
                <a:latin typeface="Agency FB" panose="020B0503020202020204" pitchFamily="34" charset="0"/>
              </a:rPr>
              <a:t>       import { MemoryRouter as Router } from 'react-router-</a:t>
            </a:r>
            <a:r>
              <a:rPr lang="en-US" sz="3200" dirty="0" err="1">
                <a:solidFill>
                  <a:srgbClr val="00B0F0"/>
                </a:solidFill>
                <a:latin typeface="Agency FB" panose="020B0503020202020204" pitchFamily="34" charset="0"/>
              </a:rPr>
              <a:t>dom</a:t>
            </a:r>
            <a:r>
              <a:rPr lang="en-US" sz="3200" dirty="0">
                <a:solidFill>
                  <a:srgbClr val="00B0F0"/>
                </a:solidFill>
                <a:latin typeface="Agency FB" panose="020B0503020202020204" pitchFamily="34" charset="0"/>
              </a:rPr>
              <a:t>';</a:t>
            </a:r>
            <a:endParaRPr lang="en-US" sz="3200" i="0" dirty="0">
              <a:solidFill>
                <a:srgbClr val="00B0F0"/>
              </a:solidFill>
              <a:effectLst/>
              <a:latin typeface="Agency FB" panose="020B0503020202020204" pitchFamily="34" charset="0"/>
            </a:endParaRPr>
          </a:p>
          <a:p>
            <a:pPr algn="just"/>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11265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6832640"/>
          </a:xfrm>
          <a:prstGeom prst="rect">
            <a:avLst/>
          </a:prstGeom>
          <a:noFill/>
        </p:spPr>
        <p:txBody>
          <a:bodyPr wrap="square" rtlCol="0">
            <a:spAutoFit/>
          </a:bodyPr>
          <a:lstStyle/>
          <a:p>
            <a:r>
              <a:rPr lang="en-US" sz="4000" dirty="0">
                <a:latin typeface="Algerian" panose="04020705040A02060702" pitchFamily="82" charset="0"/>
              </a:rPr>
              <a:t>    						</a:t>
            </a:r>
            <a:r>
              <a:rPr lang="en-US" sz="4000" b="1" i="0" dirty="0">
                <a:effectLst/>
                <a:latin typeface="Algerian" panose="04020705040A02060702" pitchFamily="82" charset="0"/>
              </a:rPr>
              <a:t>BROWSER rOUTER</a:t>
            </a:r>
          </a:p>
          <a:p>
            <a:endParaRPr lang="en-US" sz="1400" b="1" i="0" dirty="0">
              <a:effectLst/>
              <a:latin typeface="Algerian" panose="04020705040A02060702" pitchFamily="82" charset="0"/>
            </a:endParaRP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BrowserRouter is a router implementation that uses the HTML5 history API(pushState, replaceState and the popstate event) to keep your UI in sync with the URL. It is the parent component that is used to store all of the other components.</a:t>
            </a:r>
          </a:p>
          <a:p>
            <a:pPr algn="just"/>
            <a:endParaRPr lang="en-US" sz="2800" b="0" i="0" dirty="0">
              <a:effectLst/>
              <a:latin typeface="Agency FB" panose="020B0503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Dynamic routing is simple to set up on extensive networks and is more intuitive when choosing the best route, detecting route modifications, and discovering faraway networks.</a:t>
            </a: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marL="457200" indent="-457200" algn="l">
              <a:buFont typeface="Wingdings" panose="05000000000000000000" pitchFamily="2" charset="2"/>
              <a:buChar char="Ø"/>
            </a:pPr>
            <a:r>
              <a:rPr lang="en-US" sz="3200" i="0" dirty="0">
                <a:effectLst/>
                <a:latin typeface="Agency FB" panose="020B0503020202020204" pitchFamily="34" charset="0"/>
              </a:rPr>
              <a:t>The Syntax used for Browser Router</a:t>
            </a:r>
          </a:p>
          <a:p>
            <a:pPr algn="l" rtl="0"/>
            <a:r>
              <a:rPr lang="en-US" sz="3200" b="0" i="0" dirty="0">
                <a:solidFill>
                  <a:srgbClr val="00B0F0"/>
                </a:solidFill>
                <a:effectLst/>
                <a:latin typeface="Agency FB" panose="020B0503020202020204" pitchFamily="34" charset="0"/>
              </a:rPr>
              <a:t>     import </a:t>
            </a:r>
            <a:r>
              <a:rPr lang="en-US" sz="3200" b="1" i="0" dirty="0">
                <a:solidFill>
                  <a:srgbClr val="00B0F0"/>
                </a:solidFill>
                <a:effectLst/>
                <a:latin typeface="Agency FB" panose="020B0503020202020204" pitchFamily="34" charset="0"/>
              </a:rPr>
              <a:t>{</a:t>
            </a:r>
            <a:r>
              <a:rPr lang="en-US" sz="3200" b="0" i="0" dirty="0">
                <a:solidFill>
                  <a:srgbClr val="00B0F0"/>
                </a:solidFill>
                <a:effectLst/>
                <a:latin typeface="Agency FB" panose="020B0503020202020204" pitchFamily="34" charset="0"/>
              </a:rPr>
              <a:t> BrowserRouter as Router </a:t>
            </a:r>
            <a:r>
              <a:rPr lang="en-US" sz="3200" b="1" i="0" dirty="0">
                <a:solidFill>
                  <a:srgbClr val="00B0F0"/>
                </a:solidFill>
                <a:effectLst/>
                <a:latin typeface="Agency FB" panose="020B0503020202020204" pitchFamily="34" charset="0"/>
              </a:rPr>
              <a:t>}</a:t>
            </a:r>
            <a:r>
              <a:rPr lang="en-US" sz="3200" b="0" i="0" dirty="0">
                <a:solidFill>
                  <a:srgbClr val="00B0F0"/>
                </a:solidFill>
                <a:effectLst/>
                <a:latin typeface="Agency FB" panose="020B0503020202020204" pitchFamily="34" charset="0"/>
              </a:rPr>
              <a:t> from 'react-router-</a:t>
            </a:r>
            <a:r>
              <a:rPr lang="en-US" sz="3200" b="0" i="0" dirty="0" err="1">
                <a:solidFill>
                  <a:srgbClr val="00B0F0"/>
                </a:solidFill>
                <a:effectLst/>
                <a:latin typeface="Agency FB" panose="020B0503020202020204" pitchFamily="34" charset="0"/>
              </a:rPr>
              <a:t>dom</a:t>
            </a:r>
            <a:r>
              <a:rPr lang="en-US" sz="3200" b="0" i="0" dirty="0">
                <a:solidFill>
                  <a:srgbClr val="00B0F0"/>
                </a:solidFill>
                <a:effectLst/>
                <a:latin typeface="Agency FB" panose="020B0503020202020204" pitchFamily="34" charset="0"/>
              </a:rPr>
              <a:t>';</a:t>
            </a:r>
            <a:endParaRPr lang="en-US" sz="3200" dirty="0">
              <a:solidFill>
                <a:srgbClr val="00B0F0"/>
              </a:solidFill>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157096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0" y="0"/>
            <a:ext cx="12192000" cy="6309420"/>
          </a:xfrm>
          <a:prstGeom prst="rect">
            <a:avLst/>
          </a:prstGeom>
          <a:noFill/>
        </p:spPr>
        <p:txBody>
          <a:bodyPr wrap="square" rtlCol="0">
            <a:spAutoFit/>
          </a:bodyPr>
          <a:lstStyle/>
          <a:p>
            <a:r>
              <a:rPr lang="en-US" sz="4000" dirty="0">
                <a:latin typeface="Algerian" panose="04020705040A02060702" pitchFamily="82" charset="0"/>
              </a:rPr>
              <a:t>    						   Hash</a:t>
            </a:r>
            <a:r>
              <a:rPr lang="en-US" sz="4000" b="1" i="0" dirty="0">
                <a:effectLst/>
                <a:latin typeface="Algerian" panose="04020705040A02060702" pitchFamily="82" charset="0"/>
              </a:rPr>
              <a:t> rOUTER</a:t>
            </a: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The technique of static routing is a sort of network routing. The process of manually setting and selecting a network route, which the network administrator generally maintains, is known as static routing. It's used in cases when network settings and the surrounding environment are assumed to remain constant.</a:t>
            </a: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Only a few cases call for static routing. Because there is no adjustment when the principal route is unavailable, network degradation, delay, and congestion are unavoidable outcomes of static routing's non-flexible nature.</a:t>
            </a: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marL="457200" indent="-457200" algn="l">
              <a:buFont typeface="Wingdings" panose="05000000000000000000" pitchFamily="2" charset="2"/>
              <a:buChar char="Ø"/>
            </a:pPr>
            <a:r>
              <a:rPr lang="en-US" sz="3200" i="0" dirty="0">
                <a:effectLst/>
                <a:latin typeface="Agency FB" panose="020B0503020202020204" pitchFamily="34" charset="0"/>
              </a:rPr>
              <a:t>The Syntax used for Browser Router</a:t>
            </a:r>
          </a:p>
          <a:p>
            <a:pPr algn="l" rtl="0"/>
            <a:r>
              <a:rPr lang="en-US" sz="3200" b="0" i="0" dirty="0">
                <a:solidFill>
                  <a:srgbClr val="00B0F0"/>
                </a:solidFill>
                <a:effectLst/>
                <a:latin typeface="Agency FB" panose="020B0503020202020204" pitchFamily="34" charset="0"/>
              </a:rPr>
              <a:t>     import </a:t>
            </a:r>
            <a:r>
              <a:rPr lang="en-US" sz="3200" b="1" i="0" dirty="0">
                <a:solidFill>
                  <a:srgbClr val="00B0F0"/>
                </a:solidFill>
                <a:effectLst/>
                <a:latin typeface="Agency FB" panose="020B0503020202020204" pitchFamily="34" charset="0"/>
              </a:rPr>
              <a:t>{</a:t>
            </a:r>
            <a:r>
              <a:rPr lang="en-US" sz="3200" b="0" i="0" dirty="0">
                <a:solidFill>
                  <a:srgbClr val="00B0F0"/>
                </a:solidFill>
                <a:effectLst/>
                <a:latin typeface="Agency FB" panose="020B0503020202020204" pitchFamily="34" charset="0"/>
              </a:rPr>
              <a:t> HashRouter as Router </a:t>
            </a:r>
            <a:r>
              <a:rPr lang="en-US" sz="3200" b="1" i="0" dirty="0">
                <a:solidFill>
                  <a:srgbClr val="00B0F0"/>
                </a:solidFill>
                <a:effectLst/>
                <a:latin typeface="Agency FB" panose="020B0503020202020204" pitchFamily="34" charset="0"/>
              </a:rPr>
              <a:t>}</a:t>
            </a:r>
            <a:r>
              <a:rPr lang="en-US" sz="3200" b="0" i="0" dirty="0">
                <a:solidFill>
                  <a:srgbClr val="00B0F0"/>
                </a:solidFill>
                <a:effectLst/>
                <a:latin typeface="Agency FB" panose="020B0503020202020204" pitchFamily="34" charset="0"/>
              </a:rPr>
              <a:t> from 'react-router-</a:t>
            </a:r>
            <a:r>
              <a:rPr lang="en-US" sz="3200" b="0" i="0" dirty="0" err="1">
                <a:solidFill>
                  <a:srgbClr val="00B0F0"/>
                </a:solidFill>
                <a:effectLst/>
                <a:latin typeface="Agency FB" panose="020B0503020202020204" pitchFamily="34" charset="0"/>
              </a:rPr>
              <a:t>dom</a:t>
            </a:r>
            <a:r>
              <a:rPr lang="en-US" sz="3200" b="0" i="0" dirty="0">
                <a:solidFill>
                  <a:srgbClr val="00B0F0"/>
                </a:solidFill>
                <a:effectLst/>
                <a:latin typeface="Agency FB" panose="020B0503020202020204" pitchFamily="34" charset="0"/>
              </a:rPr>
              <a:t>';</a:t>
            </a:r>
            <a:endParaRPr lang="en-US" sz="32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311296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0" y="0"/>
            <a:ext cx="12192000" cy="6986528"/>
          </a:xfrm>
          <a:prstGeom prst="rect">
            <a:avLst/>
          </a:prstGeom>
          <a:noFill/>
        </p:spPr>
        <p:txBody>
          <a:bodyPr wrap="square" rtlCol="0">
            <a:spAutoFit/>
          </a:bodyPr>
          <a:lstStyle/>
          <a:p>
            <a:pPr algn="l"/>
            <a:r>
              <a:rPr lang="en-US" sz="3200" dirty="0">
                <a:latin typeface="Agency FB" panose="020B0503020202020204" pitchFamily="34" charset="0"/>
              </a:rPr>
              <a:t>    						</a:t>
            </a:r>
            <a:r>
              <a:rPr lang="en-US" sz="4400" b="0" i="0" u="none" strike="noStrike" dirty="0">
                <a:effectLst/>
                <a:latin typeface="Algerian" panose="04020705040A02060702" pitchFamily="82" charset="0"/>
              </a:rPr>
              <a:t>Nested Routing</a:t>
            </a:r>
          </a:p>
          <a:p>
            <a:pPr algn="l"/>
            <a:endParaRPr lang="en-US" sz="1000" b="0" i="0" dirty="0">
              <a:effectLst/>
              <a:latin typeface="Agency FB" panose="020B0503020202020204" pitchFamily="34" charset="0"/>
            </a:endParaRPr>
          </a:p>
          <a:p>
            <a:pPr marL="457200" indent="-457200" algn="l">
              <a:buFont typeface="Wingdings" panose="05000000000000000000" pitchFamily="2" charset="2"/>
              <a:buChar char="Ø"/>
            </a:pPr>
            <a:r>
              <a:rPr lang="en-US" sz="3200" b="0" i="0" dirty="0">
                <a:effectLst/>
                <a:latin typeface="Agency FB" panose="020B0503020202020204" pitchFamily="34" charset="0"/>
              </a:rPr>
              <a:t>The most recommended method of rendering in Route is to use `children` elements and there are some others methods too to render in the router. These are basically used for supporting apps that were built before hooks were introduced:</a:t>
            </a:r>
          </a:p>
          <a:p>
            <a:pPr marL="457200" indent="-457200" algn="l">
              <a:buFont typeface="Wingdings" panose="05000000000000000000" pitchFamily="2" charset="2"/>
              <a:buChar char="Ø"/>
            </a:pPr>
            <a:endParaRPr lang="en-US" sz="1000" b="0" i="0" dirty="0">
              <a:effectLst/>
              <a:latin typeface="Agency FB" panose="020B0503020202020204" pitchFamily="34" charset="0"/>
            </a:endParaRPr>
          </a:p>
          <a:p>
            <a:pPr marL="1371600" lvl="2" indent="-457200">
              <a:buFont typeface="Wingdings" panose="05000000000000000000" pitchFamily="2" charset="2"/>
              <a:buChar char="v"/>
            </a:pPr>
            <a:r>
              <a:rPr lang="en-US" sz="3200" b="1" i="0" dirty="0">
                <a:solidFill>
                  <a:srgbClr val="00B0F0"/>
                </a:solidFill>
                <a:effectLst/>
                <a:latin typeface="Agency FB" panose="020B0503020202020204" pitchFamily="34" charset="0"/>
              </a:rPr>
              <a:t>`component`:</a:t>
            </a:r>
            <a:r>
              <a:rPr lang="en-US" sz="3200" b="0" i="0" dirty="0">
                <a:solidFill>
                  <a:srgbClr val="00B0F0"/>
                </a:solidFill>
                <a:effectLst/>
                <a:latin typeface="Agency FB" panose="020B0503020202020204" pitchFamily="34" charset="0"/>
              </a:rPr>
              <a:t> After the URL is matched the router creates a component by using </a:t>
            </a:r>
            <a:r>
              <a:rPr lang="en-US" sz="3200" b="1" i="0" dirty="0">
                <a:solidFill>
                  <a:srgbClr val="00B0F0"/>
                </a:solidFill>
                <a:effectLst/>
                <a:latin typeface="Agency FB" panose="020B0503020202020204" pitchFamily="34" charset="0"/>
              </a:rPr>
              <a:t>`React.createElement`</a:t>
            </a:r>
            <a:endParaRPr lang="en-US" sz="3200" b="0" i="0" dirty="0">
              <a:solidFill>
                <a:srgbClr val="00B0F0"/>
              </a:solidFill>
              <a:effectLst/>
              <a:latin typeface="Agency FB" panose="020B0503020202020204" pitchFamily="34" charset="0"/>
            </a:endParaRPr>
          </a:p>
          <a:p>
            <a:pPr marL="1371600" lvl="2" indent="-457200">
              <a:buFont typeface="Wingdings" panose="05000000000000000000" pitchFamily="2" charset="2"/>
              <a:buChar char="v"/>
            </a:pPr>
            <a:r>
              <a:rPr lang="en-US" sz="3200" b="1" i="0" dirty="0">
                <a:solidFill>
                  <a:srgbClr val="00B0F0"/>
                </a:solidFill>
                <a:effectLst/>
                <a:latin typeface="Agency FB" panose="020B0503020202020204" pitchFamily="34" charset="0"/>
              </a:rPr>
              <a:t>`render`: </a:t>
            </a:r>
            <a:r>
              <a:rPr lang="en-US" sz="3200" b="0" i="0" dirty="0">
                <a:solidFill>
                  <a:srgbClr val="00B0F0"/>
                </a:solidFill>
                <a:effectLst/>
                <a:latin typeface="Agency FB" panose="020B0503020202020204" pitchFamily="34" charset="0"/>
              </a:rPr>
              <a:t>This is especially handy for inline rendering cause when the location matches the route path the `render` prop expects a function and that returns an element.</a:t>
            </a:r>
          </a:p>
          <a:p>
            <a:pPr marL="1371600" lvl="2" indent="-457200">
              <a:buFont typeface="Wingdings" panose="05000000000000000000" pitchFamily="2" charset="2"/>
              <a:buChar char="v"/>
            </a:pPr>
            <a:r>
              <a:rPr lang="en-US" sz="3200" b="1" i="0" dirty="0">
                <a:solidFill>
                  <a:srgbClr val="00B0F0"/>
                </a:solidFill>
                <a:effectLst/>
                <a:latin typeface="Agency FB" panose="020B0503020202020204" pitchFamily="34" charset="0"/>
              </a:rPr>
              <a:t>`children`:</a:t>
            </a:r>
            <a:r>
              <a:rPr lang="en-US" sz="3200" b="0" i="0" dirty="0">
                <a:solidFill>
                  <a:srgbClr val="00B0F0"/>
                </a:solidFill>
                <a:effectLst/>
                <a:latin typeface="Agency FB" panose="020B0503020202020204" pitchFamily="34" charset="0"/>
              </a:rPr>
              <a:t> it is similar to </a:t>
            </a:r>
            <a:r>
              <a:rPr lang="en-US" sz="3200" b="1" i="0" dirty="0">
                <a:solidFill>
                  <a:srgbClr val="00B0F0"/>
                </a:solidFill>
                <a:effectLst/>
                <a:latin typeface="Agency FB" panose="020B0503020202020204" pitchFamily="34" charset="0"/>
              </a:rPr>
              <a:t>`render`</a:t>
            </a:r>
            <a:r>
              <a:rPr lang="en-US" sz="3200" b="0" i="0" dirty="0">
                <a:solidFill>
                  <a:srgbClr val="00B0F0"/>
                </a:solidFill>
                <a:effectLst/>
                <a:latin typeface="Agency FB" panose="020B0503020202020204" pitchFamily="34" charset="0"/>
              </a:rPr>
              <a:t> so in that it returns a react component but the `children`, it is rendered simultaneously until whether the path is matched or not.</a:t>
            </a:r>
          </a:p>
          <a:p>
            <a:endParaRPr lang="en-US" sz="32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17761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0" y="0"/>
            <a:ext cx="12192000" cy="3724096"/>
          </a:xfrm>
          <a:prstGeom prst="rect">
            <a:avLst/>
          </a:prstGeom>
          <a:noFill/>
        </p:spPr>
        <p:txBody>
          <a:bodyPr wrap="square" rtlCol="0">
            <a:spAutoFit/>
          </a:bodyPr>
          <a:lstStyle/>
          <a:p>
            <a:r>
              <a:rPr lang="en-US" sz="3600" b="0" i="0" dirty="0">
                <a:effectLst/>
                <a:latin typeface="Algerian" panose="04020705040A02060702" pitchFamily="82" charset="0"/>
                <a:cs typeface="Heebo" panose="020B0604020202020204" pitchFamily="2" charset="-79"/>
              </a:rPr>
              <a:t>    Difference </a:t>
            </a:r>
            <a:r>
              <a:rPr lang="en-US" sz="3600" dirty="0">
                <a:latin typeface="Algerian" panose="04020705040A02060702" pitchFamily="82" charset="0"/>
                <a:cs typeface="Heebo" panose="020B0604020202020204" pitchFamily="2" charset="-79"/>
              </a:rPr>
              <a:t>b</a:t>
            </a:r>
            <a:r>
              <a:rPr lang="en-US" sz="3600" b="0" i="0" dirty="0">
                <a:effectLst/>
                <a:latin typeface="Algerian" panose="04020705040A02060702" pitchFamily="82" charset="0"/>
                <a:cs typeface="Heebo" panose="020B0604020202020204" pitchFamily="2" charset="-79"/>
              </a:rPr>
              <a:t>/w Static and  Dynamic Routing</a:t>
            </a:r>
          </a:p>
          <a:p>
            <a:endParaRPr lang="en-US" sz="4000" b="1" i="0" dirty="0">
              <a:effectLst/>
              <a:latin typeface="Algerian" panose="04020705040A02060702" pitchFamily="82" charset="0"/>
            </a:endParaRP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endParaRPr lang="en-US" sz="3200" dirty="0">
              <a:latin typeface="Agency FB" panose="020B0503020202020204" pitchFamily="34" charset="0"/>
            </a:endParaRP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algn="just"/>
            <a:endParaRPr lang="en-US" sz="28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graphicFrame>
        <p:nvGraphicFramePr>
          <p:cNvPr id="2" name="Table 3">
            <a:extLst>
              <a:ext uri="{FF2B5EF4-FFF2-40B4-BE49-F238E27FC236}">
                <a16:creationId xmlns:a16="http://schemas.microsoft.com/office/drawing/2014/main" id="{059C9874-020A-E56D-E491-859F1C330593}"/>
              </a:ext>
            </a:extLst>
          </p:cNvPr>
          <p:cNvGraphicFramePr>
            <a:graphicFrameLocks noGrp="1"/>
          </p:cNvGraphicFramePr>
          <p:nvPr>
            <p:extLst>
              <p:ext uri="{D42A27DB-BD31-4B8C-83A1-F6EECF244321}">
                <p14:modId xmlns:p14="http://schemas.microsoft.com/office/powerpoint/2010/main" val="487964236"/>
              </p:ext>
            </p:extLst>
          </p:nvPr>
        </p:nvGraphicFramePr>
        <p:xfrm>
          <a:off x="307258" y="1265355"/>
          <a:ext cx="11577483" cy="5268181"/>
        </p:xfrm>
        <a:graphic>
          <a:graphicData uri="http://schemas.openxmlformats.org/drawingml/2006/table">
            <a:tbl>
              <a:tblPr firstRow="1" bandRow="1">
                <a:tableStyleId>{073A0DAA-6AF3-43AB-8588-CEC1D06C72B9}</a:tableStyleId>
              </a:tblPr>
              <a:tblGrid>
                <a:gridCol w="3859161">
                  <a:extLst>
                    <a:ext uri="{9D8B030D-6E8A-4147-A177-3AD203B41FA5}">
                      <a16:colId xmlns:a16="http://schemas.microsoft.com/office/drawing/2014/main" val="3184781716"/>
                    </a:ext>
                  </a:extLst>
                </a:gridCol>
                <a:gridCol w="3859161">
                  <a:extLst>
                    <a:ext uri="{9D8B030D-6E8A-4147-A177-3AD203B41FA5}">
                      <a16:colId xmlns:a16="http://schemas.microsoft.com/office/drawing/2014/main" val="1929149270"/>
                    </a:ext>
                  </a:extLst>
                </a:gridCol>
                <a:gridCol w="3859161">
                  <a:extLst>
                    <a:ext uri="{9D8B030D-6E8A-4147-A177-3AD203B41FA5}">
                      <a16:colId xmlns:a16="http://schemas.microsoft.com/office/drawing/2014/main" val="3417261951"/>
                    </a:ext>
                  </a:extLst>
                </a:gridCol>
              </a:tblGrid>
              <a:tr h="1041887">
                <a:tc>
                  <a:txBody>
                    <a:bodyPr/>
                    <a:lstStyle/>
                    <a:p>
                      <a:pPr algn="ctr"/>
                      <a:endParaRPr lang="en-US" dirty="0">
                        <a:latin typeface="Agency FB" panose="020B0503020202020204" pitchFamily="34" charset="0"/>
                      </a:endParaRPr>
                    </a:p>
                    <a:p>
                      <a:pPr algn="ctr"/>
                      <a:r>
                        <a:rPr lang="en-US" sz="3200" dirty="0">
                          <a:latin typeface="Agency FB" panose="020B0503020202020204" pitchFamily="34" charset="0"/>
                        </a:rPr>
                        <a:t>KEY</a:t>
                      </a:r>
                    </a:p>
                  </a:txBody>
                  <a:tcPr/>
                </a:tc>
                <a:tc>
                  <a:txBody>
                    <a:bodyPr/>
                    <a:lstStyle/>
                    <a:p>
                      <a:pPr algn="ctr" fontAlgn="ctr"/>
                      <a:r>
                        <a:rPr lang="en-US" sz="3200" b="1" dirty="0">
                          <a:effectLst/>
                          <a:latin typeface="Agency FB" panose="020B0503020202020204" pitchFamily="34" charset="0"/>
                        </a:rPr>
                        <a:t>STATIC</a:t>
                      </a:r>
                    </a:p>
                  </a:txBody>
                  <a:tcPr marL="76200" marR="76200" marT="76200" marB="76200" anchor="ctr"/>
                </a:tc>
                <a:tc>
                  <a:txBody>
                    <a:bodyPr/>
                    <a:lstStyle/>
                    <a:p>
                      <a:pPr algn="ctr"/>
                      <a:endParaRPr lang="en-US" dirty="0"/>
                    </a:p>
                    <a:p>
                      <a:pPr algn="ctr"/>
                      <a:r>
                        <a:rPr lang="en-US" sz="3200" dirty="0">
                          <a:latin typeface="Agency FB" panose="020B0503020202020204" pitchFamily="34" charset="0"/>
                        </a:rPr>
                        <a:t>DYNAMIC</a:t>
                      </a:r>
                    </a:p>
                  </a:txBody>
                  <a:tcPr/>
                </a:tc>
                <a:extLst>
                  <a:ext uri="{0D108BD9-81ED-4DB2-BD59-A6C34878D82A}">
                    <a16:rowId xmlns:a16="http://schemas.microsoft.com/office/drawing/2014/main" val="167538634"/>
                  </a:ext>
                </a:extLst>
              </a:tr>
              <a:tr h="1190728">
                <a:tc>
                  <a:txBody>
                    <a:bodyPr/>
                    <a:lstStyle/>
                    <a:p>
                      <a:pPr algn="ctr" fontAlgn="ctr"/>
                      <a:r>
                        <a:rPr lang="en-US" dirty="0">
                          <a:effectLst/>
                        </a:rPr>
                        <a:t>Routing pattern</a:t>
                      </a:r>
                    </a:p>
                  </a:txBody>
                  <a:tcPr marL="76200" marR="76200" marT="76200" marB="76200" anchor="ctr"/>
                </a:tc>
                <a:tc>
                  <a:txBody>
                    <a:bodyPr/>
                    <a:lstStyle/>
                    <a:p>
                      <a:pPr fontAlgn="t"/>
                      <a:r>
                        <a:rPr lang="en-US" dirty="0">
                          <a:effectLst/>
                        </a:rPr>
                        <a:t>In static routing, user-defined routes are used in the routing table.</a:t>
                      </a:r>
                    </a:p>
                  </a:txBody>
                  <a:tcPr marL="76200" marR="76200" marT="76200" marB="76200"/>
                </a:tc>
                <a:tc>
                  <a:txBody>
                    <a:bodyPr/>
                    <a:lstStyle/>
                    <a:p>
                      <a:pPr fontAlgn="t"/>
                      <a:r>
                        <a:rPr lang="en-US" dirty="0">
                          <a:effectLst/>
                        </a:rPr>
                        <a:t>In dynamic routing, routes are updated as per the changes in network.</a:t>
                      </a:r>
                    </a:p>
                  </a:txBody>
                  <a:tcPr marL="76200" marR="76200" marT="76200" marB="76200"/>
                </a:tc>
                <a:extLst>
                  <a:ext uri="{0D108BD9-81ED-4DB2-BD59-A6C34878D82A}">
                    <a16:rowId xmlns:a16="http://schemas.microsoft.com/office/drawing/2014/main" val="1767191483"/>
                  </a:ext>
                </a:extLst>
              </a:tr>
              <a:tr h="1190728">
                <a:tc>
                  <a:txBody>
                    <a:bodyPr/>
                    <a:lstStyle/>
                    <a:p>
                      <a:pPr algn="ctr" fontAlgn="ctr"/>
                      <a:r>
                        <a:rPr lang="en-US" dirty="0">
                          <a:effectLst/>
                        </a:rPr>
                        <a:t>Routing Algorithm</a:t>
                      </a:r>
                    </a:p>
                  </a:txBody>
                  <a:tcPr marL="76200" marR="76200" marT="76200" marB="76200" anchor="ctr"/>
                </a:tc>
                <a:tc>
                  <a:txBody>
                    <a:bodyPr/>
                    <a:lstStyle/>
                    <a:p>
                      <a:pPr fontAlgn="t"/>
                      <a:r>
                        <a:rPr lang="en-US">
                          <a:effectLst/>
                        </a:rPr>
                        <a:t>No complex algorithm used to figure out the shortest path.</a:t>
                      </a:r>
                    </a:p>
                  </a:txBody>
                  <a:tcPr marL="76200" marR="76200" marT="76200" marB="76200"/>
                </a:tc>
                <a:tc>
                  <a:txBody>
                    <a:bodyPr/>
                    <a:lstStyle/>
                    <a:p>
                      <a:pPr fontAlgn="t"/>
                      <a:r>
                        <a:rPr lang="en-US" dirty="0">
                          <a:effectLst/>
                        </a:rPr>
                        <a:t>Dynamic routing employs complex algorithms to find the shortest routes.</a:t>
                      </a:r>
                    </a:p>
                  </a:txBody>
                  <a:tcPr marL="76200" marR="76200" marT="76200" marB="76200"/>
                </a:tc>
                <a:extLst>
                  <a:ext uri="{0D108BD9-81ED-4DB2-BD59-A6C34878D82A}">
                    <a16:rowId xmlns:a16="http://schemas.microsoft.com/office/drawing/2014/main" val="1535971965"/>
                  </a:ext>
                </a:extLst>
              </a:tr>
              <a:tr h="855836">
                <a:tc>
                  <a:txBody>
                    <a:bodyPr/>
                    <a:lstStyle/>
                    <a:p>
                      <a:pPr algn="ctr" fontAlgn="ctr"/>
                      <a:r>
                        <a:rPr lang="en-US" dirty="0">
                          <a:effectLst/>
                        </a:rPr>
                        <a:t>Security</a:t>
                      </a:r>
                    </a:p>
                  </a:txBody>
                  <a:tcPr marL="76200" marR="76200" marT="76200" marB="76200" anchor="ctr"/>
                </a:tc>
                <a:tc>
                  <a:txBody>
                    <a:bodyPr/>
                    <a:lstStyle/>
                    <a:p>
                      <a:pPr fontAlgn="t"/>
                      <a:r>
                        <a:rPr lang="en-US" dirty="0">
                          <a:effectLst/>
                        </a:rPr>
                        <a:t>Static routing provides higher security.</a:t>
                      </a:r>
                    </a:p>
                  </a:txBody>
                  <a:tcPr marL="76200" marR="76200" marT="76200" marB="76200"/>
                </a:tc>
                <a:tc>
                  <a:txBody>
                    <a:bodyPr/>
                    <a:lstStyle/>
                    <a:p>
                      <a:pPr fontAlgn="t"/>
                      <a:r>
                        <a:rPr lang="en-US" dirty="0">
                          <a:effectLst/>
                        </a:rPr>
                        <a:t>Dynamic routing is less secure.</a:t>
                      </a:r>
                    </a:p>
                  </a:txBody>
                  <a:tcPr marL="76200" marR="76200" marT="76200" marB="76200"/>
                </a:tc>
                <a:extLst>
                  <a:ext uri="{0D108BD9-81ED-4DB2-BD59-A6C34878D82A}">
                    <a16:rowId xmlns:a16="http://schemas.microsoft.com/office/drawing/2014/main" val="387004869"/>
                  </a:ext>
                </a:extLst>
              </a:tr>
              <a:tr h="989002">
                <a:tc>
                  <a:txBody>
                    <a:bodyPr/>
                    <a:lstStyle/>
                    <a:p>
                      <a:pPr algn="ctr" fontAlgn="ctr"/>
                      <a:r>
                        <a:rPr lang="en-US" dirty="0">
                          <a:effectLst/>
                        </a:rPr>
                        <a:t>Automation</a:t>
                      </a:r>
                    </a:p>
                  </a:txBody>
                  <a:tcPr marL="76200" marR="76200" marT="76200" marB="76200" anchor="ctr"/>
                </a:tc>
                <a:tc>
                  <a:txBody>
                    <a:bodyPr/>
                    <a:lstStyle/>
                    <a:p>
                      <a:pPr fontAlgn="t"/>
                      <a:r>
                        <a:rPr lang="en-US" dirty="0">
                          <a:effectLst/>
                        </a:rPr>
                        <a:t>Static routing is a manual process.</a:t>
                      </a:r>
                    </a:p>
                  </a:txBody>
                  <a:tcPr marL="76200" marR="76200" marT="76200" marB="76200"/>
                </a:tc>
                <a:tc>
                  <a:txBody>
                    <a:bodyPr/>
                    <a:lstStyle/>
                    <a:p>
                      <a:pPr fontAlgn="t"/>
                      <a:r>
                        <a:rPr lang="en-US" dirty="0">
                          <a:effectLst/>
                        </a:rPr>
                        <a:t>Dynamic routing is an automatic process.</a:t>
                      </a:r>
                    </a:p>
                  </a:txBody>
                  <a:tcPr marL="76200" marR="76200" marT="76200" marB="76200"/>
                </a:tc>
                <a:extLst>
                  <a:ext uri="{0D108BD9-81ED-4DB2-BD59-A6C34878D82A}">
                    <a16:rowId xmlns:a16="http://schemas.microsoft.com/office/drawing/2014/main" val="2108215247"/>
                  </a:ext>
                </a:extLst>
              </a:tr>
            </a:tbl>
          </a:graphicData>
        </a:graphic>
      </p:graphicFrame>
    </p:spTree>
    <p:extLst>
      <p:ext uri="{BB962C8B-B14F-4D97-AF65-F5344CB8AC3E}">
        <p14:creationId xmlns:p14="http://schemas.microsoft.com/office/powerpoint/2010/main" val="2071501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aa02d26-dbaf-4d37-a182-62908aa155d9" xsi:nil="true"/>
    <_activity xmlns="6aa02d26-dbaf-4d37-a182-62908aa155d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C29E0BF903424B954A923671BF10D7" ma:contentTypeVersion="16" ma:contentTypeDescription="Create a new document." ma:contentTypeScope="" ma:versionID="2659e72d8e1631c40b4b7ef9f047e166">
  <xsd:schema xmlns:xsd="http://www.w3.org/2001/XMLSchema" xmlns:xs="http://www.w3.org/2001/XMLSchema" xmlns:p="http://schemas.microsoft.com/office/2006/metadata/properties" xmlns:ns3="9470d6e8-d816-4fa9-82ef-8c37ced17488" xmlns:ns4="6aa02d26-dbaf-4d37-a182-62908aa155d9" targetNamespace="http://schemas.microsoft.com/office/2006/metadata/properties" ma:root="true" ma:fieldsID="46a95d36ce87a6d6bc30014fa8df2be2" ns3:_="" ns4:_="">
    <xsd:import namespace="9470d6e8-d816-4fa9-82ef-8c37ced17488"/>
    <xsd:import namespace="6aa02d26-dbaf-4d37-a182-62908aa155d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70d6e8-d816-4fa9-82ef-8c37ced174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2d26-dbaf-4d37-a182-62908aa155d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2.xml><?xml version="1.0" encoding="utf-8"?>
<ds:datastoreItem xmlns:ds="http://schemas.openxmlformats.org/officeDocument/2006/customXml" ds:itemID="{311B8520-39D0-4E39-88E2-3CE8E9A6E44A}">
  <ds:schemaRefs>
    <ds:schemaRef ds:uri="http://schemas.microsoft.com/office/infopath/2007/PartnerControls"/>
    <ds:schemaRef ds:uri="http://schemas.microsoft.com/office/2006/metadata/properties"/>
    <ds:schemaRef ds:uri="http://schemas.microsoft.com/office/2006/documentManagement/types"/>
    <ds:schemaRef ds:uri="http://purl.org/dc/dcmitype/"/>
    <ds:schemaRef ds:uri="http://www.w3.org/XML/1998/namespace"/>
    <ds:schemaRef ds:uri="6aa02d26-dbaf-4d37-a182-62908aa155d9"/>
    <ds:schemaRef ds:uri="http://purl.org/dc/terms/"/>
    <ds:schemaRef ds:uri="http://schemas.openxmlformats.org/package/2006/metadata/core-properties"/>
    <ds:schemaRef ds:uri="9470d6e8-d816-4fa9-82ef-8c37ced17488"/>
    <ds:schemaRef ds:uri="http://purl.org/dc/elements/1.1/"/>
  </ds:schemaRefs>
</ds:datastoreItem>
</file>

<file path=customXml/itemProps3.xml><?xml version="1.0" encoding="utf-8"?>
<ds:datastoreItem xmlns:ds="http://schemas.openxmlformats.org/officeDocument/2006/customXml" ds:itemID="{21EC3382-06FA-4432-B268-5DF3E7419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70d6e8-d816-4fa9-82ef-8c37ced17488"/>
    <ds:schemaRef ds:uri="6aa02d26-dbaf-4d37-a182-62908aa155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 design</Template>
  <TotalTime>8539</TotalTime>
  <Words>1292</Words>
  <Application>Microsoft Office PowerPoint</Application>
  <PresentationFormat>Widescreen</PresentationFormat>
  <Paragraphs>158</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Algerian</vt:lpstr>
      <vt:lpstr>Arial</vt:lpstr>
      <vt:lpstr>Calibri</vt:lpstr>
      <vt:lpstr>Century Gothic</vt:lpstr>
      <vt:lpstr>Harrington</vt:lpstr>
      <vt:lpstr>Helvetica</vt:lpstr>
      <vt:lpstr>Wingdings</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Shanavas Amanulla</dc:creator>
  <cp:lastModifiedBy>Shanavas Amanulla</cp:lastModifiedBy>
  <cp:revision>7</cp:revision>
  <dcterms:created xsi:type="dcterms:W3CDTF">2023-01-24T12:03:25Z</dcterms:created>
  <dcterms:modified xsi:type="dcterms:W3CDTF">2023-01-30T10:23:24Z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0x01010066C29E0BF903424B954A923671BF10D7</vt:lpwstr>
  </property>
  <property fmtid="{D5CDD505-2E9C-101B-9397-08002B2CF9AE}" pid="3" name="MSIP_Label_0c543c9c-c477-4599-9a17-3a5b9dbdff65_Enabled">
    <vt:lpwstr>True</vt:lpwstr>
  </property>
  <property fmtid="{D5CDD505-2E9C-101B-9397-08002B2CF9AE}" pid="4" name="MSIP_Label_0c543c9c-c477-4599-9a17-3a5b9dbdff65_SiteId">
    <vt:lpwstr>cc6b2eea-c864-4839-85f5-94736facc3be</vt:lpwstr>
  </property>
  <property fmtid="{D5CDD505-2E9C-101B-9397-08002B2CF9AE}" pid="5" name="MSIP_Label_0c543c9c-c477-4599-9a17-3a5b9dbdff65_Owner">
    <vt:lpwstr>Shanavas.Amanulla@marlabs.com</vt:lpwstr>
  </property>
  <property fmtid="{D5CDD505-2E9C-101B-9397-08002B2CF9AE}" pid="6" name="MSIP_Label_0c543c9c-c477-4599-9a17-3a5b9dbdff65_SetDate">
    <vt:lpwstr>2023-01-27T06:40:01.4064564Z</vt:lpwstr>
  </property>
  <property fmtid="{D5CDD505-2E9C-101B-9397-08002B2CF9AE}" pid="7" name="MSIP_Label_0c543c9c-c477-4599-9a17-3a5b9dbdff65_Name">
    <vt:lpwstr>Public</vt:lpwstr>
  </property>
  <property fmtid="{D5CDD505-2E9C-101B-9397-08002B2CF9AE}" pid="8" name="MSIP_Label_0c543c9c-c477-4599-9a17-3a5b9dbdff65_Application">
    <vt:lpwstr>Microsoft Azure Information Protection</vt:lpwstr>
  </property>
  <property fmtid="{D5CDD505-2E9C-101B-9397-08002B2CF9AE}" pid="9" name="MSIP_Label_0c543c9c-c477-4599-9a17-3a5b9dbdff65_ActionId">
    <vt:lpwstr>fccd634c-32e8-4d70-bd13-4345b4ef6f12</vt:lpwstr>
  </property>
  <property fmtid="{D5CDD505-2E9C-101B-9397-08002B2CF9AE}" pid="10" name="MSIP_Label_0c543c9c-c477-4599-9a17-3a5b9dbdff65_Extended_MSFT_Method">
    <vt:lpwstr>Automatic</vt:lpwstr>
  </property>
  <property fmtid="{D5CDD505-2E9C-101B-9397-08002B2CF9AE}" pid="11" name="Sensitivity">
    <vt:lpwstr>Public</vt:lpwstr>
  </property>
</Properties>
</file>