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handoutMasterIdLst>
    <p:handoutMasterId r:id="rId22"/>
  </p:handoutMasterIdLst>
  <p:sldIdLst>
    <p:sldId id="256" r:id="rId2"/>
    <p:sldId id="257" r:id="rId3"/>
    <p:sldId id="273" r:id="rId4"/>
    <p:sldId id="276" r:id="rId5"/>
    <p:sldId id="274" r:id="rId6"/>
    <p:sldId id="275" r:id="rId7"/>
    <p:sldId id="279" r:id="rId8"/>
    <p:sldId id="285" r:id="rId9"/>
    <p:sldId id="297" r:id="rId10"/>
    <p:sldId id="296" r:id="rId11"/>
    <p:sldId id="288" r:id="rId12"/>
    <p:sldId id="292" r:id="rId13"/>
    <p:sldId id="300" r:id="rId14"/>
    <p:sldId id="301" r:id="rId15"/>
    <p:sldId id="302" r:id="rId16"/>
    <p:sldId id="303" r:id="rId17"/>
    <p:sldId id="277" r:id="rId18"/>
    <p:sldId id="29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6" d="100"/>
          <a:sy n="86" d="100"/>
        </p:scale>
        <p:origin x="792" y="-5"/>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27-06-2022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Facial Emotion Recognition </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 B-3</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A_Face_Emotion_Recognition_Method_Using_Convolutio.pdf" TargetMode="External"/><Relationship Id="rId2" Type="http://schemas.openxmlformats.org/officeDocument/2006/relationships/hyperlink" Target="an-emotion-recognition-model-based-on-facial-recognition-in-virtual-learning-environment.pdf" TargetMode="External"/><Relationship Id="rId1" Type="http://schemas.openxmlformats.org/officeDocument/2006/relationships/slideLayout" Target="../slideLayouts/slideLayout2.xml"/><Relationship Id="rId4" Type="http://schemas.openxmlformats.org/officeDocument/2006/relationships/hyperlink" Target="Facial%20Emotion%20Detection%20Using%20Deep%20Learning.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ehendale2020_Article_FacialEmotionRecognitionUsingC.pdf" TargetMode="External"/><Relationship Id="rId2" Type="http://schemas.openxmlformats.org/officeDocument/2006/relationships/hyperlink" Target="facial_reference_5.pdf" TargetMode="External"/><Relationship Id="rId1" Type="http://schemas.openxmlformats.org/officeDocument/2006/relationships/slideLayout" Target="../slideLayouts/slideLayout2.xml"/><Relationship Id="rId4" Type="http://schemas.openxmlformats.org/officeDocument/2006/relationships/hyperlink" Target="https://www.kaggle.com/datasets/msambare/fer201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8034285" y="1814317"/>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Sai Lahari K</a:t>
            </a:r>
          </a:p>
          <a:p>
            <a:pPr>
              <a:spcBef>
                <a:spcPts val="300"/>
              </a:spcBef>
            </a:pPr>
            <a:r>
              <a:rPr lang="en-US" sz="1200" b="0" dirty="0"/>
              <a:t>Roll No. 184G1A0574</a:t>
            </a:r>
          </a:p>
        </p:txBody>
      </p:sp>
      <p:sp>
        <p:nvSpPr>
          <p:cNvPr id="6" name="Subtitle 11"/>
          <p:cNvSpPr txBox="1">
            <a:spLocks/>
          </p:cNvSpPr>
          <p:nvPr/>
        </p:nvSpPr>
        <p:spPr>
          <a:xfrm>
            <a:off x="3620971" y="2516363"/>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Mrs. M Soumya </a:t>
            </a:r>
            <a:r>
              <a:rPr lang="en-US" sz="2400" b="0" baseline="-25000" dirty="0">
                <a:effectLst>
                  <a:outerShdw blurRad="38100" dist="38100" dir="2700000" algn="tl">
                    <a:srgbClr val="000000">
                      <a:alpha val="43137"/>
                    </a:srgbClr>
                  </a:outerShdw>
                </a:effectLst>
              </a:rPr>
              <a:t>MTech, (Ph .D)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1774791" y="1814317"/>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Venkatesh V</a:t>
            </a:r>
          </a:p>
          <a:p>
            <a:pPr>
              <a:spcBef>
                <a:spcPts val="300"/>
              </a:spcBef>
            </a:pPr>
            <a:r>
              <a:rPr lang="en-US" sz="1200" b="0" dirty="0"/>
              <a:t>Roll No. 184G1A05B1</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2600" b="0" dirty="0">
              <a:effectLst>
                <a:outerShdw blurRad="38100" dist="38100" dir="2700000" algn="tl">
                  <a:srgbClr val="000000">
                    <a:alpha val="43137"/>
                  </a:srgbClr>
                </a:outerShdw>
              </a:effectLst>
            </a:endParaRP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4827637" y="1800308"/>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 Veena T</a:t>
            </a:r>
          </a:p>
          <a:p>
            <a:pPr>
              <a:spcBef>
                <a:spcPts val="300"/>
              </a:spcBef>
            </a:pPr>
            <a:r>
              <a:rPr lang="en-US" sz="1200" b="0" dirty="0"/>
              <a:t>Roll No. 184G1A05A9</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8" y="268286"/>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Facial Emotion Recognition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38" y="1275939"/>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 Diagram</a:t>
            </a:r>
            <a:endParaRPr lang="en-US" dirty="0"/>
          </a:p>
        </p:txBody>
      </p:sp>
      <p:pic>
        <p:nvPicPr>
          <p:cNvPr id="4" name="Content Placeholder 3" descr="Screenshot (304).png"/>
          <p:cNvPicPr>
            <a:picLocks noGrp="1" noChangeAspect="1"/>
          </p:cNvPicPr>
          <p:nvPr>
            <p:ph idx="1"/>
          </p:nvPr>
        </p:nvPicPr>
        <p:blipFill>
          <a:blip r:embed="rId2"/>
          <a:stretch>
            <a:fillRect/>
          </a:stretch>
        </p:blipFill>
        <p:spPr>
          <a:xfrm>
            <a:off x="2878948" y="1096963"/>
            <a:ext cx="6421404" cy="539591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7E3-DD81-4FA7-85B1-45B35284972F}"/>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4866C1FD-46BE-402D-9DD7-1FD45FCFBF19}"/>
              </a:ext>
            </a:extLst>
          </p:cNvPr>
          <p:cNvSpPr>
            <a:spLocks noGrp="1"/>
          </p:cNvSpPr>
          <p:nvPr>
            <p:ph idx="1"/>
          </p:nvPr>
        </p:nvSpPr>
        <p:spPr/>
        <p:txBody>
          <a:bodyPr/>
          <a:lstStyle/>
          <a:p>
            <a:pPr marL="0" indent="0">
              <a:buNone/>
            </a:pPr>
            <a:r>
              <a:rPr lang="en-US" sz="2800" b="1" dirty="0"/>
              <a:t>By importing cv2 library , we are going to capture video.</a:t>
            </a:r>
          </a:p>
          <a:p>
            <a:pPr marL="0" indent="0">
              <a:buNone/>
            </a:pPr>
            <a:r>
              <a:rPr lang="en-US" dirty="0"/>
              <a:t>#c</a:t>
            </a:r>
            <a:r>
              <a:rPr lang="en-US" sz="2800" dirty="0"/>
              <a:t>ap = cv2.Videocapture(0)</a:t>
            </a:r>
            <a:endParaRPr lang="en-IN" sz="2800" b="1" dirty="0"/>
          </a:p>
          <a:p>
            <a:pPr marL="0" indent="0">
              <a:buNone/>
            </a:pPr>
            <a:r>
              <a:rPr lang="en-IN" dirty="0"/>
              <a:t>cap = cv2.videocapture(“Video file path”)</a:t>
            </a:r>
          </a:p>
          <a:p>
            <a:pPr marL="0" indent="0">
              <a:buNone/>
            </a:pPr>
            <a:r>
              <a:rPr lang="en-US" b="1" dirty="0"/>
              <a:t>Creating the CNN Model:</a:t>
            </a:r>
          </a:p>
          <a:p>
            <a:r>
              <a:rPr lang="en-US" dirty="0" err="1"/>
              <a:t>emotion_model</a:t>
            </a:r>
            <a:r>
              <a:rPr lang="en-US" dirty="0"/>
              <a:t> = Sequential()</a:t>
            </a:r>
          </a:p>
          <a:p>
            <a:r>
              <a:rPr lang="en-US" dirty="0" err="1"/>
              <a:t>emotion_model.add</a:t>
            </a:r>
            <a:r>
              <a:rPr lang="en-US" dirty="0"/>
              <a:t>(Conv2D(32,kernel_size=(3,3),activation='</a:t>
            </a:r>
            <a:r>
              <a:rPr lang="en-US" dirty="0" err="1"/>
              <a:t>relu</a:t>
            </a:r>
            <a:r>
              <a:rPr lang="en-US" dirty="0"/>
              <a:t>',</a:t>
            </a:r>
            <a:r>
              <a:rPr lang="en-US" dirty="0" err="1"/>
              <a:t>input_shape</a:t>
            </a:r>
            <a:r>
              <a:rPr lang="en-US" dirty="0"/>
              <a:t>=(48, 48, 1)))</a:t>
            </a:r>
          </a:p>
          <a:p>
            <a:r>
              <a:rPr lang="en-US" dirty="0" err="1"/>
              <a:t>emotion_model.add</a:t>
            </a:r>
            <a:r>
              <a:rPr lang="en-US" dirty="0"/>
              <a:t>(Conv2D(64,kernel_size=(3,3),activation='</a:t>
            </a:r>
            <a:r>
              <a:rPr lang="en-US" dirty="0" err="1"/>
              <a:t>relu</a:t>
            </a:r>
            <a:r>
              <a:rPr lang="en-US" dirty="0"/>
              <a:t>')) </a:t>
            </a:r>
            <a:r>
              <a:rPr lang="en-US" dirty="0" err="1"/>
              <a:t>emotion_model.add</a:t>
            </a:r>
            <a:r>
              <a:rPr lang="en-US" dirty="0"/>
              <a:t>(MaxPooling2D(</a:t>
            </a:r>
            <a:r>
              <a:rPr lang="en-US" dirty="0" err="1"/>
              <a:t>pool_size</a:t>
            </a:r>
            <a:r>
              <a:rPr lang="en-US" dirty="0"/>
              <a:t>=(2, 2)))</a:t>
            </a:r>
          </a:p>
          <a:p>
            <a:r>
              <a:rPr lang="en-US" dirty="0" err="1"/>
              <a:t>emotion_model.add</a:t>
            </a:r>
            <a:r>
              <a:rPr lang="en-US" dirty="0"/>
              <a:t>(Dropout(0.25))</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49540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4073-ECD0-4EE3-A313-7504D9298156}"/>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371B4C64-7362-4FA0-96E2-3C7ECCED4E2E}"/>
              </a:ext>
            </a:extLst>
          </p:cNvPr>
          <p:cNvSpPr>
            <a:spLocks noGrp="1"/>
          </p:cNvSpPr>
          <p:nvPr>
            <p:ph idx="1"/>
          </p:nvPr>
        </p:nvSpPr>
        <p:spPr/>
        <p:txBody>
          <a:bodyPr>
            <a:normAutofit/>
          </a:bodyPr>
          <a:lstStyle/>
          <a:p>
            <a:r>
              <a:rPr lang="en-US" sz="2000" dirty="0"/>
              <a:t>Sample code for testing</a:t>
            </a:r>
          </a:p>
          <a:p>
            <a:pPr marL="0" indent="0">
              <a:buNone/>
            </a:pPr>
            <a:r>
              <a:rPr lang="en-US" sz="2000" dirty="0"/>
              <a:t>import cv2</a:t>
            </a:r>
          </a:p>
          <a:p>
            <a:pPr marL="0" indent="0">
              <a:buNone/>
            </a:pPr>
            <a:r>
              <a:rPr lang="en-US" sz="2000" dirty="0"/>
              <a:t>import </a:t>
            </a:r>
            <a:r>
              <a:rPr lang="en-US" sz="2000" dirty="0" err="1"/>
              <a:t>numpy</a:t>
            </a:r>
            <a:r>
              <a:rPr lang="en-US" sz="2000" dirty="0"/>
              <a:t> as np</a:t>
            </a:r>
          </a:p>
          <a:p>
            <a:pPr marL="0" indent="0">
              <a:buNone/>
            </a:pPr>
            <a:r>
              <a:rPr lang="en-US" sz="2000" dirty="0"/>
              <a:t>Cap = cv2.Videocapture(0)</a:t>
            </a:r>
          </a:p>
          <a:p>
            <a:pPr marL="0" indent="0">
              <a:buNone/>
            </a:pPr>
            <a:r>
              <a:rPr lang="en-IN" sz="2000" dirty="0"/>
              <a:t>cap = cv2.videocapture(“Video file path”)</a:t>
            </a:r>
          </a:p>
          <a:p>
            <a:pPr marL="0" indent="0">
              <a:buNone/>
            </a:pPr>
            <a:r>
              <a:rPr lang="en-US" sz="2000" dirty="0" err="1"/>
              <a:t>Face_detector</a:t>
            </a:r>
            <a:r>
              <a:rPr lang="en-US" sz="2000" dirty="0"/>
              <a:t>=cv2.cascadeclassifier(‘</a:t>
            </a:r>
            <a:r>
              <a:rPr lang="en-US" sz="2000" dirty="0" err="1"/>
              <a:t>haarcascades</a:t>
            </a:r>
            <a:r>
              <a:rPr lang="en-US" sz="2000" dirty="0"/>
              <a:t>/haarcascade_frontalface_default.xml)</a:t>
            </a:r>
          </a:p>
          <a:p>
            <a:pPr marL="0" indent="0">
              <a:buNone/>
            </a:pPr>
            <a:r>
              <a:rPr lang="en-US" sz="2000" dirty="0" err="1"/>
              <a:t>gray_frame</a:t>
            </a:r>
            <a:r>
              <a:rPr lang="en-US" sz="2000" dirty="0"/>
              <a:t> = cv2.cvtColor(frame, cv2.CLOR_BGR2GRAY)</a:t>
            </a:r>
          </a:p>
          <a:p>
            <a:pPr marL="0" indent="0">
              <a:buNone/>
            </a:pPr>
            <a:r>
              <a:rPr lang="en-US" sz="2000" dirty="0" err="1"/>
              <a:t>num_faces</a:t>
            </a:r>
            <a:r>
              <a:rPr lang="en-US" sz="2000" dirty="0"/>
              <a:t> = </a:t>
            </a:r>
            <a:r>
              <a:rPr lang="en-US" sz="2000" dirty="0" err="1"/>
              <a:t>face_detector.detectMultiScale</a:t>
            </a:r>
            <a:r>
              <a:rPr lang="en-US" sz="2000" dirty="0"/>
              <a:t>(</a:t>
            </a:r>
            <a:r>
              <a:rPr lang="en-US" sz="2000" dirty="0" err="1"/>
              <a:t>gray_frame</a:t>
            </a:r>
            <a:r>
              <a:rPr lang="en-US" sz="2000" dirty="0"/>
              <a:t>, </a:t>
            </a:r>
            <a:r>
              <a:rPr lang="en-US" sz="2000" dirty="0" err="1"/>
              <a:t>scaleFactor</a:t>
            </a:r>
            <a:r>
              <a:rPr lang="en-US" sz="2000" dirty="0"/>
              <a:t>=1.3,minNeighbors=5)</a:t>
            </a:r>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74597A56-301E-454D-A0FD-5E59DA4304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4804" y="1097279"/>
            <a:ext cx="4902906" cy="1921129"/>
          </a:xfrm>
          <a:prstGeom prst="rect">
            <a:avLst/>
          </a:prstGeom>
        </p:spPr>
      </p:pic>
    </p:spTree>
    <p:extLst>
      <p:ext uri="{BB962C8B-B14F-4D97-AF65-F5344CB8AC3E}">
        <p14:creationId xmlns:p14="http://schemas.microsoft.com/office/powerpoint/2010/main" val="24322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F8C-E5F8-3CEF-0DB0-7C27DBBB16BF}"/>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B77C3264-DE2B-A162-D7CB-2C64B5A50CB2}"/>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This proposed system uses a python platform with different libraries that are used for the implementation of the code.</a:t>
            </a:r>
          </a:p>
          <a:p>
            <a:r>
              <a:rPr lang="en-US" dirty="0">
                <a:effectLst/>
                <a:latin typeface="Times New Roman" panose="02020603050405020304" pitchFamily="18" charset="0"/>
                <a:ea typeface="Times New Roman" panose="02020603050405020304" pitchFamily="18" charset="0"/>
              </a:rPr>
              <a:t>Mainly, here we are using OpenCV library with many functions. It is easy to deal with the image transactions. </a:t>
            </a:r>
          </a:p>
          <a:p>
            <a:r>
              <a:rPr lang="en-US" dirty="0">
                <a:effectLst/>
                <a:latin typeface="Times New Roman" panose="02020603050405020304" pitchFamily="18" charset="0"/>
                <a:ea typeface="Times New Roman" panose="02020603050405020304" pitchFamily="18" charset="0"/>
              </a:rPr>
              <a:t>The application imports the Open CV library to solve the  computer vision problems. OpenCV library method is mainly used to detect the objects and tracking of the objects. </a:t>
            </a:r>
          </a:p>
          <a:p>
            <a:r>
              <a:rPr lang="en-US" dirty="0">
                <a:effectLst/>
                <a:latin typeface="Times New Roman" panose="02020603050405020304" pitchFamily="18" charset="0"/>
                <a:ea typeface="Times New Roman" panose="02020603050405020304" pitchFamily="18" charset="0"/>
              </a:rPr>
              <a:t>For testing the images, we used the FER dataset .This dataset contains approximately 35,000 images, with each image defined in the original expression. </a:t>
            </a:r>
            <a:endParaRPr lang="en-IN" dirty="0"/>
          </a:p>
        </p:txBody>
      </p:sp>
    </p:spTree>
    <p:extLst>
      <p:ext uri="{BB962C8B-B14F-4D97-AF65-F5344CB8AC3E}">
        <p14:creationId xmlns:p14="http://schemas.microsoft.com/office/powerpoint/2010/main" val="201958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B657-C08C-8066-D673-219E2C1A4D35}"/>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47CF0CFC-F3E4-9D43-351F-081DFF3D1BA8}"/>
              </a:ext>
            </a:extLst>
          </p:cNvPr>
          <p:cNvSpPr>
            <a:spLocks noGrp="1"/>
          </p:cNvSpPr>
          <p:nvPr>
            <p:ph idx="1"/>
          </p:nvPr>
        </p:nvSpPr>
        <p:spPr/>
        <p:txBody>
          <a:bodyPr/>
          <a:lstStyle/>
          <a:p>
            <a:r>
              <a:rPr lang="en-US" sz="2800" dirty="0">
                <a:effectLst/>
                <a:latin typeface="Times New Roman" panose="02020603050405020304" pitchFamily="18" charset="0"/>
                <a:ea typeface="Times New Roman" panose="02020603050405020304" pitchFamily="18" charset="0"/>
              </a:rPr>
              <a:t>For the detection of the face we use algorithm like Haar-Cascade, which is widely used for face detection.</a:t>
            </a:r>
          </a:p>
          <a:p>
            <a:r>
              <a:rPr lang="en-US" sz="2800" dirty="0">
                <a:effectLst/>
                <a:latin typeface="Times New Roman" panose="02020603050405020304" pitchFamily="18" charset="0"/>
                <a:ea typeface="Times New Roman" panose="02020603050405020304" pitchFamily="18" charset="0"/>
              </a:rPr>
              <a:t>Here we are trying to capture the emotions of the multiple persons in a single image at a time. The captured images of the persons or people can be obtained as below.</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33CE81EE-E23B-166E-28BC-87BF6DB3F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445" y="3012748"/>
            <a:ext cx="5944291" cy="3343664"/>
          </a:xfrm>
          <a:prstGeom prst="rect">
            <a:avLst/>
          </a:prstGeom>
        </p:spPr>
      </p:pic>
    </p:spTree>
    <p:extLst>
      <p:ext uri="{BB962C8B-B14F-4D97-AF65-F5344CB8AC3E}">
        <p14:creationId xmlns:p14="http://schemas.microsoft.com/office/powerpoint/2010/main" val="2638916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DC45-63EC-F736-0349-F57173DC5A2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FF31A19-9D9C-4843-D98D-E100FCD39EE0}"/>
              </a:ext>
            </a:extLst>
          </p:cNvPr>
          <p:cNvSpPr>
            <a:spLocks noGrp="1"/>
          </p:cNvSpPr>
          <p:nvPr>
            <p:ph idx="1"/>
          </p:nvPr>
        </p:nvSpPr>
        <p:spPr/>
        <p:txBody>
          <a:bodyPr/>
          <a:lstStyle/>
          <a:p>
            <a:r>
              <a:rPr lang="en-US" dirty="0">
                <a:effectLst/>
                <a:latin typeface="Times New Roman" panose="02020603050405020304" pitchFamily="18" charset="0"/>
                <a:ea typeface="Times New Roman" panose="02020603050405020304" pitchFamily="18" charset="0"/>
              </a:rPr>
              <a:t>In this we propose a facial emotion recognition method using a CNN model which extracts facial features effectively.</a:t>
            </a:r>
          </a:p>
          <a:p>
            <a:r>
              <a:rPr lang="en-US" dirty="0">
                <a:effectLst/>
                <a:latin typeface="Times New Roman" panose="02020603050405020304" pitchFamily="18" charset="0"/>
                <a:ea typeface="Times New Roman" panose="02020603050405020304" pitchFamily="18" charset="0"/>
              </a:rPr>
              <a:t> Compared to traditional methods, the proposed method can automatically learn features. The FER2013 dataset was used and 35,000 images for emotions selected.</a:t>
            </a:r>
          </a:p>
          <a:p>
            <a:r>
              <a:rPr lang="en-US" dirty="0">
                <a:effectLst/>
                <a:latin typeface="Times New Roman" panose="02020603050405020304" pitchFamily="18" charset="0"/>
                <a:ea typeface="Times New Roman" panose="02020603050405020304" pitchFamily="18" charset="0"/>
              </a:rPr>
              <a:t>The emotions considered were happy, sad, angry, surprise, fear, disgust and neutral. These images were converted into NumPy arrays. </a:t>
            </a:r>
            <a:endParaRPr lang="en-IN" dirty="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A CNN  model was developed with four phases where the first three phases had convolution, pooling, batch normalization and dropout layers. </a:t>
            </a:r>
            <a:r>
              <a:rPr lang="en-US" sz="2800" dirty="0">
                <a:effectLst/>
                <a:latin typeface="Times New Roman" panose="02020603050405020304" pitchFamily="18" charset="0"/>
                <a:ea typeface="Times New Roman" panose="02020603050405020304" pitchFamily="18" charset="0"/>
              </a:rPr>
              <a:t>The final phase consists of flatten, dense and output layers. </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1472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16B8-A67C-C703-6667-E646D955B13C}"/>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3710D006-DCD0-AFAE-B3A8-620E5B37ED0B}"/>
              </a:ext>
            </a:extLst>
          </p:cNvPr>
          <p:cNvSpPr>
            <a:spLocks noGrp="1"/>
          </p:cNvSpPr>
          <p:nvPr>
            <p:ph idx="1"/>
          </p:nvPr>
        </p:nvSpPr>
        <p:spPr/>
        <p:txBody>
          <a:bodyPr/>
          <a:lstStyle/>
          <a:p>
            <a:r>
              <a:rPr lang="en-US" sz="2800" dirty="0">
                <a:effectLst/>
                <a:latin typeface="Times New Roman" panose="02020603050405020304" pitchFamily="18" charset="0"/>
                <a:ea typeface="Times New Roman" panose="02020603050405020304" pitchFamily="18" charset="0"/>
              </a:rPr>
              <a:t>So in this as we are using CNN model for capturing the facial expressions of the persons </a:t>
            </a:r>
            <a:r>
              <a:rPr lang="en-US" sz="2800" dirty="0" err="1">
                <a:effectLst/>
                <a:latin typeface="Times New Roman" panose="02020603050405020304" pitchFamily="18" charset="0"/>
                <a:ea typeface="Times New Roman" panose="02020603050405020304" pitchFamily="18" charset="0"/>
              </a:rPr>
              <a:t>i.e</a:t>
            </a:r>
            <a:r>
              <a:rPr lang="en-US" sz="2800" dirty="0">
                <a:effectLst/>
                <a:latin typeface="Times New Roman" panose="02020603050405020304" pitchFamily="18" charset="0"/>
                <a:ea typeface="Times New Roman" panose="02020603050405020304" pitchFamily="18" charset="0"/>
              </a:rPr>
              <a:t>, multiple facial expressions at a time when the person is in front of the webcam. </a:t>
            </a:r>
          </a:p>
          <a:p>
            <a:r>
              <a:rPr lang="en-US" sz="2800" dirty="0">
                <a:effectLst/>
                <a:latin typeface="Times New Roman" panose="02020603050405020304" pitchFamily="18" charset="0"/>
                <a:ea typeface="Times New Roman" panose="02020603050405020304" pitchFamily="18" charset="0"/>
              </a:rPr>
              <a:t>The included expressions are the angry, sad, happy, surprise, disgust, neutral.  </a:t>
            </a:r>
            <a:endParaRPr lang="en-IN" sz="2800" dirty="0">
              <a:effectLst/>
              <a:latin typeface="Times New Roman" panose="02020603050405020304" pitchFamily="18" charset="0"/>
              <a:ea typeface="Times New Roman" panose="02020603050405020304" pitchFamily="18" charset="0"/>
            </a:endParaRPr>
          </a:p>
          <a:p>
            <a:endParaRPr lang="en-US"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9342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normAutofit/>
          </a:bodyPr>
          <a:lstStyle/>
          <a:p>
            <a:pPr marL="577850" indent="-577850">
              <a:buNone/>
            </a:pPr>
            <a:r>
              <a:rPr lang="en-IN" dirty="0"/>
              <a:t>[1] D. Yang, Abeer Alsadoon, P.W.C.Prasad-2018. “</a:t>
            </a:r>
            <a:r>
              <a:rPr lang="en-US" dirty="0">
                <a:hlinkClick r:id="rId2" action="ppaction://hlinkfile"/>
              </a:rPr>
              <a:t>An Emotion Recognition Model Based on Facial Recognition in Virtual Learning Environment</a:t>
            </a:r>
            <a:r>
              <a:rPr lang="en-US" dirty="0"/>
              <a:t>”.</a:t>
            </a:r>
          </a:p>
          <a:p>
            <a:pPr marL="577850" indent="-577850">
              <a:buNone/>
            </a:pPr>
            <a:endParaRPr lang="en-US" dirty="0"/>
          </a:p>
          <a:p>
            <a:pPr marL="577850" indent="-577850">
              <a:buNone/>
            </a:pPr>
            <a:r>
              <a:rPr lang="en-IN" dirty="0"/>
              <a:t>[2]</a:t>
            </a:r>
            <a:r>
              <a:rPr lang="en-US" dirty="0"/>
              <a:t> </a:t>
            </a:r>
            <a:r>
              <a:rPr lang="en-IN" dirty="0"/>
              <a:t>Hongli Zhang, Alireza Jolfaei, Mamoun Alazab,Oct-2019</a:t>
            </a:r>
            <a:r>
              <a:rPr lang="en-US" dirty="0"/>
              <a:t>. “</a:t>
            </a:r>
            <a:r>
              <a:rPr lang="en-US" dirty="0">
                <a:hlinkClick r:id="rId3" action="ppaction://hlinkfile"/>
              </a:rPr>
              <a:t>A Face Emotion Recognition Method Using Convolutional Neural Network and Image Edge Computing</a:t>
            </a:r>
            <a:r>
              <a:rPr lang="en-US" dirty="0"/>
              <a:t>”.</a:t>
            </a:r>
          </a:p>
          <a:p>
            <a:pPr marL="0" indent="0">
              <a:buNone/>
            </a:pPr>
            <a:endParaRPr lang="en-US" dirty="0"/>
          </a:p>
          <a:p>
            <a:pPr marL="0" indent="0">
              <a:buNone/>
            </a:pPr>
            <a:r>
              <a:rPr lang="en-IN" dirty="0"/>
              <a:t>[3] Akriti Jaiswal, A. Krishnama Raju, Suman Deb,Aug-2020.</a:t>
            </a:r>
            <a:r>
              <a:rPr lang="en-US" dirty="0"/>
              <a:t> “</a:t>
            </a:r>
            <a:r>
              <a:rPr lang="en-US" dirty="0">
                <a:hlinkClick r:id="rId4" action="ppaction://hlinkfile"/>
              </a:rPr>
              <a:t>Facial Emotion Detection Using Deep Learning</a:t>
            </a:r>
            <a:r>
              <a:rPr lang="en-US" dirty="0"/>
              <a:t>”</a:t>
            </a:r>
          </a:p>
          <a:p>
            <a:pPr marL="577850" indent="-577850">
              <a:buNone/>
            </a:pPr>
            <a:endParaRPr lang="en-IN" dirty="0"/>
          </a:p>
          <a:p>
            <a:pPr marL="577850" indent="-577850">
              <a:buNone/>
            </a:pPr>
            <a:endParaRPr lang="en-US" dirty="0"/>
          </a:p>
        </p:txBody>
      </p:sp>
    </p:spTree>
    <p:extLst>
      <p:ext uri="{BB962C8B-B14F-4D97-AF65-F5344CB8AC3E}">
        <p14:creationId xmlns:p14="http://schemas.microsoft.com/office/powerpoint/2010/main" val="78875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0F89-E1B6-4DAB-B2A3-BC9486B90545}"/>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E0AE1A4F-7D27-4109-86A2-B36DDCF423D6}"/>
              </a:ext>
            </a:extLst>
          </p:cNvPr>
          <p:cNvSpPr>
            <a:spLocks noGrp="1"/>
          </p:cNvSpPr>
          <p:nvPr>
            <p:ph idx="1"/>
          </p:nvPr>
        </p:nvSpPr>
        <p:spPr/>
        <p:txBody>
          <a:bodyPr/>
          <a:lstStyle/>
          <a:p>
            <a:r>
              <a:rPr lang="en-US" dirty="0"/>
              <a:t>[4]</a:t>
            </a:r>
            <a:r>
              <a:rPr lang="en-US" dirty="0" err="1"/>
              <a:t>Agnana</a:t>
            </a:r>
            <a:r>
              <a:rPr lang="en-US" dirty="0"/>
              <a:t> Mitra, </a:t>
            </a:r>
            <a:r>
              <a:rPr lang="en-US" dirty="0" err="1"/>
              <a:t>Souvik</a:t>
            </a:r>
            <a:r>
              <a:rPr lang="en-US" dirty="0"/>
              <a:t> Choudhury, </a:t>
            </a:r>
            <a:r>
              <a:rPr lang="en-US" dirty="0" err="1"/>
              <a:t>Susmisa</a:t>
            </a:r>
            <a:r>
              <a:rPr lang="en-US" dirty="0"/>
              <a:t> </a:t>
            </a:r>
            <a:r>
              <a:rPr lang="en-US" dirty="0" err="1"/>
              <a:t>Moitra</a:t>
            </a:r>
            <a:r>
              <a:rPr lang="en-US" dirty="0"/>
              <a:t> ,May-2018.</a:t>
            </a:r>
            <a:r>
              <a:rPr lang="en-IN" dirty="0"/>
              <a:t> “</a:t>
            </a:r>
            <a:r>
              <a:rPr lang="en-IN" dirty="0">
                <a:hlinkClick r:id="rId2" action="ppaction://hlinkfile"/>
              </a:rPr>
              <a:t>Image Processing Facial Expression Recognition”.</a:t>
            </a:r>
            <a:endParaRPr lang="en-IN" dirty="0"/>
          </a:p>
          <a:p>
            <a:pPr marR="635" algn="just">
              <a:lnSpc>
                <a:spcPct val="150000"/>
              </a:lnSpc>
              <a:spcAft>
                <a:spcPts val="25"/>
              </a:spcAft>
            </a:pPr>
            <a:r>
              <a:rPr lang="en-IN" dirty="0"/>
              <a:t>[5]</a:t>
            </a:r>
            <a:r>
              <a:rPr lang="en-IN" sz="1200" dirty="0"/>
              <a:t> </a:t>
            </a:r>
            <a:r>
              <a:rPr lang="en-IN" dirty="0" err="1"/>
              <a:t>Ninad</a:t>
            </a:r>
            <a:r>
              <a:rPr lang="en-IN" dirty="0"/>
              <a:t> Mehendale1</a:t>
            </a:r>
            <a:r>
              <a:rPr lang="en-IN" dirty="0">
                <a:solidFill>
                  <a:srgbClr val="000000"/>
                </a:solidFill>
                <a:effectLst/>
                <a:latin typeface="Times New Roman" panose="02020603050405020304" pitchFamily="18" charset="0"/>
                <a:ea typeface="Times New Roman" panose="02020603050405020304" pitchFamily="18" charset="0"/>
              </a:rPr>
              <a:t> </a:t>
            </a:r>
            <a:r>
              <a:rPr lang="en-IN" dirty="0">
                <a:solidFill>
                  <a:srgbClr val="000000"/>
                </a:solidFill>
                <a:ea typeface="Times New Roman" panose="02020603050405020304" pitchFamily="18" charset="0"/>
                <a:hlinkClick r:id="rId3" action="ppaction://hlinkfile"/>
              </a:rPr>
              <a:t>“</a:t>
            </a:r>
            <a:r>
              <a:rPr lang="en-US" dirty="0">
                <a:hlinkClick r:id="rId3" action="ppaction://hlinkfile"/>
              </a:rPr>
              <a:t>Facial emotion recognition using convolutional neural networks (FERC)</a:t>
            </a:r>
            <a:r>
              <a:rPr lang="en-IN" dirty="0">
                <a:solidFill>
                  <a:srgbClr val="000000"/>
                </a:solidFill>
                <a:hlinkClick r:id="rId3" action="ppaction://hlinkfile"/>
              </a:rPr>
              <a:t>”</a:t>
            </a:r>
            <a:endParaRPr lang="en-IN" dirty="0"/>
          </a:p>
          <a:p>
            <a:pPr marL="0" indent="0">
              <a:buNone/>
            </a:pPr>
            <a:endParaRPr lang="en-IN" dirty="0"/>
          </a:p>
          <a:p>
            <a:r>
              <a:rPr lang="en-IN" dirty="0"/>
              <a:t> Dataset link:  </a:t>
            </a:r>
            <a:r>
              <a:rPr lang="en-IN" dirty="0">
                <a:hlinkClick r:id="rId4"/>
              </a:rPr>
              <a:t>https://www.kaggle.com/datasets/msambare/fer2013</a:t>
            </a:r>
            <a:endParaRPr lang="en-IN" dirty="0"/>
          </a:p>
        </p:txBody>
      </p:sp>
    </p:spTree>
    <p:extLst>
      <p:ext uri="{BB962C8B-B14F-4D97-AF65-F5344CB8AC3E}">
        <p14:creationId xmlns:p14="http://schemas.microsoft.com/office/powerpoint/2010/main" val="236492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dirty="0"/>
              <a:t>Facial Emotion Recognition using Convolution Neural Network .It is useful to detect the current emotion of the person. By using the datasets we can train and detect the human emotion.</a:t>
            </a:r>
          </a:p>
          <a:p>
            <a:pPr marL="457200" indent="-457200">
              <a:buFont typeface="Wingdings" panose="05000000000000000000" pitchFamily="2" charset="2"/>
              <a:buChar char="Ø"/>
            </a:pPr>
            <a:r>
              <a:rPr lang="en-US" dirty="0"/>
              <a:t>Emojis are ways to indicate nonverbal cues. These cues have become an essential part of online chatting, product review, brand emotion, and many more. With advancements in computer vision and deep learning, it is now possible to detect human emotions from images . </a:t>
            </a:r>
          </a:p>
          <a:p>
            <a:pPr marL="457200" indent="-457200">
              <a:buFont typeface="Wingdings" panose="05000000000000000000" pitchFamily="2" charset="2"/>
              <a:buChar char="Ø"/>
            </a:pPr>
            <a:r>
              <a:rPr lang="en-US" dirty="0"/>
              <a:t>When we will be in front of the camera it detects our face by creating a bounding box and it compares with the dataset that we have created and displays the corresponding emotion. </a:t>
            </a:r>
          </a:p>
          <a:p>
            <a:pPr marL="0" indent="0">
              <a:buNone/>
            </a:pPr>
            <a:endParaRPr lang="en-US" dirty="0"/>
          </a:p>
          <a:p>
            <a:pPr marL="0" indent="0">
              <a:buNone/>
            </a:pPr>
            <a:endParaRPr lang="en-US" dirty="0"/>
          </a:p>
          <a:p>
            <a:pPr marL="0" indent="0">
              <a:buNone/>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175112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461963" indent="-461963">
              <a:buBlip>
                <a:blip r:embed="rId2">
                  <a:extLst>
                    <a:ext uri="{96DAC541-7B7A-43D3-8B79-37D633B846F1}">
                      <asvg:svgBlip xmlns:asvg="http://schemas.microsoft.com/office/drawing/2016/SVG/main" r:embed="rId3"/>
                    </a:ext>
                  </a:extLst>
                </a:blip>
              </a:buBlip>
            </a:pPr>
            <a:r>
              <a:rPr lang="en-US" dirty="0"/>
              <a:t>Introduction</a:t>
            </a:r>
          </a:p>
          <a:p>
            <a:pPr marL="461963" indent="-461963">
              <a:buBlip>
                <a:blip r:embed="rId2">
                  <a:extLst>
                    <a:ext uri="{96DAC541-7B7A-43D3-8B79-37D633B846F1}">
                      <asvg:svgBlip xmlns:asvg="http://schemas.microsoft.com/office/drawing/2016/SVG/main" r:embed="rId3"/>
                    </a:ext>
                  </a:extLst>
                </a:blip>
              </a:buBlip>
            </a:pPr>
            <a:r>
              <a:rPr lang="en-US" dirty="0"/>
              <a:t>Existing System</a:t>
            </a:r>
          </a:p>
          <a:p>
            <a:pPr marL="461963" indent="-461963">
              <a:buBlip>
                <a:blip r:embed="rId2">
                  <a:extLst>
                    <a:ext uri="{96DAC541-7B7A-43D3-8B79-37D633B846F1}">
                      <asvg:svgBlip xmlns:asvg="http://schemas.microsoft.com/office/drawing/2016/SVG/main" r:embed="rId3"/>
                    </a:ext>
                  </a:extLst>
                </a:blip>
              </a:buBlip>
            </a:pPr>
            <a:r>
              <a:rPr lang="en-US" dirty="0"/>
              <a:t>Proposed System</a:t>
            </a:r>
            <a:endParaRPr lang="en-IN" dirty="0"/>
          </a:p>
          <a:p>
            <a:pPr marL="461963" indent="-461963">
              <a:buBlip>
                <a:blip r:embed="rId2">
                  <a:extLst>
                    <a:ext uri="{96DAC541-7B7A-43D3-8B79-37D633B846F1}">
                      <asvg:svgBlip xmlns:asvg="http://schemas.microsoft.com/office/drawing/2016/SVG/main" r:embed="rId3"/>
                    </a:ext>
                  </a:extLst>
                </a:blip>
              </a:buBlip>
            </a:pPr>
            <a:r>
              <a:rPr lang="en-IN" dirty="0"/>
              <a:t>Problem Definition </a:t>
            </a:r>
            <a:endParaRPr lang="en-US" dirty="0"/>
          </a:p>
          <a:p>
            <a:pPr marL="461963" indent="-461963">
              <a:buBlip>
                <a:blip r:embed="rId2">
                  <a:extLst>
                    <a:ext uri="{96DAC541-7B7A-43D3-8B79-37D633B846F1}">
                      <asvg:svgBlip xmlns:asvg="http://schemas.microsoft.com/office/drawing/2016/SVG/main" r:embed="rId3"/>
                    </a:ext>
                  </a:extLst>
                </a:blip>
              </a:buBlip>
            </a:pPr>
            <a:r>
              <a:rPr lang="en-US" dirty="0"/>
              <a:t>Requirements to Develop / implement a project</a:t>
            </a:r>
          </a:p>
          <a:p>
            <a:pPr marL="461963" indent="-461963">
              <a:buBlip>
                <a:blip r:embed="rId2">
                  <a:extLst>
                    <a:ext uri="{96DAC541-7B7A-43D3-8B79-37D633B846F1}">
                      <asvg:svgBlip xmlns:asvg="http://schemas.microsoft.com/office/drawing/2016/SVG/main" r:embed="rId3"/>
                    </a:ext>
                  </a:extLst>
                </a:blip>
              </a:buBlip>
            </a:pPr>
            <a:r>
              <a:rPr lang="en-US" dirty="0"/>
              <a:t>Flow Diagram</a:t>
            </a:r>
          </a:p>
          <a:p>
            <a:pPr marL="461963" indent="-461963">
              <a:buBlip>
                <a:blip r:embed="rId2">
                  <a:extLst>
                    <a:ext uri="{96DAC541-7B7A-43D3-8B79-37D633B846F1}">
                      <asvg:svgBlip xmlns:asvg="http://schemas.microsoft.com/office/drawing/2016/SVG/main" r:embed="rId3"/>
                    </a:ext>
                  </a:extLst>
                </a:blip>
              </a:buBlip>
            </a:pPr>
            <a:r>
              <a:rPr lang="en-IN"/>
              <a:t>Implementation</a:t>
            </a:r>
            <a:endParaRPr lang="en-IN" dirty="0"/>
          </a:p>
          <a:p>
            <a:pPr marL="461963" indent="-461963">
              <a:buBlip>
                <a:blip r:embed="rId2">
                  <a:extLst>
                    <a:ext uri="{96DAC541-7B7A-43D3-8B79-37D633B846F1}">
                      <asvg:svgBlip xmlns:asvg="http://schemas.microsoft.com/office/drawing/2016/SVG/main" r:embed="rId3"/>
                    </a:ext>
                  </a:extLst>
                </a:blip>
              </a:buBlip>
            </a:pPr>
            <a:r>
              <a:rPr lang="en-IN" dirty="0"/>
              <a:t>Result</a:t>
            </a:r>
          </a:p>
          <a:p>
            <a:pPr marL="461963" indent="-461963">
              <a:buBlip>
                <a:blip r:embed="rId2">
                  <a:extLst>
                    <a:ext uri="{96DAC541-7B7A-43D3-8B79-37D633B846F1}">
                      <asvg:svgBlip xmlns:asvg="http://schemas.microsoft.com/office/drawing/2016/SVG/main" r:embed="rId3"/>
                    </a:ext>
                  </a:extLst>
                </a:blip>
              </a:buBlip>
            </a:pPr>
            <a:r>
              <a:rPr lang="en-IN" dirty="0"/>
              <a:t>Conclusion</a:t>
            </a:r>
          </a:p>
          <a:p>
            <a:pPr marL="461963" indent="-461963">
              <a:buBlip>
                <a:blip r:embed="rId2">
                  <a:extLst>
                    <a:ext uri="{96DAC541-7B7A-43D3-8B79-37D633B846F1}">
                      <asvg:svgBlip xmlns:asvg="http://schemas.microsoft.com/office/drawing/2016/SVG/main" r:embed="rId3"/>
                    </a:ext>
                  </a:extLst>
                </a:blip>
              </a:buBlip>
            </a:pPr>
            <a:r>
              <a:rPr lang="en-IN" dirty="0"/>
              <a:t>References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5320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a16="http://schemas.microsoft.com/office/drawing/2014/main" id="{976B8D83-EFA6-44E5-B29B-2EB0E663ADD3}"/>
              </a:ext>
            </a:extLst>
          </p:cNvPr>
          <p:cNvSpPr>
            <a:spLocks noGrp="1"/>
          </p:cNvSpPr>
          <p:nvPr>
            <p:ph idx="1"/>
          </p:nvPr>
        </p:nvSpPr>
        <p:spPr/>
        <p:txBody>
          <a:bodyPr>
            <a:normAutofit/>
          </a:bodyPr>
          <a:lstStyle/>
          <a:p>
            <a:pPr marL="457200" indent="-457200">
              <a:buFont typeface="Wingdings" panose="05000000000000000000" pitchFamily="2" charset="2"/>
              <a:buChar char="Ø"/>
            </a:pPr>
            <a:r>
              <a:rPr lang="en-US" dirty="0"/>
              <a:t>Face detection is implemented in many areas for security purpose . Along with face detection, the emotion of the face is detected in facial emotion recognition.</a:t>
            </a:r>
          </a:p>
          <a:p>
            <a:pPr marL="0" indent="0">
              <a:buNone/>
            </a:pPr>
            <a:endParaRPr lang="en-US" dirty="0"/>
          </a:p>
          <a:p>
            <a:pPr marL="457200" indent="-457200">
              <a:buFont typeface="Wingdings" panose="05000000000000000000" pitchFamily="2" charset="2"/>
              <a:buChar char="Ø"/>
            </a:pPr>
            <a:r>
              <a:rPr lang="en-US" dirty="0"/>
              <a:t>We can use this for the automatic capturing of the image based on the dataset given to the system. It can also be used for business purpose like product reviews and feedback forms and can also be used in online classes to detect the expressions of the students.</a:t>
            </a:r>
          </a:p>
          <a:p>
            <a:pPr marL="0" indent="0">
              <a:buNone/>
            </a:pPr>
            <a:endParaRPr lang="en-US" dirty="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413548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7" name="Content Placeholder 2">
            <a:extLst>
              <a:ext uri="{FF2B5EF4-FFF2-40B4-BE49-F238E27FC236}">
                <a16:creationId xmlns:a16="http://schemas.microsoft.com/office/drawing/2014/main" id="{2BEC2D36-50F9-4370-AFEE-D4A7BC21DD9F}"/>
              </a:ext>
            </a:extLst>
          </p:cNvPr>
          <p:cNvSpPr>
            <a:spLocks noGrp="1"/>
          </p:cNvSpPr>
          <p:nvPr>
            <p:ph idx="1"/>
          </p:nvPr>
        </p:nvSpPr>
        <p:spPr>
          <a:xfrm>
            <a:off x="199505" y="1097279"/>
            <a:ext cx="11779135" cy="5394960"/>
          </a:xfrm>
        </p:spPr>
        <p:txBody>
          <a:bodyPr>
            <a:normAutofit lnSpcReduction="10000"/>
          </a:bodyPr>
          <a:lstStyle/>
          <a:p>
            <a:pPr marL="457200" indent="-457200">
              <a:buFont typeface="Wingdings" panose="05000000000000000000" pitchFamily="2" charset="2"/>
              <a:buChar char="Ø"/>
            </a:pPr>
            <a:r>
              <a:rPr lang="en-US" dirty="0"/>
              <a:t>Some algorithms have already proposed for facial emotion recognition like Support Vector Machine . It classifies the given data points and recognize the emotion.</a:t>
            </a:r>
          </a:p>
          <a:p>
            <a:pPr marL="0" indent="0">
              <a:buNone/>
            </a:pPr>
            <a:endParaRPr lang="en-US" dirty="0"/>
          </a:p>
          <a:p>
            <a:pPr marL="457200" indent="-457200">
              <a:buFont typeface="Wingdings" panose="05000000000000000000" pitchFamily="2" charset="2"/>
              <a:buChar char="Ø"/>
            </a:pPr>
            <a:r>
              <a:rPr lang="en-US" dirty="0"/>
              <a:t>By using Dlib library they have created landmarks on the face to detect the facial emotion. In Dlib library we have 68 facial landmark detector which gives the position of 68 landmarks on the face.</a:t>
            </a:r>
          </a:p>
          <a:p>
            <a:pPr marL="0" indent="0">
              <a:buNone/>
            </a:pPr>
            <a:r>
              <a:rPr lang="en-US" dirty="0"/>
              <a:t> </a:t>
            </a:r>
          </a:p>
          <a:p>
            <a:pPr marL="457200" indent="-457200">
              <a:buFont typeface="Wingdings" panose="05000000000000000000" pitchFamily="2" charset="2"/>
              <a:buChar char="Ø"/>
            </a:pPr>
            <a:r>
              <a:rPr lang="en-US" dirty="0"/>
              <a:t>They also used K-Nearest neighbour algorithm ,which is one of the simplest ML algorithm based on supervised learning . K-NN algorithm is also known as Lazy Learner Algorithm.</a:t>
            </a:r>
          </a:p>
          <a:p>
            <a:pPr marL="0" indent="0">
              <a:buNone/>
            </a:pPr>
            <a:endParaRPr lang="en-US" dirty="0"/>
          </a:p>
          <a:p>
            <a:pPr marL="457200" indent="-457200">
              <a:buFont typeface="Wingdings" panose="05000000000000000000" pitchFamily="2" charset="2"/>
              <a:buChar char="Ø"/>
            </a:pPr>
            <a:r>
              <a:rPr lang="en-US" dirty="0"/>
              <a:t>They used to detect only single face emotion detection at a time.</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102155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They have detected single face emotion at a time, but we try to detect multiple facial emotions at a time.</a:t>
            </a:r>
          </a:p>
          <a:p>
            <a:pPr marL="0" indent="0">
              <a:buNone/>
            </a:pPr>
            <a:endParaRPr lang="en-US" dirty="0"/>
          </a:p>
          <a:p>
            <a:pPr marL="457200" indent="-457200"/>
            <a:r>
              <a:rPr lang="en-US" dirty="0"/>
              <a:t>To detect the multiple facial emotions, we can use some different  algorithms like Convolutional Neural Network which is used to recognize the facial emotions.</a:t>
            </a:r>
          </a:p>
          <a:p>
            <a:pPr marL="457200" indent="-457200">
              <a:buFont typeface="Wingdings" panose="05000000000000000000" pitchFamily="2" charset="2"/>
              <a:buChar char="Ø"/>
            </a:pPr>
            <a:r>
              <a:rPr lang="en-US" dirty="0"/>
              <a:t>We can use open CV library to capture the face and also use Numpy and Keras libraries in our project.</a:t>
            </a:r>
          </a:p>
          <a:p>
            <a:pPr marL="0" indent="0">
              <a:buNone/>
            </a:pPr>
            <a:endParaRPr lang="en-US" dirty="0"/>
          </a:p>
        </p:txBody>
      </p:sp>
    </p:spTree>
    <p:extLst>
      <p:ext uri="{BB962C8B-B14F-4D97-AF65-F5344CB8AC3E}">
        <p14:creationId xmlns:p14="http://schemas.microsoft.com/office/powerpoint/2010/main" val="346508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72E6-D26E-4C06-BC07-35DC4EEEDDFA}"/>
              </a:ext>
            </a:extLst>
          </p:cNvPr>
          <p:cNvSpPr>
            <a:spLocks noGrp="1"/>
          </p:cNvSpPr>
          <p:nvPr>
            <p:ph type="title"/>
          </p:nvPr>
        </p:nvSpPr>
        <p:spPr/>
        <p:txBody>
          <a:bodyPr/>
          <a:lstStyle/>
          <a:p>
            <a:r>
              <a:rPr lang="en-IN" dirty="0"/>
              <a:t> Problem Definition</a:t>
            </a:r>
          </a:p>
        </p:txBody>
      </p:sp>
      <p:sp>
        <p:nvSpPr>
          <p:cNvPr id="3" name="Content Placeholder 2">
            <a:extLst>
              <a:ext uri="{FF2B5EF4-FFF2-40B4-BE49-F238E27FC236}">
                <a16:creationId xmlns:a16="http://schemas.microsoft.com/office/drawing/2014/main" id="{98D1BE7D-1953-4A5A-9D6E-531089186A0F}"/>
              </a:ext>
            </a:extLst>
          </p:cNvPr>
          <p:cNvSpPr>
            <a:spLocks noGrp="1"/>
          </p:cNvSpPr>
          <p:nvPr>
            <p:ph idx="1"/>
          </p:nvPr>
        </p:nvSpPr>
        <p:spPr/>
        <p:txBody>
          <a:bodyPr>
            <a:normAutofit/>
          </a:bodyPr>
          <a:lstStyle/>
          <a:p>
            <a:r>
              <a:rPr lang="en-US" dirty="0"/>
              <a:t>Human emotions and intentions are expressed through facial expressions and deriving an efficient and effective feature is the fundamental component of facial expression system. </a:t>
            </a:r>
          </a:p>
          <a:p>
            <a:pPr marL="0" indent="0">
              <a:buNone/>
            </a:pPr>
            <a:endParaRPr lang="en-US" dirty="0"/>
          </a:p>
          <a:p>
            <a:r>
              <a:rPr lang="en-US" dirty="0"/>
              <a:t>Facial expressions convey non-verbal cues, which play an important role in interpersonal relations. </a:t>
            </a:r>
          </a:p>
          <a:p>
            <a:pPr marL="0" indent="0">
              <a:buNone/>
            </a:pPr>
            <a:endParaRPr lang="en-US" dirty="0"/>
          </a:p>
          <a:p>
            <a:r>
              <a:rPr lang="en-US" dirty="0"/>
              <a:t>Automatic recognition of facial expressions can be an important component of natural human-machine interfaces.</a:t>
            </a:r>
            <a:endParaRPr lang="en-IN" dirty="0"/>
          </a:p>
          <a:p>
            <a:pPr marL="0" indent="0">
              <a:buNone/>
            </a:pPr>
            <a:endParaRPr lang="en-IN" dirty="0"/>
          </a:p>
        </p:txBody>
      </p:sp>
    </p:spTree>
    <p:extLst>
      <p:ext uri="{BB962C8B-B14F-4D97-AF65-F5344CB8AC3E}">
        <p14:creationId xmlns:p14="http://schemas.microsoft.com/office/powerpoint/2010/main" val="389371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6F46-7362-4B0D-91A3-97C68C0B0E60}"/>
              </a:ext>
            </a:extLst>
          </p:cNvPr>
          <p:cNvSpPr>
            <a:spLocks noGrp="1"/>
          </p:cNvSpPr>
          <p:nvPr>
            <p:ph type="title"/>
          </p:nvPr>
        </p:nvSpPr>
        <p:spPr/>
        <p:txBody>
          <a:bodyPr/>
          <a:lstStyle/>
          <a:p>
            <a:r>
              <a:rPr lang="en-IN" dirty="0"/>
              <a:t> Requirements</a:t>
            </a:r>
          </a:p>
        </p:txBody>
      </p:sp>
      <p:sp>
        <p:nvSpPr>
          <p:cNvPr id="3" name="Content Placeholder 2">
            <a:extLst>
              <a:ext uri="{FF2B5EF4-FFF2-40B4-BE49-F238E27FC236}">
                <a16:creationId xmlns:a16="http://schemas.microsoft.com/office/drawing/2014/main" id="{BA66881C-E09E-4FFB-BF7F-A5B9A653EEBC}"/>
              </a:ext>
            </a:extLst>
          </p:cNvPr>
          <p:cNvSpPr>
            <a:spLocks noGrp="1"/>
          </p:cNvSpPr>
          <p:nvPr>
            <p:ph idx="1"/>
          </p:nvPr>
        </p:nvSpPr>
        <p:spPr/>
        <p:txBody>
          <a:bodyPr/>
          <a:lstStyle/>
          <a:p>
            <a:pPr algn="l"/>
            <a:r>
              <a:rPr lang="en-US" b="0" i="0" dirty="0">
                <a:solidFill>
                  <a:srgbClr val="24292F"/>
                </a:solidFill>
                <a:effectLst/>
              </a:rPr>
              <a:t>Operating System : Windows 10</a:t>
            </a:r>
          </a:p>
          <a:p>
            <a:pPr algn="l"/>
            <a:r>
              <a:rPr lang="en-US" b="0" i="0" dirty="0">
                <a:solidFill>
                  <a:srgbClr val="24292F"/>
                </a:solidFill>
                <a:effectLst/>
              </a:rPr>
              <a:t>Language	: Python </a:t>
            </a:r>
          </a:p>
          <a:p>
            <a:pPr algn="l"/>
            <a:r>
              <a:rPr lang="en-US" dirty="0">
                <a:solidFill>
                  <a:srgbClr val="24292F"/>
                </a:solidFill>
              </a:rPr>
              <a:t>Platform : Jupyter Notebook or IDLE or Pycharm</a:t>
            </a:r>
          </a:p>
          <a:p>
            <a:pPr algn="l"/>
            <a:r>
              <a:rPr lang="en-US" b="0" i="0" dirty="0">
                <a:solidFill>
                  <a:srgbClr val="24292F"/>
                </a:solidFill>
                <a:effectLst/>
              </a:rPr>
              <a:t>Libraries : OpenCV, Numpy , Keras, pillow, </a:t>
            </a:r>
            <a:r>
              <a:rPr lang="en-US" b="0" i="0" dirty="0" err="1">
                <a:solidFill>
                  <a:srgbClr val="24292F"/>
                </a:solidFill>
                <a:effectLst/>
              </a:rPr>
              <a:t>Tensorflow</a:t>
            </a:r>
            <a:endParaRPr lang="en-US" b="0" i="0" dirty="0">
              <a:solidFill>
                <a:srgbClr val="24292F"/>
              </a:solidFill>
              <a:effectLst/>
            </a:endParaRPr>
          </a:p>
          <a:p>
            <a:pPr marL="0" indent="0" algn="l">
              <a:buNone/>
            </a:pPr>
            <a:endParaRPr lang="en-US" b="0" i="0" dirty="0">
              <a:solidFill>
                <a:srgbClr val="24292F"/>
              </a:solidFill>
              <a:effectLst/>
            </a:endParaRPr>
          </a:p>
        </p:txBody>
      </p:sp>
    </p:spTree>
    <p:extLst>
      <p:ext uri="{BB962C8B-B14F-4D97-AF65-F5344CB8AC3E}">
        <p14:creationId xmlns:p14="http://schemas.microsoft.com/office/powerpoint/2010/main" val="133839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endParaRPr lang="en-US" dirty="0"/>
          </a:p>
        </p:txBody>
      </p:sp>
      <p:sp>
        <p:nvSpPr>
          <p:cNvPr id="3" name="Content Placeholder 2"/>
          <p:cNvSpPr>
            <a:spLocks noGrp="1"/>
          </p:cNvSpPr>
          <p:nvPr>
            <p:ph idx="1"/>
          </p:nvPr>
        </p:nvSpPr>
        <p:spPr/>
        <p:txBody>
          <a:bodyPr/>
          <a:lstStyle/>
          <a:p>
            <a:pPr>
              <a:buNone/>
            </a:pPr>
            <a:r>
              <a:rPr lang="en-IN" dirty="0"/>
              <a:t>Training Phase </a:t>
            </a:r>
            <a:endParaRPr lang="en-US" dirty="0"/>
          </a:p>
        </p:txBody>
      </p:sp>
      <p:sp>
        <p:nvSpPr>
          <p:cNvPr id="4" name="Rectangle 3"/>
          <p:cNvSpPr/>
          <p:nvPr/>
        </p:nvSpPr>
        <p:spPr>
          <a:xfrm>
            <a:off x="762000" y="2011680"/>
            <a:ext cx="1935480" cy="9372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 of images </a:t>
            </a:r>
            <a:endParaRPr lang="en-US" dirty="0">
              <a:solidFill>
                <a:schemeClr val="tx1"/>
              </a:solidFill>
            </a:endParaRPr>
          </a:p>
        </p:txBody>
      </p:sp>
      <p:sp>
        <p:nvSpPr>
          <p:cNvPr id="5" name="Rectangle 4"/>
          <p:cNvSpPr/>
          <p:nvPr/>
        </p:nvSpPr>
        <p:spPr>
          <a:xfrm>
            <a:off x="7970520" y="4312920"/>
            <a:ext cx="1356360" cy="9372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a:t>
            </a:r>
            <a:endParaRPr lang="en-US" dirty="0">
              <a:solidFill>
                <a:schemeClr val="tx1"/>
              </a:solidFill>
            </a:endParaRPr>
          </a:p>
        </p:txBody>
      </p:sp>
      <p:sp>
        <p:nvSpPr>
          <p:cNvPr id="6" name="Rectangle 5"/>
          <p:cNvSpPr/>
          <p:nvPr/>
        </p:nvSpPr>
        <p:spPr>
          <a:xfrm>
            <a:off x="5730240" y="4312920"/>
            <a:ext cx="1356360" cy="9372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Extraction </a:t>
            </a:r>
            <a:endParaRPr lang="en-US" dirty="0">
              <a:solidFill>
                <a:schemeClr val="tx1"/>
              </a:solidFill>
            </a:endParaRPr>
          </a:p>
        </p:txBody>
      </p:sp>
      <p:sp>
        <p:nvSpPr>
          <p:cNvPr id="7" name="Rectangle 6"/>
          <p:cNvSpPr/>
          <p:nvPr/>
        </p:nvSpPr>
        <p:spPr>
          <a:xfrm>
            <a:off x="3238500" y="4259580"/>
            <a:ext cx="1623578" cy="9372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Preprocessing</a:t>
            </a:r>
            <a:endParaRPr lang="en-US" dirty="0">
              <a:solidFill>
                <a:schemeClr val="tx1"/>
              </a:solidFill>
            </a:endParaRPr>
          </a:p>
        </p:txBody>
      </p:sp>
      <p:sp>
        <p:nvSpPr>
          <p:cNvPr id="8" name="Rectangle 7"/>
          <p:cNvSpPr/>
          <p:nvPr/>
        </p:nvSpPr>
        <p:spPr>
          <a:xfrm>
            <a:off x="746760" y="4251960"/>
            <a:ext cx="1623578" cy="9372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Input Image</a:t>
            </a:r>
            <a:endParaRPr lang="en-US" dirty="0">
              <a:solidFill>
                <a:schemeClr val="tx1"/>
              </a:solidFill>
            </a:endParaRPr>
          </a:p>
        </p:txBody>
      </p:sp>
      <p:sp>
        <p:nvSpPr>
          <p:cNvPr id="9" name="Rectangle 8"/>
          <p:cNvSpPr/>
          <p:nvPr/>
        </p:nvSpPr>
        <p:spPr>
          <a:xfrm>
            <a:off x="3520440" y="2049780"/>
            <a:ext cx="1935480" cy="9372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Preprocessing</a:t>
            </a:r>
            <a:endParaRPr lang="en-US" dirty="0">
              <a:solidFill>
                <a:schemeClr val="tx1"/>
              </a:solidFill>
            </a:endParaRPr>
          </a:p>
        </p:txBody>
      </p:sp>
      <p:sp>
        <p:nvSpPr>
          <p:cNvPr id="10" name="Rectangle 9"/>
          <p:cNvSpPr/>
          <p:nvPr/>
        </p:nvSpPr>
        <p:spPr>
          <a:xfrm>
            <a:off x="6720840" y="2042160"/>
            <a:ext cx="1935480" cy="9372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Extraction </a:t>
            </a:r>
            <a:endParaRPr lang="en-US" dirty="0">
              <a:solidFill>
                <a:schemeClr val="tx1"/>
              </a:solidFill>
            </a:endParaRPr>
          </a:p>
        </p:txBody>
      </p:sp>
      <p:sp>
        <p:nvSpPr>
          <p:cNvPr id="11" name="Rectangle 10"/>
          <p:cNvSpPr/>
          <p:nvPr/>
        </p:nvSpPr>
        <p:spPr>
          <a:xfrm>
            <a:off x="9349740" y="1996440"/>
            <a:ext cx="1935480" cy="929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Trained model </a:t>
            </a:r>
            <a:endParaRPr lang="en-US" dirty="0">
              <a:solidFill>
                <a:schemeClr val="tx1"/>
              </a:solidFill>
            </a:endParaRPr>
          </a:p>
        </p:txBody>
      </p:sp>
      <p:sp>
        <p:nvSpPr>
          <p:cNvPr id="12" name="Rectangle 11"/>
          <p:cNvSpPr/>
          <p:nvPr/>
        </p:nvSpPr>
        <p:spPr>
          <a:xfrm>
            <a:off x="9514051" y="5292091"/>
            <a:ext cx="1935480" cy="9372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endParaRPr lang="en-US" dirty="0">
              <a:solidFill>
                <a:schemeClr val="tx1"/>
              </a:solidFill>
            </a:endParaRPr>
          </a:p>
        </p:txBody>
      </p:sp>
      <p:cxnSp>
        <p:nvCxnSpPr>
          <p:cNvPr id="17" name="Straight Arrow Connector 16"/>
          <p:cNvCxnSpPr>
            <a:stCxn id="9" idx="3"/>
            <a:endCxn id="10" idx="1"/>
          </p:cNvCxnSpPr>
          <p:nvPr/>
        </p:nvCxnSpPr>
        <p:spPr>
          <a:xfrm flipV="1">
            <a:off x="5455920" y="2510790"/>
            <a:ext cx="126492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p:cNvCxnSpPr>
          <p:nvPr/>
        </p:nvCxnSpPr>
        <p:spPr>
          <a:xfrm>
            <a:off x="8656320" y="2510790"/>
            <a:ext cx="67056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8" idx="3"/>
            <a:endCxn id="7" idx="1"/>
          </p:cNvCxnSpPr>
          <p:nvPr/>
        </p:nvCxnSpPr>
        <p:spPr>
          <a:xfrm>
            <a:off x="2370338" y="4720590"/>
            <a:ext cx="868162"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p:cNvCxnSpPr>
          <p:nvPr/>
        </p:nvCxnSpPr>
        <p:spPr>
          <a:xfrm flipV="1">
            <a:off x="4862078" y="4724400"/>
            <a:ext cx="845302"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p:cNvCxnSpPr>
          <p:nvPr/>
        </p:nvCxnSpPr>
        <p:spPr>
          <a:xfrm>
            <a:off x="2697480" y="2480310"/>
            <a:ext cx="792480"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a:stCxn id="6" idx="3"/>
            <a:endCxn id="5" idx="1"/>
          </p:cNvCxnSpPr>
          <p:nvPr/>
        </p:nvCxnSpPr>
        <p:spPr>
          <a:xfrm>
            <a:off x="7086600" y="4781550"/>
            <a:ext cx="8839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hape 33"/>
          <p:cNvCxnSpPr>
            <a:cxnSpLocks/>
            <a:stCxn id="5" idx="3"/>
            <a:endCxn id="12" idx="0"/>
          </p:cNvCxnSpPr>
          <p:nvPr/>
        </p:nvCxnSpPr>
        <p:spPr>
          <a:xfrm>
            <a:off x="9326880" y="4781550"/>
            <a:ext cx="1154911" cy="5105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20041" y="3375660"/>
            <a:ext cx="2491740" cy="523220"/>
          </a:xfrm>
          <a:prstGeom prst="rect">
            <a:avLst/>
          </a:prstGeom>
        </p:spPr>
        <p:txBody>
          <a:bodyPr wrap="square">
            <a:spAutoFit/>
          </a:bodyPr>
          <a:lstStyle/>
          <a:p>
            <a:r>
              <a:rPr lang="en-IN" sz="2800" dirty="0">
                <a:latin typeface="Times New Roman" pitchFamily="18" charset="0"/>
                <a:cs typeface="Times New Roman" pitchFamily="18" charset="0"/>
              </a:rPr>
              <a:t>Testing Phase </a:t>
            </a:r>
            <a:endParaRPr lang="en-US"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2378</TotalTime>
  <Words>1273</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Times New Roman</vt:lpstr>
      <vt:lpstr>Wingdings</vt:lpstr>
      <vt:lpstr>Custom Design</vt:lpstr>
      <vt:lpstr>PowerPoint Presentation</vt:lpstr>
      <vt:lpstr>Abstract</vt:lpstr>
      <vt:lpstr>Contents</vt:lpstr>
      <vt:lpstr>Introduction</vt:lpstr>
      <vt:lpstr>Existing System</vt:lpstr>
      <vt:lpstr>Proposed System</vt:lpstr>
      <vt:lpstr> Problem Definition</vt:lpstr>
      <vt:lpstr> Requirements</vt:lpstr>
      <vt:lpstr>Architecture</vt:lpstr>
      <vt:lpstr>Flow Diagram</vt:lpstr>
      <vt:lpstr>Implementation</vt:lpstr>
      <vt:lpstr>Contd..</vt:lpstr>
      <vt:lpstr>Result</vt:lpstr>
      <vt:lpstr>Contd…</vt:lpstr>
      <vt:lpstr>Conclusion</vt:lpstr>
      <vt:lpstr>Contd….</vt:lpstr>
      <vt:lpstr>References</vt:lpstr>
      <vt:lpstr>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Venkatesh</cp:lastModifiedBy>
  <cp:revision>183</cp:revision>
  <dcterms:created xsi:type="dcterms:W3CDTF">2019-06-11T05:35:51Z</dcterms:created>
  <dcterms:modified xsi:type="dcterms:W3CDTF">2022-06-27T17:16:42Z</dcterms:modified>
</cp:coreProperties>
</file>