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13" y="67"/>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
        <p:nvSpPr>
          <p:cNvPr id="7" name="object 8">
            <a:extLst>
              <a:ext uri="{FF2B5EF4-FFF2-40B4-BE49-F238E27FC236}">
                <a16:creationId xmlns:a16="http://schemas.microsoft.com/office/drawing/2014/main" id="{23BF1411-D724-E6FC-9CF7-DA3A045FEB70}"/>
              </a:ext>
            </a:extLst>
          </p:cNvPr>
          <p:cNvSpPr txBox="1"/>
          <p:nvPr/>
        </p:nvSpPr>
        <p:spPr>
          <a:xfrm>
            <a:off x="6399684" y="2316355"/>
            <a:ext cx="3888432" cy="505267"/>
          </a:xfrm>
          <a:prstGeom prst="rect">
            <a:avLst/>
          </a:prstGeom>
        </p:spPr>
        <p:txBody>
          <a:bodyPr vert="horz" wrap="square" lIns="0" tIns="12700" rIns="0" bIns="0" rtlCol="0">
            <a:spAutoFit/>
          </a:bodyPr>
          <a:lstStyle/>
          <a:p>
            <a:pPr marL="12700">
              <a:lnSpc>
                <a:spcPct val="100000"/>
              </a:lnSpc>
              <a:spcBef>
                <a:spcPts val="100"/>
              </a:spcBef>
            </a:pPr>
            <a:r>
              <a:rPr lang="en-IN" sz="3200" dirty="0">
                <a:latin typeface="Trebuchet MS"/>
                <a:cs typeface="Trebuchet MS"/>
              </a:rPr>
              <a:t>Veena Vetrivendan</a:t>
            </a:r>
            <a:endParaRPr sz="32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567463"/>
          </a:xfrm>
          <a:prstGeom prst="rect">
            <a:avLst/>
          </a:prstGeom>
        </p:spPr>
        <p:txBody>
          <a:bodyPr vert="horz" wrap="square" lIns="0" tIns="13335" rIns="0" bIns="0" rtlCol="0">
            <a:spAutoFit/>
          </a:bodyPr>
          <a:lstStyle/>
          <a:p>
            <a:pPr marL="209550">
              <a:lnSpc>
                <a:spcPct val="100000"/>
              </a:lnSpc>
              <a:spcBef>
                <a:spcPts val="105"/>
              </a:spcBef>
            </a:pPr>
            <a:r>
              <a:rPr sz="3600"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11" name="TextBox 10">
            <a:extLst>
              <a:ext uri="{FF2B5EF4-FFF2-40B4-BE49-F238E27FC236}">
                <a16:creationId xmlns:a16="http://schemas.microsoft.com/office/drawing/2014/main" id="{30B5FCA8-6272-77E9-70CD-5EBB653ECFC4}"/>
              </a:ext>
            </a:extLst>
          </p:cNvPr>
          <p:cNvSpPr txBox="1"/>
          <p:nvPr/>
        </p:nvSpPr>
        <p:spPr>
          <a:xfrm>
            <a:off x="911424" y="1659285"/>
            <a:ext cx="7358114" cy="3293209"/>
          </a:xfrm>
          <a:prstGeom prst="rect">
            <a:avLst/>
          </a:prstGeom>
          <a:noFill/>
        </p:spPr>
        <p:txBody>
          <a:bodyPr wrap="square">
            <a:spAutoFit/>
          </a:bodyPr>
          <a:lstStyle/>
          <a:p>
            <a:pPr algn="l"/>
            <a:r>
              <a:rPr lang="en-US" sz="1600" b="0" i="0" dirty="0">
                <a:solidFill>
                  <a:srgbClr val="0D0D0D"/>
                </a:solidFill>
                <a:effectLst/>
                <a:highlight>
                  <a:srgbClr val="FFFFFF"/>
                </a:highlight>
                <a:latin typeface="Söhne"/>
              </a:rPr>
              <a:t>The fake news detection system achieved an impressive accuracy of 90.35% on the test dataset, showcasing its efficacy in classifying news articles as authentic or fabricated. The model's performance was evaluated which demonstrated its robustness in distinguishing between real and fake news.</a:t>
            </a:r>
          </a:p>
          <a:p>
            <a:pPr algn="l"/>
            <a:endParaRPr lang="en-US" sz="1600" b="0" i="0" dirty="0">
              <a:solidFill>
                <a:srgbClr val="0D0D0D"/>
              </a:solidFill>
              <a:effectLst/>
              <a:highlight>
                <a:srgbClr val="FFFFFF"/>
              </a:highlight>
              <a:latin typeface="Söhne"/>
            </a:endParaRPr>
          </a:p>
          <a:p>
            <a:pPr algn="l"/>
            <a:r>
              <a:rPr lang="en-US" sz="1600" b="0" i="0" dirty="0">
                <a:solidFill>
                  <a:srgbClr val="0D0D0D"/>
                </a:solidFill>
                <a:effectLst/>
                <a:highlight>
                  <a:srgbClr val="FFFFFF"/>
                </a:highlight>
                <a:latin typeface="Söhne"/>
              </a:rPr>
              <a:t>In conclusion, the fake news detection project successfully developed a sophisticated system based on LSTM neural networks and advanced NLP techniques. The system's high accuracy and strong performance metrics underscore its potential as a valuable tool in combating the spread of misinformation. By enhancing information integrity and empowering users to make informed decisions, the project contributes to the promotion of media literacy and the preservation of truthfulness in the digital information ecosystem. Future work could focus on enhancing the system's scalability and efficiency to address the evolving challenges posed by fake news dissemination.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a:extLst>
              <a:ext uri="{FF2B5EF4-FFF2-40B4-BE49-F238E27FC236}">
                <a16:creationId xmlns:a16="http://schemas.microsoft.com/office/drawing/2014/main" id="{EC60AF25-B3A1-21D5-3FC0-460BB45955B1}"/>
              </a:ext>
            </a:extLst>
          </p:cNvPr>
          <p:cNvSpPr txBox="1"/>
          <p:nvPr/>
        </p:nvSpPr>
        <p:spPr>
          <a:xfrm>
            <a:off x="643001" y="2493441"/>
            <a:ext cx="9353710" cy="1015663"/>
          </a:xfrm>
          <a:prstGeom prst="rect">
            <a:avLst/>
          </a:prstGeom>
          <a:noFill/>
        </p:spPr>
        <p:txBody>
          <a:bodyPr wrap="square" rtlCol="0">
            <a:spAutoFit/>
          </a:bodyPr>
          <a:lstStyle/>
          <a:p>
            <a:pPr algn="l"/>
            <a:r>
              <a:rPr lang="en-IN" sz="6000" dirty="0">
                <a:latin typeface="+mn-lt"/>
              </a:rPr>
              <a:t>FAKE NEWS DETECTION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8667768" y="0"/>
            <a:ext cx="3529056" cy="685800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0" y="6500834"/>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57627"/>
            <a:ext cx="2476475" cy="2571769"/>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30808" y="381484"/>
            <a:ext cx="8143932" cy="689548"/>
          </a:xfrm>
          <a:prstGeom prst="rect">
            <a:avLst/>
          </a:prstGeom>
        </p:spPr>
        <p:txBody>
          <a:bodyPr vert="horz" wrap="square" lIns="0" tIns="73279" rIns="0" bIns="0" rtlCol="0">
            <a:spAutoFit/>
          </a:bodyPr>
          <a:lstStyle/>
          <a:p>
            <a:pPr marL="193675">
              <a:lnSpc>
                <a:spcPct val="100000"/>
              </a:lnSpc>
              <a:spcBef>
                <a:spcPts val="105"/>
              </a:spcBef>
            </a:pPr>
            <a:r>
              <a:rPr sz="4000" spc="-10" dirty="0"/>
              <a:t>AGEND</a:t>
            </a:r>
            <a:r>
              <a:rPr lang="en-IN" sz="4000" spc="-10" dirty="0"/>
              <a:t>A</a:t>
            </a:r>
            <a:endParaRPr sz="400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30" name="Rectangle 7">
            <a:extLst>
              <a:ext uri="{FF2B5EF4-FFF2-40B4-BE49-F238E27FC236}">
                <a16:creationId xmlns:a16="http://schemas.microsoft.com/office/drawing/2014/main" id="{0D007D5A-616E-4362-9500-42B180F86EC4}"/>
              </a:ext>
            </a:extLst>
          </p:cNvPr>
          <p:cNvSpPr>
            <a:spLocks noChangeArrowheads="1"/>
          </p:cNvSpPr>
          <p:nvPr/>
        </p:nvSpPr>
        <p:spPr bwMode="auto">
          <a:xfrm>
            <a:off x="483653" y="1998816"/>
            <a:ext cx="1024718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Söhne"/>
                <a:cs typeface="Times New Roman" panose="02020603050405020304" pitchFamily="18" charset="0"/>
              </a:rPr>
              <a:t>The project agenda entails establishing clear project objectives, curating diverse datasets, preprocessing data through thorough cleaning and feature extraction, selecting suitable machine learning models such as LSTM, training and fine-tuning these models, rigorously evaluating their performance, and validating them against distinct datasets. This systematic approach ensures the development of a robust fake news detection system while maintaining professional standards throughout the project lifecycle.</a:t>
            </a:r>
          </a:p>
        </p:txBody>
      </p:sp>
      <p:sp>
        <p:nvSpPr>
          <p:cNvPr id="31" name="Rectangle 8">
            <a:extLst>
              <a:ext uri="{FF2B5EF4-FFF2-40B4-BE49-F238E27FC236}">
                <a16:creationId xmlns:a16="http://schemas.microsoft.com/office/drawing/2014/main" id="{4829C59E-4CA3-0F35-9396-7F2CA2FF76E1}"/>
              </a:ext>
            </a:extLst>
          </p:cNvPr>
          <p:cNvSpPr>
            <a:spLocks noChangeArrowheads="1"/>
          </p:cNvSpPr>
          <p:nvPr/>
        </p:nvSpPr>
        <p:spPr bwMode="auto">
          <a:xfrm>
            <a:off x="0" y="0"/>
            <a:ext cx="4394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9">
            <a:extLst>
              <a:ext uri="{FF2B5EF4-FFF2-40B4-BE49-F238E27FC236}">
                <a16:creationId xmlns:a16="http://schemas.microsoft.com/office/drawing/2014/main" id="{CA92B4BC-F046-4448-8F77-84088DD9356F}"/>
              </a:ext>
            </a:extLst>
          </p:cNvPr>
          <p:cNvSpPr>
            <a:spLocks noChangeArrowheads="1"/>
          </p:cNvSpPr>
          <p:nvPr/>
        </p:nvSpPr>
        <p:spPr bwMode="auto">
          <a:xfrm>
            <a:off x="0" y="0"/>
            <a:ext cx="4876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a:extLst>
              <a:ext uri="{FF2B5EF4-FFF2-40B4-BE49-F238E27FC236}">
                <a16:creationId xmlns:a16="http://schemas.microsoft.com/office/drawing/2014/main" id="{46374D87-E38A-043D-3492-8C12FE75810A}"/>
              </a:ext>
            </a:extLst>
          </p:cNvPr>
          <p:cNvSpPr txBox="1"/>
          <p:nvPr/>
        </p:nvSpPr>
        <p:spPr>
          <a:xfrm>
            <a:off x="704945" y="2132856"/>
            <a:ext cx="6858048" cy="2585323"/>
          </a:xfrm>
          <a:prstGeom prst="rect">
            <a:avLst/>
          </a:prstGeom>
          <a:noFill/>
        </p:spPr>
        <p:txBody>
          <a:bodyPr wrap="square" rtlCol="0">
            <a:spAutoFit/>
          </a:bodyPr>
          <a:lstStyle/>
          <a:p>
            <a:r>
              <a:rPr lang="en-US" b="0" i="0" dirty="0">
                <a:solidFill>
                  <a:srgbClr val="0D0D0D"/>
                </a:solidFill>
                <a:effectLst/>
                <a:highlight>
                  <a:srgbClr val="FFFFFF"/>
                </a:highlight>
                <a:latin typeface="Söhne"/>
              </a:rPr>
              <a:t>The proliferation of fake news in digital media poses a significant threat to the integrity of information dissemination, potentially leading to societal discord and misinformation. In response to this challenge, the project aims to develop a robust fake news detection system leveraging machine learning techniques. The system's primary objective is to accurately classify news articles as either genuine or fake based on their content. By addressing this problem, the project seeks to contribute to the preservation of truth and reliability in the digital information landscape.</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96462" y="2647950"/>
            <a:ext cx="2595538" cy="3138504"/>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0960" y="357166"/>
            <a:ext cx="5264785" cy="516808"/>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3250" spc="-10"/>
              <a:t>PROJECT</a:t>
            </a:r>
            <a:r>
              <a:rPr lang="en-IN" sz="3250" spc="-10" dirty="0"/>
              <a:t> </a:t>
            </a:r>
            <a:r>
              <a:rPr sz="3250" spc="-10"/>
              <a:t>OVERVIEW</a:t>
            </a:r>
            <a:endParaRPr sz="3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a:extLst>
              <a:ext uri="{FF2B5EF4-FFF2-40B4-BE49-F238E27FC236}">
                <a16:creationId xmlns:a16="http://schemas.microsoft.com/office/drawing/2014/main" id="{68BEE35D-16B3-C3CA-8DC4-99BAC133F995}"/>
              </a:ext>
            </a:extLst>
          </p:cNvPr>
          <p:cNvSpPr txBox="1"/>
          <p:nvPr/>
        </p:nvSpPr>
        <p:spPr>
          <a:xfrm>
            <a:off x="245529" y="1039235"/>
            <a:ext cx="9892074" cy="5509200"/>
          </a:xfrm>
          <a:prstGeom prst="rect">
            <a:avLst/>
          </a:prstGeom>
          <a:noFill/>
        </p:spPr>
        <p:txBody>
          <a:bodyPr wrap="square" rtlCol="0">
            <a:spAutoFit/>
          </a:bodyPr>
          <a:lstStyle/>
          <a:p>
            <a:pPr algn="l"/>
            <a:r>
              <a:rPr lang="en-US" sz="1600" b="0" i="0" dirty="0">
                <a:solidFill>
                  <a:srgbClr val="0D0D0D"/>
                </a:solidFill>
                <a:effectLst/>
                <a:highlight>
                  <a:srgbClr val="FFFFFF"/>
                </a:highlight>
                <a:latin typeface="Söhne"/>
              </a:rPr>
              <a:t>The project focuses on the development of a robust fake news detection system utilizing LSTM (Long Short-Term Memory) neural networks, incorporating techniques from natural language processing (NLP) and deep learning. It encompasses the following key phases:</a:t>
            </a:r>
          </a:p>
          <a:p>
            <a:pPr algn="l">
              <a:buFont typeface="+mj-lt"/>
              <a:buAutoNum type="arabicPeriod"/>
            </a:pPr>
            <a:r>
              <a:rPr lang="en-US" sz="1600" b="1" i="0" dirty="0">
                <a:solidFill>
                  <a:srgbClr val="0D0D0D"/>
                </a:solidFill>
                <a:effectLst/>
                <a:highlight>
                  <a:srgbClr val="FFFFFF"/>
                </a:highlight>
                <a:latin typeface="Söhne"/>
              </a:rPr>
              <a:t>Data Collection and Preprocessing</a:t>
            </a:r>
            <a:r>
              <a:rPr lang="en-US" sz="1600" b="0" i="0" dirty="0">
                <a:solidFill>
                  <a:srgbClr val="0D0D0D"/>
                </a:solidFill>
                <a:effectLst/>
                <a:highlight>
                  <a:srgbClr val="FFFFFF"/>
                </a:highlight>
                <a:latin typeface="Söhne"/>
              </a:rPr>
              <a:t>:</a:t>
            </a:r>
          </a:p>
          <a:p>
            <a:pPr marL="742950" lvl="1" indent="-285750" algn="l">
              <a:buFont typeface="+mj-lt"/>
              <a:buAutoNum type="arabicPeriod"/>
            </a:pPr>
            <a:r>
              <a:rPr lang="en-US" sz="1600" b="0" i="0" dirty="0">
                <a:solidFill>
                  <a:srgbClr val="0D0D0D"/>
                </a:solidFill>
                <a:effectLst/>
                <a:highlight>
                  <a:srgbClr val="FFFFFF"/>
                </a:highlight>
                <a:latin typeface="Söhne"/>
              </a:rPr>
              <a:t>A dataset comprising news articles labeled as either real or fake is collected and subjected to preprocessing. Text data undergoes cleaning, including the removal of </a:t>
            </a:r>
            <a:r>
              <a:rPr lang="en-US" sz="1600" b="0" i="0" dirty="0" err="1">
                <a:solidFill>
                  <a:srgbClr val="0D0D0D"/>
                </a:solidFill>
                <a:effectLst/>
                <a:highlight>
                  <a:srgbClr val="FFFFFF"/>
                </a:highlight>
                <a:latin typeface="Söhne"/>
              </a:rPr>
              <a:t>stopwords</a:t>
            </a:r>
            <a:r>
              <a:rPr lang="en-US" sz="1600" b="0" i="0" dirty="0">
                <a:solidFill>
                  <a:srgbClr val="0D0D0D"/>
                </a:solidFill>
                <a:effectLst/>
                <a:highlight>
                  <a:srgbClr val="FFFFFF"/>
                </a:highlight>
                <a:latin typeface="Söhne"/>
              </a:rPr>
              <a:t> and stemming.</a:t>
            </a:r>
          </a:p>
          <a:p>
            <a:pPr algn="l">
              <a:buFont typeface="+mj-lt"/>
              <a:buAutoNum type="arabicPeriod"/>
            </a:pPr>
            <a:r>
              <a:rPr lang="en-US" sz="1600" b="1" i="0" dirty="0">
                <a:solidFill>
                  <a:srgbClr val="0D0D0D"/>
                </a:solidFill>
                <a:effectLst/>
                <a:highlight>
                  <a:srgbClr val="FFFFFF"/>
                </a:highlight>
                <a:latin typeface="Söhne"/>
              </a:rPr>
              <a:t>Feature Engineering</a:t>
            </a:r>
            <a:r>
              <a:rPr lang="en-US" sz="1600" b="0" i="0" dirty="0">
                <a:solidFill>
                  <a:srgbClr val="0D0D0D"/>
                </a:solidFill>
                <a:effectLst/>
                <a:highlight>
                  <a:srgbClr val="FFFFFF"/>
                </a:highlight>
                <a:latin typeface="Söhne"/>
              </a:rPr>
              <a:t>:</a:t>
            </a:r>
          </a:p>
          <a:p>
            <a:pPr marL="742950" lvl="1" indent="-285750" algn="l">
              <a:buFont typeface="+mj-lt"/>
              <a:buAutoNum type="arabicPeriod"/>
            </a:pPr>
            <a:r>
              <a:rPr lang="en-US" sz="1600" b="0" i="0" dirty="0">
                <a:solidFill>
                  <a:srgbClr val="0D0D0D"/>
                </a:solidFill>
                <a:effectLst/>
                <a:highlight>
                  <a:srgbClr val="FFFFFF"/>
                </a:highlight>
                <a:latin typeface="Söhne"/>
              </a:rPr>
              <a:t>Preprocessed text data is encoded using one-hot encoding, followed by padding to ensure uniform sequence length for input into the LSTM model.</a:t>
            </a:r>
          </a:p>
          <a:p>
            <a:pPr algn="l">
              <a:buFont typeface="+mj-lt"/>
              <a:buAutoNum type="arabicPeriod"/>
            </a:pPr>
            <a:r>
              <a:rPr lang="en-US" sz="1600" b="1" i="0" dirty="0">
                <a:solidFill>
                  <a:srgbClr val="0D0D0D"/>
                </a:solidFill>
                <a:effectLst/>
                <a:highlight>
                  <a:srgbClr val="FFFFFF"/>
                </a:highlight>
                <a:latin typeface="Söhne"/>
              </a:rPr>
              <a:t>Model Construction</a:t>
            </a:r>
            <a:r>
              <a:rPr lang="en-US" sz="1600" b="0" i="0" dirty="0">
                <a:solidFill>
                  <a:srgbClr val="0D0D0D"/>
                </a:solidFill>
                <a:effectLst/>
                <a:highlight>
                  <a:srgbClr val="FFFFFF"/>
                </a:highlight>
                <a:latin typeface="Söhne"/>
              </a:rPr>
              <a:t>:</a:t>
            </a:r>
          </a:p>
          <a:p>
            <a:pPr marL="742950" lvl="1" indent="-285750" algn="l">
              <a:buFont typeface="+mj-lt"/>
              <a:buAutoNum type="arabicPeriod"/>
            </a:pPr>
            <a:r>
              <a:rPr lang="en-US" sz="1600" b="0" i="0" dirty="0">
                <a:solidFill>
                  <a:srgbClr val="0D0D0D"/>
                </a:solidFill>
                <a:effectLst/>
                <a:highlight>
                  <a:srgbClr val="FFFFFF"/>
                </a:highlight>
                <a:latin typeface="Söhne"/>
              </a:rPr>
              <a:t>An LSTM-based neural network is constructed using TensorFlow and </a:t>
            </a:r>
            <a:r>
              <a:rPr lang="en-US" sz="1600" b="0" i="0" dirty="0" err="1">
                <a:solidFill>
                  <a:srgbClr val="0D0D0D"/>
                </a:solidFill>
                <a:effectLst/>
                <a:highlight>
                  <a:srgbClr val="FFFFFF"/>
                </a:highlight>
                <a:latin typeface="Söhne"/>
              </a:rPr>
              <a:t>Keras</a:t>
            </a:r>
            <a:r>
              <a:rPr lang="en-US" sz="1600" b="0" i="0" dirty="0">
                <a:solidFill>
                  <a:srgbClr val="0D0D0D"/>
                </a:solidFill>
                <a:effectLst/>
                <a:highlight>
                  <a:srgbClr val="FFFFFF"/>
                </a:highlight>
                <a:latin typeface="Söhne"/>
              </a:rPr>
              <a:t>. The model architecture includes essential components such as an Embedding layer, LSTM layer, dropout regularization, and a dense layer with sigmoid activation for binary classification.</a:t>
            </a:r>
          </a:p>
          <a:p>
            <a:pPr algn="l">
              <a:buFont typeface="+mj-lt"/>
              <a:buAutoNum type="arabicPeriod"/>
            </a:pPr>
            <a:r>
              <a:rPr lang="en-US" sz="1600" b="1" i="0" dirty="0">
                <a:solidFill>
                  <a:srgbClr val="0D0D0D"/>
                </a:solidFill>
                <a:effectLst/>
                <a:highlight>
                  <a:srgbClr val="FFFFFF"/>
                </a:highlight>
                <a:latin typeface="Söhne"/>
              </a:rPr>
              <a:t>Model Training</a:t>
            </a:r>
            <a:r>
              <a:rPr lang="en-US" sz="1600" b="0" i="0" dirty="0">
                <a:solidFill>
                  <a:srgbClr val="0D0D0D"/>
                </a:solidFill>
                <a:effectLst/>
                <a:highlight>
                  <a:srgbClr val="FFFFFF"/>
                </a:highlight>
                <a:latin typeface="Söhne"/>
              </a:rPr>
              <a:t>:</a:t>
            </a:r>
          </a:p>
          <a:p>
            <a:pPr marL="742950" lvl="1" indent="-285750" algn="l">
              <a:buFont typeface="+mj-lt"/>
              <a:buAutoNum type="arabicPeriod"/>
            </a:pPr>
            <a:r>
              <a:rPr lang="en-US" sz="1600" b="0" i="0" dirty="0">
                <a:solidFill>
                  <a:srgbClr val="0D0D0D"/>
                </a:solidFill>
                <a:effectLst/>
                <a:highlight>
                  <a:srgbClr val="FFFFFF"/>
                </a:highlight>
                <a:latin typeface="Söhne"/>
              </a:rPr>
              <a:t>The dataset is partitioned into training and testing subsets. The LSTM model is trained on the training data and evaluated iteratively over multiple epochs to optimize performance.</a:t>
            </a:r>
          </a:p>
          <a:p>
            <a:pPr algn="l">
              <a:buFont typeface="+mj-lt"/>
              <a:buAutoNum type="arabicPeriod"/>
            </a:pPr>
            <a:r>
              <a:rPr lang="en-US" sz="1600" b="1" i="0" dirty="0">
                <a:solidFill>
                  <a:srgbClr val="0D0D0D"/>
                </a:solidFill>
                <a:effectLst/>
                <a:highlight>
                  <a:srgbClr val="FFFFFF"/>
                </a:highlight>
                <a:latin typeface="Söhne"/>
              </a:rPr>
              <a:t>Model Evaluation</a:t>
            </a:r>
            <a:r>
              <a:rPr lang="en-US" sz="1600" b="0" i="0" dirty="0">
                <a:solidFill>
                  <a:srgbClr val="0D0D0D"/>
                </a:solidFill>
                <a:effectLst/>
                <a:highlight>
                  <a:srgbClr val="FFFFFF"/>
                </a:highlight>
                <a:latin typeface="Söhne"/>
              </a:rPr>
              <a:t>:</a:t>
            </a:r>
          </a:p>
          <a:p>
            <a:pPr marL="742950" lvl="1" indent="-285750" algn="l">
              <a:buFont typeface="+mj-lt"/>
              <a:buAutoNum type="arabicPeriod"/>
            </a:pPr>
            <a:r>
              <a:rPr lang="en-US" sz="1600" b="0" i="0" dirty="0">
                <a:solidFill>
                  <a:srgbClr val="0D0D0D"/>
                </a:solidFill>
                <a:effectLst/>
                <a:highlight>
                  <a:srgbClr val="FFFFFF"/>
                </a:highlight>
                <a:latin typeface="Söhne"/>
              </a:rPr>
              <a:t>The trained model's performance is evaluated using pertinent metrics, including </a:t>
            </a:r>
            <a:r>
              <a:rPr lang="en-US" sz="1600" b="0" i="0" dirty="0" err="1">
                <a:solidFill>
                  <a:srgbClr val="0D0D0D"/>
                </a:solidFill>
                <a:effectLst/>
                <a:highlight>
                  <a:srgbClr val="FFFFFF"/>
                </a:highlight>
                <a:latin typeface="Söhne"/>
              </a:rPr>
              <a:t>accuracy_score</a:t>
            </a:r>
            <a:r>
              <a:rPr lang="en-US" sz="1600" b="0" i="0" dirty="0">
                <a:solidFill>
                  <a:srgbClr val="0D0D0D"/>
                </a:solidFill>
                <a:effectLst/>
                <a:highlight>
                  <a:srgbClr val="FFFFFF"/>
                </a:highlight>
                <a:latin typeface="Söhne"/>
              </a:rPr>
              <a:t> from scikit-learn, to gauge its efficacy in classifying news articles as real or fake.</a:t>
            </a:r>
          </a:p>
          <a:p>
            <a:pPr marL="457200" lvl="1" algn="l"/>
            <a:endParaRPr lang="en-US" sz="1600" b="0" i="0" dirty="0">
              <a:solidFill>
                <a:srgbClr val="0D0D0D"/>
              </a:solidFill>
              <a:effectLst/>
              <a:highlight>
                <a:srgbClr val="FFFFFF"/>
              </a:highlight>
              <a:latin typeface="Söhne"/>
            </a:endParaRPr>
          </a:p>
          <a:p>
            <a:pPr algn="l"/>
            <a:r>
              <a:rPr lang="en-US" sz="1600" b="0" i="0" dirty="0">
                <a:solidFill>
                  <a:srgbClr val="0D0D0D"/>
                </a:solidFill>
                <a:effectLst/>
                <a:highlight>
                  <a:srgbClr val="FFFFFF"/>
                </a:highlight>
                <a:latin typeface="Söhne"/>
              </a:rPr>
              <a:t>This project aims to contribute to the development of a dependable fake news detection system, potentially serving as a valuable tool in combating misinformation and advancing media literacy efforts.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a:extLst>
              <a:ext uri="{FF2B5EF4-FFF2-40B4-BE49-F238E27FC236}">
                <a16:creationId xmlns:a16="http://schemas.microsoft.com/office/drawing/2014/main" id="{F59A999A-862B-51BD-CEAC-C10A4B5390DC}"/>
              </a:ext>
            </a:extLst>
          </p:cNvPr>
          <p:cNvSpPr txBox="1"/>
          <p:nvPr/>
        </p:nvSpPr>
        <p:spPr>
          <a:xfrm>
            <a:off x="558165" y="1758113"/>
            <a:ext cx="8686838" cy="4524315"/>
          </a:xfrm>
          <a:prstGeom prst="rect">
            <a:avLst/>
          </a:prstGeom>
          <a:noFill/>
        </p:spPr>
        <p:txBody>
          <a:bodyPr wrap="square" rtlCol="0">
            <a:spAutoFit/>
          </a:bodyPr>
          <a:lstStyle/>
          <a:p>
            <a:pPr algn="l">
              <a:buFont typeface="+mj-lt"/>
              <a:buAutoNum type="arabicPeriod"/>
            </a:pPr>
            <a:r>
              <a:rPr lang="en-US" sz="1600" b="1" i="0" dirty="0">
                <a:solidFill>
                  <a:srgbClr val="0D0D0D"/>
                </a:solidFill>
                <a:effectLst/>
                <a:highlight>
                  <a:srgbClr val="FFFFFF"/>
                </a:highlight>
                <a:latin typeface="Söhne"/>
              </a:rPr>
              <a:t>General Public</a:t>
            </a:r>
            <a:r>
              <a:rPr lang="en-US" sz="1600" b="0" i="0" dirty="0">
                <a:solidFill>
                  <a:srgbClr val="0D0D0D"/>
                </a:solidFill>
                <a:effectLst/>
                <a:highlight>
                  <a:srgbClr val="FFFFFF"/>
                </a:highlight>
                <a:latin typeface="Söhne"/>
              </a:rPr>
              <a:t>: Individuals consuming news articles online who seek to verify the authenticity of the information they encounter.</a:t>
            </a:r>
          </a:p>
          <a:p>
            <a:pPr algn="l">
              <a:buFont typeface="+mj-lt"/>
              <a:buAutoNum type="arabicPeriod"/>
            </a:pPr>
            <a:r>
              <a:rPr lang="en-US" sz="1600" b="1" i="0" dirty="0">
                <a:solidFill>
                  <a:srgbClr val="0D0D0D"/>
                </a:solidFill>
                <a:effectLst/>
                <a:highlight>
                  <a:srgbClr val="FFFFFF"/>
                </a:highlight>
                <a:latin typeface="Söhne"/>
              </a:rPr>
              <a:t>Media Professionals</a:t>
            </a:r>
            <a:r>
              <a:rPr lang="en-US" sz="1600" b="0" i="0" dirty="0">
                <a:solidFill>
                  <a:srgbClr val="0D0D0D"/>
                </a:solidFill>
                <a:effectLst/>
                <a:highlight>
                  <a:srgbClr val="FFFFFF"/>
                </a:highlight>
                <a:latin typeface="Söhne"/>
              </a:rPr>
              <a:t>: Journalists, editors, and fact-checkers who can utilize the system as a tool to assist in verifying the credibility of news sources and articles.</a:t>
            </a:r>
          </a:p>
          <a:p>
            <a:pPr algn="l">
              <a:buFont typeface="+mj-lt"/>
              <a:buAutoNum type="arabicPeriod"/>
            </a:pPr>
            <a:r>
              <a:rPr lang="en-US" sz="1600" b="1" i="0" dirty="0">
                <a:solidFill>
                  <a:srgbClr val="0D0D0D"/>
                </a:solidFill>
                <a:effectLst/>
                <a:highlight>
                  <a:srgbClr val="FFFFFF"/>
                </a:highlight>
                <a:latin typeface="Söhne"/>
              </a:rPr>
              <a:t>Social Media Platforms</a:t>
            </a:r>
            <a:r>
              <a:rPr lang="en-US" sz="1600" b="0" i="0" dirty="0">
                <a:solidFill>
                  <a:srgbClr val="0D0D0D"/>
                </a:solidFill>
                <a:effectLst/>
                <a:highlight>
                  <a:srgbClr val="FFFFFF"/>
                </a:highlight>
                <a:latin typeface="Söhne"/>
              </a:rPr>
              <a:t>: Companies operating social media platforms may integrate the fake news detection system into their content moderation processes to help identify and mitigate the spread of misinformation.</a:t>
            </a:r>
          </a:p>
          <a:p>
            <a:pPr algn="l">
              <a:buFont typeface="+mj-lt"/>
              <a:buAutoNum type="arabicPeriod"/>
            </a:pPr>
            <a:r>
              <a:rPr lang="en-US" sz="1600" b="1" i="0" dirty="0">
                <a:solidFill>
                  <a:srgbClr val="0D0D0D"/>
                </a:solidFill>
                <a:effectLst/>
                <a:highlight>
                  <a:srgbClr val="FFFFFF"/>
                </a:highlight>
                <a:latin typeface="Söhne"/>
              </a:rPr>
              <a:t>Educational Institutions</a:t>
            </a:r>
            <a:r>
              <a:rPr lang="en-US" sz="1600" b="0" i="0" dirty="0">
                <a:solidFill>
                  <a:srgbClr val="0D0D0D"/>
                </a:solidFill>
                <a:effectLst/>
                <a:highlight>
                  <a:srgbClr val="FFFFFF"/>
                </a:highlight>
                <a:latin typeface="Söhne"/>
              </a:rPr>
              <a:t>: Teachers and educators could incorporate the system into media literacy curricula to educate students about the importance of critically evaluating news sources and recognizing fake news.</a:t>
            </a:r>
          </a:p>
          <a:p>
            <a:pPr algn="l">
              <a:buFont typeface="+mj-lt"/>
              <a:buAutoNum type="arabicPeriod"/>
            </a:pPr>
            <a:r>
              <a:rPr lang="en-US" sz="1600" b="1" i="0" dirty="0">
                <a:solidFill>
                  <a:srgbClr val="0D0D0D"/>
                </a:solidFill>
                <a:effectLst/>
                <a:highlight>
                  <a:srgbClr val="FFFFFF"/>
                </a:highlight>
                <a:latin typeface="Söhne"/>
              </a:rPr>
              <a:t>Government Agencies</a:t>
            </a:r>
            <a:r>
              <a:rPr lang="en-US" sz="1600" b="0" i="0" dirty="0">
                <a:solidFill>
                  <a:srgbClr val="0D0D0D"/>
                </a:solidFill>
                <a:effectLst/>
                <a:highlight>
                  <a:srgbClr val="FFFFFF"/>
                </a:highlight>
                <a:latin typeface="Söhne"/>
              </a:rPr>
              <a:t>: Government entities responsible for public information and communication strategies may leverage the system to monitor and counteract the dissemination of false or misleading information.</a:t>
            </a:r>
          </a:p>
          <a:p>
            <a:pPr algn="l">
              <a:buFont typeface="+mj-lt"/>
              <a:buAutoNum type="arabicPeriod"/>
            </a:pPr>
            <a:r>
              <a:rPr lang="en-US" sz="1600" b="1" i="0" dirty="0">
                <a:solidFill>
                  <a:srgbClr val="0D0D0D"/>
                </a:solidFill>
                <a:effectLst/>
                <a:highlight>
                  <a:srgbClr val="FFFFFF"/>
                </a:highlight>
                <a:latin typeface="Söhne"/>
              </a:rPr>
              <a:t>Research Institutions</a:t>
            </a:r>
            <a:r>
              <a:rPr lang="en-US" sz="1600" b="0" i="0" dirty="0">
                <a:solidFill>
                  <a:srgbClr val="0D0D0D"/>
                </a:solidFill>
                <a:effectLst/>
                <a:highlight>
                  <a:srgbClr val="FFFFFF"/>
                </a:highlight>
                <a:latin typeface="Söhne"/>
              </a:rPr>
              <a:t>: Researchers studying misinformation and its impact on society may use the system to analyze trends in fake news dissemination and develop strategies for combating it.</a:t>
            </a:r>
          </a:p>
          <a:p>
            <a:pPr algn="l">
              <a:buFont typeface="+mj-lt"/>
              <a:buAutoNum type="arabicPeriod"/>
            </a:pPr>
            <a:r>
              <a:rPr lang="en-US" sz="1600" b="1" i="0" dirty="0">
                <a:solidFill>
                  <a:srgbClr val="0D0D0D"/>
                </a:solidFill>
                <a:effectLst/>
                <a:highlight>
                  <a:srgbClr val="FFFFFF"/>
                </a:highlight>
                <a:latin typeface="Söhne"/>
              </a:rPr>
              <a:t>Non-Governmental Organizations (NGOs)</a:t>
            </a:r>
            <a:r>
              <a:rPr lang="en-US" sz="1600" b="0" i="0" dirty="0">
                <a:solidFill>
                  <a:srgbClr val="0D0D0D"/>
                </a:solidFill>
                <a:effectLst/>
                <a:highlight>
                  <a:srgbClr val="FFFFFF"/>
                </a:highlight>
                <a:latin typeface="Söhne"/>
              </a:rPr>
              <a:t>: Organizations focused on media integrity, democracy, and human rights advocacy could utilize the system to support their efforts in promoting accurate information and combating disinformation campaigns.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952596" cy="273844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07368" y="-30924"/>
            <a:ext cx="9764395" cy="1013739"/>
          </a:xfrm>
          <a:prstGeom prst="rect">
            <a:avLst/>
          </a:prstGeom>
        </p:spPr>
        <p:txBody>
          <a:bodyPr vert="horz" wrap="square" lIns="0" tIns="485775" rIns="0" bIns="0" rtlCol="0">
            <a:spAutoFit/>
          </a:bodyPr>
          <a:lstStyle/>
          <a:p>
            <a:pPr marL="12700">
              <a:lnSpc>
                <a:spcPct val="100000"/>
              </a:lnSpc>
              <a:spcBef>
                <a:spcPts val="105"/>
              </a:spcBef>
            </a:pPr>
            <a:r>
              <a:rPr sz="3400" dirty="0"/>
              <a:t>YOUR</a:t>
            </a:r>
            <a:r>
              <a:rPr sz="3400" spc="-95" dirty="0"/>
              <a:t> </a:t>
            </a:r>
            <a:r>
              <a:rPr sz="3400" spc="-10" dirty="0"/>
              <a:t>SOLUTION</a:t>
            </a:r>
            <a:r>
              <a:rPr sz="3400" spc="-345" dirty="0"/>
              <a:t> </a:t>
            </a:r>
            <a:r>
              <a:rPr sz="3400" dirty="0"/>
              <a:t>AND</a:t>
            </a:r>
            <a:r>
              <a:rPr sz="3400" spc="-20" dirty="0"/>
              <a:t> </a:t>
            </a:r>
            <a:r>
              <a:rPr sz="3400" dirty="0"/>
              <a:t>ITS </a:t>
            </a:r>
            <a:r>
              <a:rPr sz="3400" spc="-20" dirty="0"/>
              <a:t>VALUE</a:t>
            </a:r>
            <a:r>
              <a:rPr sz="3400" spc="-120" dirty="0"/>
              <a:t> </a:t>
            </a:r>
            <a:r>
              <a:rPr sz="3400" spc="-10" dirty="0"/>
              <a:t>PROPOSITION</a:t>
            </a:r>
            <a:endParaRPr sz="3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0" y="6357958"/>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a:extLst>
              <a:ext uri="{FF2B5EF4-FFF2-40B4-BE49-F238E27FC236}">
                <a16:creationId xmlns:a16="http://schemas.microsoft.com/office/drawing/2014/main" id="{6D8CA027-84A2-8B33-4AA5-3B25BFE750A3}"/>
              </a:ext>
            </a:extLst>
          </p:cNvPr>
          <p:cNvSpPr txBox="1"/>
          <p:nvPr/>
        </p:nvSpPr>
        <p:spPr>
          <a:xfrm>
            <a:off x="2066322" y="1203960"/>
            <a:ext cx="7468203" cy="1815882"/>
          </a:xfrm>
          <a:prstGeom prst="rect">
            <a:avLst/>
          </a:prstGeom>
          <a:noFill/>
        </p:spPr>
        <p:txBody>
          <a:bodyPr wrap="square" rtlCol="0">
            <a:spAutoFit/>
          </a:bodyPr>
          <a:lstStyle/>
          <a:p>
            <a:r>
              <a:rPr lang="en-US" sz="1600" b="0" i="0" dirty="0">
                <a:solidFill>
                  <a:srgbClr val="0D0D0D"/>
                </a:solidFill>
                <a:effectLst/>
                <a:highlight>
                  <a:srgbClr val="FFFFFF"/>
                </a:highlight>
                <a:latin typeface="Söhne"/>
              </a:rPr>
              <a:t>The solution is an advanced fake news detection system, utilizing LSTM neural networks to classify news articles as authentic or fabricated. By employing cutting-edge NLP techniques, it analyzes textual content to detect patterns of misinformation, enhancing information integrity on digital platforms. It empowers users to make informed decisions by distinguishing between trustworthy and deceptive sources. This holds promise for media professionals, fact-checking organizations, and online platforms combating misinformation while promoting critical media literacy among the public.</a:t>
            </a:r>
            <a:endParaRPr lang="en-US" sz="1450" dirty="0"/>
          </a:p>
        </p:txBody>
      </p:sp>
      <p:sp>
        <p:nvSpPr>
          <p:cNvPr id="11" name="TextBox 10">
            <a:extLst>
              <a:ext uri="{FF2B5EF4-FFF2-40B4-BE49-F238E27FC236}">
                <a16:creationId xmlns:a16="http://schemas.microsoft.com/office/drawing/2014/main" id="{2FCBCA2F-6DAC-9868-655D-A627F7CFBDD2}"/>
              </a:ext>
            </a:extLst>
          </p:cNvPr>
          <p:cNvSpPr txBox="1"/>
          <p:nvPr/>
        </p:nvSpPr>
        <p:spPr>
          <a:xfrm>
            <a:off x="2066322" y="3010298"/>
            <a:ext cx="9001188" cy="3539430"/>
          </a:xfrm>
          <a:prstGeom prst="rect">
            <a:avLst/>
          </a:prstGeom>
          <a:noFill/>
        </p:spPr>
        <p:txBody>
          <a:bodyPr wrap="square" rtlCol="0">
            <a:spAutoFit/>
          </a:bodyPr>
          <a:lstStyle/>
          <a:p>
            <a:r>
              <a:rPr lang="en-IN" sz="1600" b="1" u="sng" dirty="0"/>
              <a:t>Value Proposition</a:t>
            </a:r>
            <a:r>
              <a:rPr lang="en-IN" sz="1600" u="sng" dirty="0"/>
              <a:t>:</a:t>
            </a:r>
          </a:p>
          <a:p>
            <a:endParaRPr lang="en-IN" sz="1600" u="sng" dirty="0"/>
          </a:p>
          <a:p>
            <a:pPr marL="285750" indent="-285750">
              <a:buFont typeface="Arial" panose="020B0604020202020204" pitchFamily="34" charset="0"/>
              <a:buChar char="•"/>
            </a:pPr>
            <a:r>
              <a:rPr lang="en-US" sz="1600" u="sng" dirty="0"/>
              <a:t>Enhanced Information Integrity: </a:t>
            </a:r>
            <a:r>
              <a:rPr lang="en-US" sz="1600" dirty="0"/>
              <a:t>Elevates information integrity by accurately identifying and flagging fake news articles.</a:t>
            </a:r>
          </a:p>
          <a:p>
            <a:pPr marL="285750" indent="-285750">
              <a:buFont typeface="Arial" panose="020B0604020202020204" pitchFamily="34" charset="0"/>
              <a:buChar char="•"/>
            </a:pPr>
            <a:r>
              <a:rPr lang="en-US" sz="1600" u="sng" dirty="0"/>
              <a:t>Mitigation of Misinformation: </a:t>
            </a:r>
            <a:r>
              <a:rPr lang="en-US" sz="1600" dirty="0"/>
              <a:t>Proactively combats the dissemination of false or misleading information.</a:t>
            </a:r>
          </a:p>
          <a:p>
            <a:pPr marL="285750" indent="-285750">
              <a:buFont typeface="Arial" panose="020B0604020202020204" pitchFamily="34" charset="0"/>
              <a:buChar char="•"/>
            </a:pPr>
            <a:r>
              <a:rPr lang="en-US" sz="1600" u="sng" dirty="0"/>
              <a:t>Fostering Media Literacy</a:t>
            </a:r>
            <a:r>
              <a:rPr lang="en-US" sz="1600" dirty="0"/>
              <a:t>: Empowers users to discern between credible and untrustworthy news sources, promoting critical thinking skills.</a:t>
            </a:r>
          </a:p>
          <a:p>
            <a:pPr marL="285750" indent="-285750">
              <a:buFont typeface="Arial" panose="020B0604020202020204" pitchFamily="34" charset="0"/>
              <a:buChar char="•"/>
            </a:pPr>
            <a:r>
              <a:rPr lang="en-US" sz="1600" u="sng" dirty="0"/>
              <a:t>Efficient Fact-Checking</a:t>
            </a:r>
            <a:r>
              <a:rPr lang="en-US" sz="1600" dirty="0"/>
              <a:t>: Streamlines fact-checking processes for media professionals and organizations.</a:t>
            </a:r>
          </a:p>
          <a:p>
            <a:pPr marL="285750" indent="-285750">
              <a:buFont typeface="Arial" panose="020B0604020202020204" pitchFamily="34" charset="0"/>
              <a:buChar char="•"/>
            </a:pPr>
            <a:r>
              <a:rPr lang="en-US" sz="1600" u="sng" dirty="0"/>
              <a:t>Reinforcement of Content Moderation</a:t>
            </a:r>
            <a:r>
              <a:rPr lang="en-US" sz="1600" dirty="0"/>
              <a:t>: Integrates seamlessly into content moderation strategies to identify and address fake news dissemination.</a:t>
            </a:r>
          </a:p>
          <a:p>
            <a:pPr marL="285750" indent="-285750">
              <a:buFont typeface="Arial" panose="020B0604020202020204" pitchFamily="34" charset="0"/>
              <a:buChar char="•"/>
            </a:pPr>
            <a:r>
              <a:rPr lang="en-US" sz="1600" u="sng" dirty="0"/>
              <a:t>Empowering Informed Decision-Making</a:t>
            </a:r>
            <a:r>
              <a:rPr lang="en-US" sz="1600" dirty="0"/>
              <a:t>: Enables individuals to make informed decisions, mitigating the impact of misinformation on public discourse.</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842795"/>
          </a:xfrm>
          <a:prstGeom prst="rect">
            <a:avLst/>
          </a:prstGeom>
        </p:spPr>
        <p:txBody>
          <a:bodyPr vert="horz" wrap="square" lIns="0" tIns="286004" rIns="0" bIns="0" rtlCol="0">
            <a:spAutoFit/>
          </a:bodyPr>
          <a:lstStyle/>
          <a:p>
            <a:pPr marL="193675">
              <a:lnSpc>
                <a:spcPct val="100000"/>
              </a:lnSpc>
              <a:spcBef>
                <a:spcPts val="130"/>
              </a:spcBef>
            </a:pPr>
            <a:r>
              <a:rPr sz="3600" dirty="0"/>
              <a:t>THE</a:t>
            </a:r>
            <a:r>
              <a:rPr sz="3600" spc="20" dirty="0"/>
              <a:t> </a:t>
            </a:r>
            <a:r>
              <a:rPr sz="3600" dirty="0"/>
              <a:t>WOW</a:t>
            </a:r>
            <a:r>
              <a:rPr sz="3600" spc="90" dirty="0"/>
              <a:t> </a:t>
            </a:r>
            <a:r>
              <a:rPr sz="3600" dirty="0"/>
              <a:t>IN YOUR </a:t>
            </a:r>
            <a:r>
              <a:rPr sz="3600" spc="-10" dirty="0"/>
              <a:t>SOLUTION</a:t>
            </a:r>
            <a:endParaRPr sz="36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a:extLst>
              <a:ext uri="{FF2B5EF4-FFF2-40B4-BE49-F238E27FC236}">
                <a16:creationId xmlns:a16="http://schemas.microsoft.com/office/drawing/2014/main" id="{E7262817-8AC4-64F2-58F9-BEC2F9318E72}"/>
              </a:ext>
            </a:extLst>
          </p:cNvPr>
          <p:cNvSpPr txBox="1"/>
          <p:nvPr/>
        </p:nvSpPr>
        <p:spPr>
          <a:xfrm>
            <a:off x="2493773" y="1695450"/>
            <a:ext cx="6500858" cy="3785652"/>
          </a:xfrm>
          <a:prstGeom prst="rect">
            <a:avLst/>
          </a:prstGeom>
          <a:noFill/>
        </p:spPr>
        <p:txBody>
          <a:bodyPr wrap="square" rtlCol="0">
            <a:spAutoFit/>
          </a:bodyPr>
          <a:lstStyle/>
          <a:p>
            <a:pPr algn="l">
              <a:buFont typeface="+mj-lt"/>
              <a:buAutoNum type="arabicPeriod"/>
            </a:pPr>
            <a:r>
              <a:rPr lang="en-US" sz="1600" b="1" i="0" dirty="0">
                <a:solidFill>
                  <a:srgbClr val="0D0D0D"/>
                </a:solidFill>
                <a:effectLst/>
                <a:highlight>
                  <a:srgbClr val="FFFFFF"/>
                </a:highlight>
                <a:latin typeface="Söhne"/>
              </a:rPr>
              <a:t>Sophisticated Technology</a:t>
            </a:r>
            <a:r>
              <a:rPr lang="en-US" sz="1600" b="0" i="0" dirty="0">
                <a:solidFill>
                  <a:srgbClr val="0D0D0D"/>
                </a:solidFill>
                <a:effectLst/>
                <a:highlight>
                  <a:srgbClr val="FFFFFF"/>
                </a:highlight>
                <a:latin typeface="Söhne"/>
              </a:rPr>
              <a:t>: The use of LSTM neural networks and state-of-the-art NLP techniques showcases the solution's advanced technological capabilities.</a:t>
            </a:r>
          </a:p>
          <a:p>
            <a:pPr algn="l">
              <a:buFont typeface="+mj-lt"/>
              <a:buAutoNum type="arabicPeriod"/>
            </a:pPr>
            <a:r>
              <a:rPr lang="en-US" sz="1600" b="1" i="0" dirty="0">
                <a:solidFill>
                  <a:srgbClr val="0D0D0D"/>
                </a:solidFill>
                <a:effectLst/>
                <a:highlight>
                  <a:srgbClr val="FFFFFF"/>
                </a:highlight>
                <a:latin typeface="Söhne"/>
              </a:rPr>
              <a:t>Accurate Classification</a:t>
            </a:r>
            <a:r>
              <a:rPr lang="en-US" sz="1600" b="0" i="0" dirty="0">
                <a:solidFill>
                  <a:srgbClr val="0D0D0D"/>
                </a:solidFill>
                <a:effectLst/>
                <a:highlight>
                  <a:srgbClr val="FFFFFF"/>
                </a:highlight>
                <a:latin typeface="Söhne"/>
              </a:rPr>
              <a:t>: The system's meticulous design ensures precise classification of news articles as either authentic or fabricated, instilling confidence in its reliability.</a:t>
            </a:r>
          </a:p>
          <a:p>
            <a:pPr algn="l">
              <a:buFont typeface="+mj-lt"/>
              <a:buAutoNum type="arabicPeriod"/>
            </a:pPr>
            <a:r>
              <a:rPr lang="en-US" sz="1600" b="1" i="0" dirty="0">
                <a:solidFill>
                  <a:srgbClr val="0D0D0D"/>
                </a:solidFill>
                <a:effectLst/>
                <a:highlight>
                  <a:srgbClr val="FFFFFF"/>
                </a:highlight>
                <a:latin typeface="Söhne"/>
              </a:rPr>
              <a:t>Enhanced Information Integrity</a:t>
            </a:r>
            <a:r>
              <a:rPr lang="en-US" sz="1600" b="0" i="0" dirty="0">
                <a:solidFill>
                  <a:srgbClr val="0D0D0D"/>
                </a:solidFill>
                <a:effectLst/>
                <a:highlight>
                  <a:srgbClr val="FFFFFF"/>
                </a:highlight>
                <a:latin typeface="Söhne"/>
              </a:rPr>
              <a:t>: By effectively identifying and flagging fake news articles, the solution significantly bolsters the integrity of information circulating through digital platforms.</a:t>
            </a:r>
          </a:p>
          <a:p>
            <a:pPr algn="l">
              <a:buFont typeface="+mj-lt"/>
              <a:buAutoNum type="arabicPeriod"/>
            </a:pPr>
            <a:r>
              <a:rPr lang="en-US" sz="1600" b="1" i="0" dirty="0">
                <a:solidFill>
                  <a:srgbClr val="0D0D0D"/>
                </a:solidFill>
                <a:effectLst/>
                <a:highlight>
                  <a:srgbClr val="FFFFFF"/>
                </a:highlight>
                <a:latin typeface="Söhne"/>
              </a:rPr>
              <a:t>Empowerment of Users</a:t>
            </a:r>
            <a:r>
              <a:rPr lang="en-US" sz="1600" b="0" i="0" dirty="0">
                <a:solidFill>
                  <a:srgbClr val="0D0D0D"/>
                </a:solidFill>
                <a:effectLst/>
                <a:highlight>
                  <a:srgbClr val="FFFFFF"/>
                </a:highlight>
                <a:latin typeface="Söhne"/>
              </a:rPr>
              <a:t>: Users are empowered to make well-informed decisions by discerning between trustworthy and deceptive sources, thereby promoting critical thinking and media literacy.</a:t>
            </a:r>
          </a:p>
          <a:p>
            <a:pPr algn="l">
              <a:buFont typeface="+mj-lt"/>
              <a:buAutoNum type="arabicPeriod"/>
            </a:pPr>
            <a:r>
              <a:rPr lang="en-US" sz="1600" b="1" i="0" dirty="0">
                <a:solidFill>
                  <a:srgbClr val="0D0D0D"/>
                </a:solidFill>
                <a:effectLst/>
                <a:highlight>
                  <a:srgbClr val="FFFFFF"/>
                </a:highlight>
                <a:latin typeface="Söhne"/>
              </a:rPr>
              <a:t>Versatile Deployment</a:t>
            </a:r>
            <a:r>
              <a:rPr lang="en-US" sz="1600" b="0" i="0" dirty="0">
                <a:solidFill>
                  <a:srgbClr val="0D0D0D"/>
                </a:solidFill>
                <a:effectLst/>
                <a:highlight>
                  <a:srgbClr val="FFFFFF"/>
                </a:highlight>
                <a:latin typeface="Söhne"/>
              </a:rPr>
              <a:t>: With its promise for media professionals, fact-checking organizations, and online platforms, the solution offers versatile deployment options to combat the pervasive spread of misinformation.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a:extLst>
              <a:ext uri="{FF2B5EF4-FFF2-40B4-BE49-F238E27FC236}">
                <a16:creationId xmlns:a16="http://schemas.microsoft.com/office/drawing/2014/main" id="{9BFA1CFE-7E7F-2E19-C345-3BD5E9DD0010}"/>
              </a:ext>
            </a:extLst>
          </p:cNvPr>
          <p:cNvPicPr>
            <a:picLocks noChangeAspect="1"/>
          </p:cNvPicPr>
          <p:nvPr/>
        </p:nvPicPr>
        <p:blipFill>
          <a:blip r:embed="rId3"/>
          <a:stretch>
            <a:fillRect/>
          </a:stretch>
        </p:blipFill>
        <p:spPr>
          <a:xfrm>
            <a:off x="1743075" y="1130872"/>
            <a:ext cx="6801799" cy="496321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TotalTime>
  <Words>1148</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Inter</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Sanjana V</dc:creator>
  <cp:lastModifiedBy>veena vetrivendan</cp:lastModifiedBy>
  <cp:revision>10</cp:revision>
  <dcterms:created xsi:type="dcterms:W3CDTF">2024-04-03T18:51:31Z</dcterms:created>
  <dcterms:modified xsi:type="dcterms:W3CDTF">2024-04-20T18:59:33Z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