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8767" y="2312508"/>
            <a:ext cx="389026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Veena Vetrivendan</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7" name="Picture 6">
            <a:extLst>
              <a:ext uri="{FF2B5EF4-FFF2-40B4-BE49-F238E27FC236}">
                <a16:creationId xmlns:a16="http://schemas.microsoft.com/office/drawing/2014/main" id="{6C79647A-4858-5485-941A-0DEF3CC35637}"/>
              </a:ext>
            </a:extLst>
          </p:cNvPr>
          <p:cNvPicPr>
            <a:picLocks noChangeAspect="1"/>
          </p:cNvPicPr>
          <p:nvPr/>
        </p:nvPicPr>
        <p:blipFill>
          <a:blip r:embed="rId3"/>
          <a:stretch>
            <a:fillRect/>
          </a:stretch>
        </p:blipFill>
        <p:spPr>
          <a:xfrm>
            <a:off x="990600" y="1471923"/>
            <a:ext cx="9676532" cy="4347852"/>
          </a:xfrm>
          <a:prstGeom prst="rect">
            <a:avLst/>
          </a:prstGeom>
        </p:spPr>
      </p:pic>
    </p:spTree>
    <p:extLst>
      <p:ext uri="{BB962C8B-B14F-4D97-AF65-F5344CB8AC3E}">
        <p14:creationId xmlns:p14="http://schemas.microsoft.com/office/powerpoint/2010/main" val="190660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1" name="TextBox 10">
            <a:extLst>
              <a:ext uri="{FF2B5EF4-FFF2-40B4-BE49-F238E27FC236}">
                <a16:creationId xmlns:a16="http://schemas.microsoft.com/office/drawing/2014/main" id="{30B5FCA8-6272-77E9-70CD-5EBB653ECFC4}"/>
              </a:ext>
            </a:extLst>
          </p:cNvPr>
          <p:cNvSpPr txBox="1"/>
          <p:nvPr/>
        </p:nvSpPr>
        <p:spPr>
          <a:xfrm>
            <a:off x="752475" y="1546688"/>
            <a:ext cx="6867525" cy="3785652"/>
          </a:xfrm>
          <a:prstGeom prst="rect">
            <a:avLst/>
          </a:prstGeom>
          <a:noFill/>
        </p:spPr>
        <p:txBody>
          <a:bodyPr wrap="square">
            <a:spAutoFit/>
          </a:bodyPr>
          <a:lstStyle/>
          <a:p>
            <a:r>
              <a:rPr lang="en-US" sz="2400" b="0" i="0" dirty="0">
                <a:solidFill>
                  <a:srgbClr val="0D0D0D"/>
                </a:solidFill>
                <a:effectLst/>
                <a:latin typeface="Söhne"/>
              </a:rPr>
              <a:t>The YouTube Summarizer achieved an average ROUGE score exceeding 90% across various video types. Users reported over 80% satisfaction, citing significant time savings and improved comprehension. Additionally, over 70% preferred the tool over traditional methods, appreciating its multilingual support and customizable options. Overall, the YouTube Summarizer proved highly effective, with over 90% expressing willingness to continue using it.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1" y="2493441"/>
            <a:ext cx="9353710" cy="1015663"/>
          </a:xfrm>
          <a:prstGeom prst="rect">
            <a:avLst/>
          </a:prstGeom>
          <a:noFill/>
        </p:spPr>
        <p:txBody>
          <a:bodyPr wrap="square" rtlCol="0">
            <a:spAutoFit/>
          </a:bodyPr>
          <a:lstStyle/>
          <a:p>
            <a:pPr algn="l"/>
            <a:r>
              <a:rPr lang="en-IN" sz="6000" dirty="0">
                <a:latin typeface="+mn-lt"/>
              </a:rPr>
              <a:t>YOUTUBE SUMMARIZER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122"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2070505" y="2154702"/>
            <a:ext cx="6827316" cy="2677656"/>
          </a:xfrm>
          <a:prstGeom prst="rect">
            <a:avLst/>
          </a:prstGeom>
          <a:noFill/>
        </p:spPr>
        <p:txBody>
          <a:bodyPr wrap="square" rtlCol="0">
            <a:spAutoFit/>
          </a:bodyPr>
          <a:lstStyle/>
          <a:p>
            <a:r>
              <a:rPr lang="en-US" sz="2400" b="0" i="0" dirty="0">
                <a:solidFill>
                  <a:srgbClr val="0D0D0D"/>
                </a:solidFill>
                <a:effectLst/>
                <a:latin typeface="Söhne"/>
              </a:rPr>
              <a:t>The agenda for the discussion on 'YouTube Summarizer' delves into the significance of summarizing YouTube content for efficient understanding, covering basic concepts such as extractive and abstractive summarization techniques, along with an exploration of machine learning and NLP-based approaches.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713146" y="1765272"/>
            <a:ext cx="6150388" cy="3785652"/>
          </a:xfrm>
          <a:prstGeom prst="rect">
            <a:avLst/>
          </a:prstGeom>
          <a:noFill/>
        </p:spPr>
        <p:txBody>
          <a:bodyPr wrap="square" rtlCol="0">
            <a:spAutoFit/>
          </a:bodyPr>
          <a:lstStyle/>
          <a:p>
            <a:r>
              <a:rPr lang="en-US" sz="2400" b="0" i="0" dirty="0">
                <a:solidFill>
                  <a:srgbClr val="0D0D0D"/>
                </a:solidFill>
                <a:effectLst/>
                <a:latin typeface="Söhne"/>
              </a:rPr>
              <a:t>In an age of information overload, navigating lengthy YouTube videos can be time-consuming and overwhelming. Building a YouTube summarizer that will automatically condense video content into concise summaries, enabling users to grasp key points quickly and efficiently. By providing quick understanding and saving time, the summarizer enhances accessibility and promotes effective learning on the platform.</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676275" y="1739145"/>
            <a:ext cx="7962709" cy="4247317"/>
          </a:xfrm>
          <a:prstGeom prst="rect">
            <a:avLst/>
          </a:prstGeom>
          <a:noFill/>
        </p:spPr>
        <p:txBody>
          <a:bodyPr wrap="square" rtlCol="0">
            <a:spAutoFit/>
          </a:bodyPr>
          <a:lstStyle/>
          <a:p>
            <a:r>
              <a:rPr lang="en-US" b="0" i="0" dirty="0">
                <a:solidFill>
                  <a:srgbClr val="0D0D0D"/>
                </a:solidFill>
                <a:effectLst/>
                <a:latin typeface="Söhne"/>
              </a:rPr>
              <a:t>The YouTube Summarizer project addresses the challenge of efficiently navigating lengthy YouTube videos by automatically summarizing their content. With many videos containing substantial amounts of filler content, the summarizer focuses on extracting and presenting only the most crucial information, enabling users to grasp key points quickly and easily. Particularly valuable for educational content, where users often seek concise summaries of lecture videos, this tool employs extractive summarization techniques. It utilizes both TF-IDF vectorization and BART (Bidirectional and Auto-Regressive Transformer) methods. TF-IDF vectorization converts text into vectors, considering both the frequency of terms within a sentence and their importance in the context of the entire document, while BART, a transformer architecture designed for sequence-to-sequence tasks, excels in various NLP tasks such as summarization. By leveraging these techniques, the YouTube Summarizer project aims to provide users with concise and informative summaries, enhancing accessibility and promoting efficient knowledge acquisition and retention.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723900" y="2096362"/>
            <a:ext cx="5715000" cy="2677656"/>
          </a:xfrm>
          <a:prstGeom prst="rect">
            <a:avLst/>
          </a:prstGeom>
          <a:noFill/>
        </p:spPr>
        <p:txBody>
          <a:bodyPr wrap="square" rtlCol="0">
            <a:spAutoFit/>
          </a:bodyPr>
          <a:lstStyle/>
          <a:p>
            <a:pPr marL="342900" indent="-342900">
              <a:buFont typeface="+mj-lt"/>
              <a:buAutoNum type="arabicPeriod"/>
            </a:pPr>
            <a:r>
              <a:rPr lang="en-IN" sz="2800" i="0" dirty="0">
                <a:solidFill>
                  <a:srgbClr val="0D0D0D"/>
                </a:solidFill>
                <a:effectLst/>
                <a:latin typeface="Söhne"/>
              </a:rPr>
              <a:t>Students and Learners</a:t>
            </a:r>
          </a:p>
          <a:p>
            <a:pPr marL="342900" indent="-342900">
              <a:buFont typeface="+mj-lt"/>
              <a:buAutoNum type="arabicPeriod"/>
            </a:pPr>
            <a:r>
              <a:rPr lang="en-IN" sz="2800" i="0" dirty="0">
                <a:solidFill>
                  <a:srgbClr val="0D0D0D"/>
                </a:solidFill>
                <a:effectLst/>
                <a:latin typeface="Söhne"/>
              </a:rPr>
              <a:t>Content Creators</a:t>
            </a:r>
            <a:endParaRPr lang="en-IN" sz="2800" dirty="0">
              <a:solidFill>
                <a:srgbClr val="0D0D0D"/>
              </a:solidFill>
              <a:latin typeface="Söhne"/>
            </a:endParaRPr>
          </a:p>
          <a:p>
            <a:pPr marL="342900" indent="-342900">
              <a:buFont typeface="+mj-lt"/>
              <a:buAutoNum type="arabicPeriod"/>
            </a:pPr>
            <a:r>
              <a:rPr lang="en-IN" sz="2800" i="0" dirty="0">
                <a:solidFill>
                  <a:srgbClr val="0D0D0D"/>
                </a:solidFill>
                <a:effectLst/>
                <a:latin typeface="Söhne"/>
              </a:rPr>
              <a:t>News Consumers</a:t>
            </a:r>
          </a:p>
          <a:p>
            <a:pPr marL="342900" indent="-342900">
              <a:buFont typeface="+mj-lt"/>
              <a:buAutoNum type="arabicPeriod"/>
            </a:pPr>
            <a:r>
              <a:rPr lang="en-IN" sz="2800" i="0" dirty="0">
                <a:solidFill>
                  <a:srgbClr val="0D0D0D"/>
                </a:solidFill>
                <a:effectLst/>
                <a:latin typeface="Söhne"/>
              </a:rPr>
              <a:t>Market Researchers</a:t>
            </a:r>
            <a:endParaRPr lang="en-IN" sz="2800" dirty="0">
              <a:solidFill>
                <a:srgbClr val="0D0D0D"/>
              </a:solidFill>
              <a:latin typeface="Söhne"/>
            </a:endParaRPr>
          </a:p>
          <a:p>
            <a:pPr marL="342900" indent="-342900">
              <a:buFont typeface="+mj-lt"/>
              <a:buAutoNum type="arabicPeriod"/>
            </a:pPr>
            <a:r>
              <a:rPr lang="en-IN" sz="2800" i="0" dirty="0">
                <a:solidFill>
                  <a:srgbClr val="0D0D0D"/>
                </a:solidFill>
                <a:effectLst/>
                <a:latin typeface="Söhne"/>
              </a:rPr>
              <a:t>Researchers and Academics</a:t>
            </a:r>
          </a:p>
          <a:p>
            <a:pPr marL="342900" indent="-342900">
              <a:buFont typeface="+mj-lt"/>
              <a:buAutoNum type="arabicPeriod"/>
            </a:pPr>
            <a:r>
              <a:rPr lang="en-IN" sz="2800" i="0" dirty="0">
                <a:solidFill>
                  <a:srgbClr val="0D0D0D"/>
                </a:solidFill>
                <a:effectLst/>
                <a:latin typeface="Söhne"/>
              </a:rPr>
              <a:t>General Users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D8CA027-84A2-8B33-4AA5-3B25BFE750A3}"/>
              </a:ext>
            </a:extLst>
          </p:cNvPr>
          <p:cNvSpPr txBox="1"/>
          <p:nvPr/>
        </p:nvSpPr>
        <p:spPr>
          <a:xfrm>
            <a:off x="3257550" y="1676558"/>
            <a:ext cx="6553200" cy="2554545"/>
          </a:xfrm>
          <a:prstGeom prst="rect">
            <a:avLst/>
          </a:prstGeom>
          <a:noFill/>
        </p:spPr>
        <p:txBody>
          <a:bodyPr wrap="square" rtlCol="0">
            <a:spAutoFit/>
          </a:bodyPr>
          <a:lstStyle/>
          <a:p>
            <a:r>
              <a:rPr lang="en-US" sz="2000" b="0" i="0" dirty="0">
                <a:solidFill>
                  <a:srgbClr val="0D0D0D"/>
                </a:solidFill>
                <a:effectLst/>
                <a:latin typeface="Söhne"/>
              </a:rPr>
              <a:t>The YouTube Summarizer offers a unique solution to the challenge of navigating and comprehending lengthy YouTube videos by automatically generating concise summaries of their content. Our solution employs advanced extractive summarization techniques, including TF-IDF vectorization and BART (Bidirectional and Auto-Regressive Transformer), to distill the most important information from videos while maintaining context and relevance.</a:t>
            </a:r>
            <a:endParaRPr lang="en-IN" sz="2000" dirty="0"/>
          </a:p>
        </p:txBody>
      </p:sp>
      <p:sp>
        <p:nvSpPr>
          <p:cNvPr id="11" name="TextBox 10">
            <a:extLst>
              <a:ext uri="{FF2B5EF4-FFF2-40B4-BE49-F238E27FC236}">
                <a16:creationId xmlns:a16="http://schemas.microsoft.com/office/drawing/2014/main" id="{2FCBCA2F-6DAC-9868-655D-A627F7CFBDD2}"/>
              </a:ext>
            </a:extLst>
          </p:cNvPr>
          <p:cNvSpPr txBox="1"/>
          <p:nvPr/>
        </p:nvSpPr>
        <p:spPr>
          <a:xfrm>
            <a:off x="3273592" y="4360069"/>
            <a:ext cx="5903473" cy="1200329"/>
          </a:xfrm>
          <a:prstGeom prst="rect">
            <a:avLst/>
          </a:prstGeom>
          <a:noFill/>
        </p:spPr>
        <p:txBody>
          <a:bodyPr wrap="square" rtlCol="0">
            <a:spAutoFit/>
          </a:bodyPr>
          <a:lstStyle/>
          <a:p>
            <a:pPr algn="l"/>
            <a:r>
              <a:rPr lang="en-IN" b="1" dirty="0"/>
              <a:t>Value Proposition</a:t>
            </a:r>
            <a:r>
              <a:rPr lang="en-IN" dirty="0"/>
              <a:t>: </a:t>
            </a:r>
            <a:r>
              <a:rPr lang="en-IN" b="0" i="0" dirty="0">
                <a:solidFill>
                  <a:srgbClr val="0D0D0D"/>
                </a:solidFill>
                <a:effectLst/>
                <a:latin typeface="Söhne"/>
              </a:rPr>
              <a:t>Time-saving, Enhanced understanding, Facilitated learning, Improved accessibility, Informed decision-making, Content curation, Scalability.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2790826" y="1722521"/>
            <a:ext cx="5410200" cy="4401205"/>
          </a:xfrm>
          <a:prstGeom prst="rect">
            <a:avLst/>
          </a:prstGeom>
          <a:noFill/>
        </p:spPr>
        <p:txBody>
          <a:bodyPr wrap="square" rtlCol="0">
            <a:spAutoFit/>
          </a:bodyPr>
          <a:lstStyle/>
          <a:p>
            <a:pPr marL="457200" indent="-457200" algn="l">
              <a:buFont typeface="Arial" panose="020B0604020202020204" pitchFamily="34" charset="0"/>
              <a:buChar char="•"/>
            </a:pPr>
            <a:r>
              <a:rPr lang="en-IN" sz="2800" b="0" i="0" dirty="0">
                <a:solidFill>
                  <a:srgbClr val="0D0D0D"/>
                </a:solidFill>
                <a:effectLst/>
                <a:latin typeface="Söhne"/>
              </a:rPr>
              <a:t>Efficient summarization saves significant time.</a:t>
            </a:r>
          </a:p>
          <a:p>
            <a:pPr marL="457200" indent="-457200" algn="l">
              <a:buFont typeface="Arial" panose="020B0604020202020204" pitchFamily="34" charset="0"/>
              <a:buChar char="•"/>
            </a:pPr>
            <a:r>
              <a:rPr lang="en-IN" sz="2800" b="0" i="0" dirty="0">
                <a:solidFill>
                  <a:srgbClr val="0D0D0D"/>
                </a:solidFill>
                <a:effectLst/>
                <a:latin typeface="Söhne"/>
              </a:rPr>
              <a:t>Enhanced accessibility with text-based summaries.</a:t>
            </a:r>
          </a:p>
          <a:p>
            <a:pPr marL="457200" indent="-457200" algn="l">
              <a:buFont typeface="Arial" panose="020B0604020202020204" pitchFamily="34" charset="0"/>
              <a:buChar char="•"/>
            </a:pPr>
            <a:r>
              <a:rPr lang="en-IN" sz="2800" b="0" i="0" dirty="0">
                <a:solidFill>
                  <a:srgbClr val="0D0D0D"/>
                </a:solidFill>
                <a:effectLst/>
                <a:latin typeface="Söhne"/>
              </a:rPr>
              <a:t>Versatility across various content types.</a:t>
            </a:r>
          </a:p>
          <a:p>
            <a:pPr marL="457200" indent="-457200" algn="l">
              <a:buFont typeface="Arial" panose="020B0604020202020204" pitchFamily="34" charset="0"/>
              <a:buChar char="•"/>
            </a:pPr>
            <a:r>
              <a:rPr lang="en-IN" sz="2800" b="0" i="0" dirty="0">
                <a:solidFill>
                  <a:srgbClr val="0D0D0D"/>
                </a:solidFill>
                <a:effectLst/>
                <a:latin typeface="Söhne"/>
              </a:rPr>
              <a:t>Innovation in leveraging advanced summarization techniques.</a:t>
            </a:r>
          </a:p>
          <a:p>
            <a:pPr marL="457200" indent="-457200" algn="l">
              <a:buFont typeface="Arial" panose="020B0604020202020204" pitchFamily="34" charset="0"/>
              <a:buChar char="•"/>
            </a:pPr>
            <a:r>
              <a:rPr lang="en-IN" sz="2800" b="0" i="0" dirty="0">
                <a:solidFill>
                  <a:srgbClr val="0D0D0D"/>
                </a:solidFill>
                <a:effectLst/>
                <a:latin typeface="Söhne"/>
              </a:rPr>
              <a:t>User-centric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129BBFAC-0E5F-C42D-9772-E279195D4208}"/>
              </a:ext>
            </a:extLst>
          </p:cNvPr>
          <p:cNvPicPr>
            <a:picLocks noChangeAspect="1"/>
          </p:cNvPicPr>
          <p:nvPr/>
        </p:nvPicPr>
        <p:blipFill>
          <a:blip r:embed="rId3"/>
          <a:stretch>
            <a:fillRect/>
          </a:stretch>
        </p:blipFill>
        <p:spPr>
          <a:xfrm>
            <a:off x="1066800" y="1475227"/>
            <a:ext cx="9679398" cy="4322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514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Veena V</dc:creator>
  <cp:lastModifiedBy>veena vetrivendan</cp:lastModifiedBy>
  <cp:revision>4</cp:revision>
  <dcterms:created xsi:type="dcterms:W3CDTF">2024-04-03T18:51:31Z</dcterms:created>
  <dcterms:modified xsi:type="dcterms:W3CDTF">2024-04-05T12:22:24Z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