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7" name="object 8">
            <a:extLst>
              <a:ext uri="{FF2B5EF4-FFF2-40B4-BE49-F238E27FC236}">
                <a16:creationId xmlns:a16="http://schemas.microsoft.com/office/drawing/2014/main" id="{23BF1411-D724-E6FC-9CF7-DA3A045FEB70}"/>
              </a:ext>
            </a:extLst>
          </p:cNvPr>
          <p:cNvSpPr txBox="1"/>
          <p:nvPr/>
        </p:nvSpPr>
        <p:spPr>
          <a:xfrm>
            <a:off x="6399684" y="2316355"/>
            <a:ext cx="3888432" cy="505267"/>
          </a:xfrm>
          <a:prstGeom prst="rect">
            <a:avLst/>
          </a:prstGeom>
        </p:spPr>
        <p:txBody>
          <a:bodyPr vert="horz" wrap="square" lIns="0" tIns="12700" rIns="0" bIns="0" rtlCol="0">
            <a:spAutoFit/>
          </a:bodyPr>
          <a:lstStyle/>
          <a:p>
            <a:pPr marL="12700">
              <a:lnSpc>
                <a:spcPct val="100000"/>
              </a:lnSpc>
              <a:spcBef>
                <a:spcPts val="100"/>
              </a:spcBef>
            </a:pPr>
            <a:r>
              <a:rPr lang="en-IN" sz="3200" dirty="0">
                <a:latin typeface="Trebuchet MS"/>
                <a:cs typeface="Trebuchet MS"/>
              </a:rPr>
              <a:t>Veena Vetrivendan</a:t>
            </a:r>
            <a:endParaRPr sz="32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67463"/>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1" name="TextBox 10">
            <a:extLst>
              <a:ext uri="{FF2B5EF4-FFF2-40B4-BE49-F238E27FC236}">
                <a16:creationId xmlns:a16="http://schemas.microsoft.com/office/drawing/2014/main" id="{30B5FCA8-6272-77E9-70CD-5EBB653ECFC4}"/>
              </a:ext>
            </a:extLst>
          </p:cNvPr>
          <p:cNvSpPr txBox="1"/>
          <p:nvPr/>
        </p:nvSpPr>
        <p:spPr>
          <a:xfrm>
            <a:off x="809588" y="1285860"/>
            <a:ext cx="7358114" cy="3046988"/>
          </a:xfrm>
          <a:prstGeom prst="rect">
            <a:avLst/>
          </a:prstGeom>
          <a:noFill/>
        </p:spPr>
        <p:txBody>
          <a:bodyPr wrap="square">
            <a:spAutoFit/>
          </a:bodyPr>
          <a:lstStyle/>
          <a:p>
            <a:r>
              <a:rPr lang="en-US" sz="1600" dirty="0"/>
              <a:t>In conclusion, the YouTube Video Summarizer represents a significant advancement in video summarization technology. Through its user-friendly interface, seamless accessibility across devices, and fully automated process, the application delivers concise summaries with high accuracy and efficiency. By providing users with quick access to key insights from YouTube videos, the Summarizer enhances content consumption, saving valuable time and improving information retention. With continuous customization options and integration of user feedback, the Summarizer ensures ongoing refinement and optimization of its summarization process. Overall, the Summarizer offers a transformative solution for navigating the vast landscape of online video content, revolutionizing the way users interact with and consume YouTube videos.</a:t>
            </a:r>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a:extLst>
              <a:ext uri="{FF2B5EF4-FFF2-40B4-BE49-F238E27FC236}">
                <a16:creationId xmlns:a16="http://schemas.microsoft.com/office/drawing/2014/main" id="{EC60AF25-B3A1-21D5-3FC0-460BB45955B1}"/>
              </a:ext>
            </a:extLst>
          </p:cNvPr>
          <p:cNvSpPr txBox="1"/>
          <p:nvPr/>
        </p:nvSpPr>
        <p:spPr>
          <a:xfrm>
            <a:off x="643001" y="2493441"/>
            <a:ext cx="9353710" cy="1015663"/>
          </a:xfrm>
          <a:prstGeom prst="rect">
            <a:avLst/>
          </a:prstGeom>
          <a:noFill/>
        </p:spPr>
        <p:txBody>
          <a:bodyPr wrap="square" rtlCol="0">
            <a:spAutoFit/>
          </a:bodyPr>
          <a:lstStyle/>
          <a:p>
            <a:pPr algn="l"/>
            <a:r>
              <a:rPr lang="en-IN" sz="6000" dirty="0">
                <a:latin typeface="+mn-lt"/>
              </a:rPr>
              <a:t>YOUTUBE SUMMARIZER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8667768" y="0"/>
            <a:ext cx="3529056"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0" y="6500834"/>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57627"/>
            <a:ext cx="2476475" cy="257176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0" y="96246"/>
            <a:ext cx="8143932" cy="689548"/>
          </a:xfrm>
          <a:prstGeom prst="rect">
            <a:avLst/>
          </a:prstGeom>
        </p:spPr>
        <p:txBody>
          <a:bodyPr vert="horz" wrap="square" lIns="0" tIns="73279" rIns="0" bIns="0" rtlCol="0">
            <a:spAutoFit/>
          </a:bodyPr>
          <a:lstStyle/>
          <a:p>
            <a:pPr marL="193675">
              <a:lnSpc>
                <a:spcPct val="100000"/>
              </a:lnSpc>
              <a:spcBef>
                <a:spcPts val="105"/>
              </a:spcBef>
            </a:pPr>
            <a:r>
              <a:rPr sz="4000" spc="-10"/>
              <a:t>AGEND</a:t>
            </a:r>
            <a:r>
              <a:rPr lang="en-IN" sz="4000" spc="-10" dirty="0"/>
              <a:t>A</a:t>
            </a:r>
            <a:endParaRPr sz="40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a16="http://schemas.microsoft.com/office/drawing/2014/main" id="{43382A60-9B91-A0B6-DA2F-ABC14C2D83B2}"/>
              </a:ext>
            </a:extLst>
          </p:cNvPr>
          <p:cNvSpPr txBox="1"/>
          <p:nvPr/>
        </p:nvSpPr>
        <p:spPr>
          <a:xfrm>
            <a:off x="1095340" y="857233"/>
            <a:ext cx="10715700" cy="5893921"/>
          </a:xfrm>
          <a:prstGeom prst="rect">
            <a:avLst/>
          </a:prstGeom>
          <a:noFill/>
        </p:spPr>
        <p:txBody>
          <a:bodyPr wrap="square" rtlCol="0">
            <a:spAutoFit/>
          </a:bodyPr>
          <a:lstStyle/>
          <a:p>
            <a:r>
              <a:rPr lang="en-US" sz="1450" b="1" dirty="0"/>
              <a:t>1. Introduction</a:t>
            </a:r>
          </a:p>
          <a:p>
            <a:r>
              <a:rPr lang="en-US" sz="1450" dirty="0"/>
              <a:t>   - Significance of efficient video summarization in content consumption.</a:t>
            </a:r>
          </a:p>
          <a:p>
            <a:r>
              <a:rPr lang="en-US" sz="1450" dirty="0"/>
              <a:t>   - Overview of the project's objectives and goals.</a:t>
            </a:r>
          </a:p>
          <a:p>
            <a:endParaRPr lang="en-US" sz="1450" dirty="0"/>
          </a:p>
          <a:p>
            <a:r>
              <a:rPr lang="en-US" sz="1450" b="1" dirty="0"/>
              <a:t>2. Foundational Concepts</a:t>
            </a:r>
          </a:p>
          <a:p>
            <a:r>
              <a:rPr lang="en-US" sz="1450" dirty="0"/>
              <a:t>   - Introduction to the technologies and methodologies used.</a:t>
            </a:r>
          </a:p>
          <a:p>
            <a:r>
              <a:rPr lang="en-US" sz="1450" dirty="0"/>
              <a:t>   - Explanation of </a:t>
            </a:r>
            <a:r>
              <a:rPr lang="en-US" sz="1450" dirty="0" err="1"/>
              <a:t>Streamlit,dotenv,Google</a:t>
            </a:r>
            <a:r>
              <a:rPr lang="en-US" sz="1450" dirty="0"/>
              <a:t> Generative AI (Gemini Pro model),and YouTube Transcript API.</a:t>
            </a:r>
          </a:p>
          <a:p>
            <a:endParaRPr lang="en-US" sz="1450" dirty="0"/>
          </a:p>
          <a:p>
            <a:r>
              <a:rPr lang="en-US" sz="1450" b="1" dirty="0"/>
              <a:t>3. Data Retrieval and Preprocessing</a:t>
            </a:r>
          </a:p>
          <a:p>
            <a:r>
              <a:rPr lang="en-US" sz="1450" dirty="0"/>
              <a:t>   - Extracting transcript text from YouTube videos using the YouTube Transcript API.</a:t>
            </a:r>
          </a:p>
          <a:p>
            <a:r>
              <a:rPr lang="en-US" sz="1450" dirty="0"/>
              <a:t>   - Preprocessing the transcript text for better input to the summarization model.</a:t>
            </a:r>
          </a:p>
          <a:p>
            <a:endParaRPr lang="en-US" sz="1450" dirty="0"/>
          </a:p>
          <a:p>
            <a:r>
              <a:rPr lang="en-US" sz="1450" b="1" dirty="0"/>
              <a:t>4. Model Building Techniques</a:t>
            </a:r>
          </a:p>
          <a:p>
            <a:r>
              <a:rPr lang="en-US" sz="1450" dirty="0"/>
              <a:t>   - Utilization of the Google Generative AI (Gemini Pro model) for summarization and Integration of the transcript text as a prompt for generating summaries.</a:t>
            </a:r>
          </a:p>
          <a:p>
            <a:endParaRPr lang="en-US" sz="1450" dirty="0"/>
          </a:p>
          <a:p>
            <a:r>
              <a:rPr lang="en-US" sz="1450" b="1" dirty="0"/>
              <a:t>5. Evaluation Metrics</a:t>
            </a:r>
          </a:p>
          <a:p>
            <a:r>
              <a:rPr lang="en-US" sz="1450" dirty="0"/>
              <a:t>   - Discussion on the metrics used to evaluate the effectiveness and assessment of the accuracy.</a:t>
            </a:r>
          </a:p>
          <a:p>
            <a:endParaRPr lang="en-US" sz="1450" dirty="0"/>
          </a:p>
          <a:p>
            <a:r>
              <a:rPr lang="en-US" sz="1450" b="1" dirty="0"/>
              <a:t>6. Challenges Faced</a:t>
            </a:r>
          </a:p>
          <a:p>
            <a:r>
              <a:rPr lang="en-US" sz="1450" dirty="0"/>
              <a:t>   - Identification of challenges encountered and implementation of strategies to overcome obstacles and ensure project success.</a:t>
            </a:r>
          </a:p>
          <a:p>
            <a:r>
              <a:rPr lang="en-US" sz="1450" dirty="0"/>
              <a:t> </a:t>
            </a:r>
          </a:p>
          <a:p>
            <a:r>
              <a:rPr lang="en-US" sz="1450" b="1" dirty="0"/>
              <a:t>7. Concluding Remarks</a:t>
            </a:r>
          </a:p>
          <a:p>
            <a:r>
              <a:rPr lang="en-US" sz="1450" dirty="0"/>
              <a:t>    - Summary of key findings and outcomes of the project.</a:t>
            </a:r>
          </a:p>
          <a:p>
            <a:r>
              <a:rPr lang="en-US" sz="1450" dirty="0"/>
              <a:t>    - Reflection on the project's impact and contributions to the field of video summarization.</a:t>
            </a:r>
          </a:p>
          <a:p>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a:extLst>
              <a:ext uri="{FF2B5EF4-FFF2-40B4-BE49-F238E27FC236}">
                <a16:creationId xmlns:a16="http://schemas.microsoft.com/office/drawing/2014/main" id="{46374D87-E38A-043D-3492-8C12FE75810A}"/>
              </a:ext>
            </a:extLst>
          </p:cNvPr>
          <p:cNvSpPr txBox="1"/>
          <p:nvPr/>
        </p:nvSpPr>
        <p:spPr>
          <a:xfrm>
            <a:off x="666712" y="1714488"/>
            <a:ext cx="6858048" cy="3885679"/>
          </a:xfrm>
          <a:prstGeom prst="rect">
            <a:avLst/>
          </a:prstGeom>
          <a:noFill/>
        </p:spPr>
        <p:txBody>
          <a:bodyPr wrap="square" rtlCol="0">
            <a:spAutoFit/>
          </a:bodyPr>
          <a:lstStyle/>
          <a:p>
            <a:r>
              <a:rPr lang="en-US" sz="1450" dirty="0"/>
              <a:t>In the era of abundant video content on platforms like YouTube, efficient consumption of information poses a significant challenge. The YouTube Video Summarizer addresses this issue by offering a solution to quickly extract and summarize the key points of YouTube videos.</a:t>
            </a:r>
          </a:p>
          <a:p>
            <a:endParaRPr lang="en-US" sz="1450" dirty="0"/>
          </a:p>
          <a:p>
            <a:r>
              <a:rPr lang="en-US" sz="1450" dirty="0"/>
              <a:t>By integrating cutting-edge technologies such as </a:t>
            </a:r>
            <a:r>
              <a:rPr lang="en-US" sz="1450" b="1" dirty="0" err="1"/>
              <a:t>Streamlit</a:t>
            </a:r>
            <a:r>
              <a:rPr lang="en-US" sz="1450" b="1" dirty="0"/>
              <a:t>, </a:t>
            </a:r>
            <a:r>
              <a:rPr lang="en-US" sz="1450" b="1" dirty="0" err="1"/>
              <a:t>dotenv</a:t>
            </a:r>
            <a:r>
              <a:rPr lang="en-US" sz="1450" b="1" dirty="0"/>
              <a:t>, Google Generative AI (Gemini Pro model), and the YouTube Transcript API, </a:t>
            </a:r>
            <a:r>
              <a:rPr lang="en-US" sz="1450" dirty="0"/>
              <a:t>the project automates the process of summarizing lengthy video content. Users simply input a YouTube video link, and the application extracts the transcript text and generates concise summaries.</a:t>
            </a:r>
          </a:p>
          <a:p>
            <a:endParaRPr lang="en-US" sz="1450" dirty="0"/>
          </a:p>
          <a:p>
            <a:r>
              <a:rPr lang="en-US" sz="1450" dirty="0"/>
              <a:t>This project aims to revolutionize content consumption by providing users with a tool to efficiently digest video content, saving time and enhancing information retention. The YouTube Video Summarizer represents a significant step forward in video summarization technology, offering a seamless and intuitive solution for navigating the vast landscape of online video content.</a:t>
            </a:r>
          </a:p>
          <a:p>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96462" y="2647950"/>
            <a:ext cx="2595538" cy="313850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0960" y="357166"/>
            <a:ext cx="5264785" cy="516808"/>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250" spc="-10"/>
              <a:t>PROJECT</a:t>
            </a:r>
            <a:r>
              <a:rPr lang="en-IN" sz="3250" spc="-10" dirty="0"/>
              <a:t> </a:t>
            </a:r>
            <a:r>
              <a:rPr sz="3250" spc="-10"/>
              <a:t>OVERVIEW</a:t>
            </a:r>
            <a:endParaRPr sz="3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a:extLst>
              <a:ext uri="{FF2B5EF4-FFF2-40B4-BE49-F238E27FC236}">
                <a16:creationId xmlns:a16="http://schemas.microsoft.com/office/drawing/2014/main" id="{68BEE35D-16B3-C3CA-8DC4-99BAC133F995}"/>
              </a:ext>
            </a:extLst>
          </p:cNvPr>
          <p:cNvSpPr txBox="1"/>
          <p:nvPr/>
        </p:nvSpPr>
        <p:spPr>
          <a:xfrm>
            <a:off x="452398" y="1214422"/>
            <a:ext cx="8972384" cy="4778231"/>
          </a:xfrm>
          <a:prstGeom prst="rect">
            <a:avLst/>
          </a:prstGeom>
          <a:noFill/>
        </p:spPr>
        <p:txBody>
          <a:bodyPr wrap="square" rtlCol="0">
            <a:spAutoFit/>
          </a:bodyPr>
          <a:lstStyle/>
          <a:p>
            <a:r>
              <a:rPr lang="en-US" sz="1450" dirty="0"/>
              <a:t>The YouTube Video Summarizer is an innovative application designed to simplify the process of summarizing YouTube videos. As the volume of video content on platforms like YouTube continues to grow exponentially, users face challenges in efficiently consuming information. This project addresses this issue by providing users with a tool to quickly extract and summarize the key points of YouTube videos, facilitating efficient content consumption and enhancing information retention.</a:t>
            </a:r>
          </a:p>
          <a:p>
            <a:endParaRPr lang="en-US" sz="1450" dirty="0"/>
          </a:p>
          <a:p>
            <a:r>
              <a:rPr lang="en-US" sz="1450" b="1" dirty="0"/>
              <a:t>Key Technologies:</a:t>
            </a:r>
          </a:p>
          <a:p>
            <a:r>
              <a:rPr lang="en-US" sz="1450" b="1" dirty="0"/>
              <a:t>- </a:t>
            </a:r>
            <a:r>
              <a:rPr lang="en-US" sz="1450" b="1" dirty="0" err="1"/>
              <a:t>Streamlit</a:t>
            </a:r>
            <a:r>
              <a:rPr lang="en-US" sz="1450" b="1" dirty="0"/>
              <a:t>: </a:t>
            </a:r>
            <a:r>
              <a:rPr lang="en-US" sz="1450" dirty="0"/>
              <a:t>Provides a user-friendly interface for seamless interaction with the application.</a:t>
            </a:r>
          </a:p>
          <a:p>
            <a:r>
              <a:rPr lang="en-US" sz="1450" b="1" dirty="0"/>
              <a:t>- </a:t>
            </a:r>
            <a:r>
              <a:rPr lang="en-US" sz="1450" b="1" dirty="0" err="1"/>
              <a:t>dotenv</a:t>
            </a:r>
            <a:r>
              <a:rPr lang="en-US" sz="1450" b="1" dirty="0"/>
              <a:t>: </a:t>
            </a:r>
            <a:r>
              <a:rPr lang="en-US" sz="1450" dirty="0"/>
              <a:t>Ensures secure management of environment variables, safeguarding sensitive information.</a:t>
            </a:r>
          </a:p>
          <a:p>
            <a:r>
              <a:rPr lang="en-US" sz="1450" dirty="0"/>
              <a:t>- Google Generative AI (Gemini Pro model): Generates concise summaries of videos using advanced AI capabilities.</a:t>
            </a:r>
          </a:p>
          <a:p>
            <a:r>
              <a:rPr lang="en-US" sz="1450" dirty="0"/>
              <a:t>- YouTube Transcript API: Facilitates extraction of transcript text, which serves as input for summarization.</a:t>
            </a:r>
          </a:p>
          <a:p>
            <a:endParaRPr lang="en-US" sz="1450" dirty="0"/>
          </a:p>
          <a:p>
            <a:r>
              <a:rPr lang="en-US" sz="1450" dirty="0"/>
              <a:t>Workflow:</a:t>
            </a:r>
          </a:p>
          <a:p>
            <a:r>
              <a:rPr lang="en-US" sz="1450" dirty="0"/>
              <a:t>1. Users input a YouTube video link via the </a:t>
            </a:r>
            <a:r>
              <a:rPr lang="en-US" sz="1450" dirty="0" err="1"/>
              <a:t>Streamlit</a:t>
            </a:r>
            <a:r>
              <a:rPr lang="en-US" sz="1450" dirty="0"/>
              <a:t> interface.</a:t>
            </a:r>
          </a:p>
          <a:p>
            <a:r>
              <a:rPr lang="en-US" sz="1450" dirty="0"/>
              <a:t>2. The application extracts transcript text using the YouTube Transcript API.</a:t>
            </a:r>
          </a:p>
          <a:p>
            <a:r>
              <a:rPr lang="en-US" sz="1450" dirty="0"/>
              <a:t>3. Transcript text is fed into the Gemini Pro model, which generates concise summaries.</a:t>
            </a:r>
          </a:p>
          <a:p>
            <a:r>
              <a:rPr lang="en-US" sz="1450" dirty="0"/>
              <a:t>4. Summarized content is presented to the user through the </a:t>
            </a:r>
            <a:r>
              <a:rPr lang="en-US" sz="1450" dirty="0" err="1"/>
              <a:t>Streamlit</a:t>
            </a:r>
            <a:r>
              <a:rPr lang="en-US" sz="1450" dirty="0"/>
              <a:t> interface for efficient consumption.</a:t>
            </a:r>
          </a:p>
          <a:p>
            <a:endParaRPr lang="en-US" sz="1450" dirty="0"/>
          </a:p>
          <a:p>
            <a:r>
              <a:rPr lang="en-US" sz="1450" dirty="0"/>
              <a:t>The YouTube Video Summarizer represents a significant advancement in video summarization technology, offering a user-friendly solution to navigating and digesting the vast landscape of online video content.</a:t>
            </a:r>
            <a:endParaRPr lang="en-IN"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a:extLst>
              <a:ext uri="{FF2B5EF4-FFF2-40B4-BE49-F238E27FC236}">
                <a16:creationId xmlns:a16="http://schemas.microsoft.com/office/drawing/2014/main" id="{F59A999A-862B-51BD-CEAC-C10A4B5390DC}"/>
              </a:ext>
            </a:extLst>
          </p:cNvPr>
          <p:cNvSpPr txBox="1"/>
          <p:nvPr/>
        </p:nvSpPr>
        <p:spPr>
          <a:xfrm>
            <a:off x="666712" y="1571612"/>
            <a:ext cx="5715000" cy="4555093"/>
          </a:xfrm>
          <a:prstGeom prst="rect">
            <a:avLst/>
          </a:prstGeom>
          <a:noFill/>
        </p:spPr>
        <p:txBody>
          <a:bodyPr wrap="square" rtlCol="0">
            <a:spAutoFit/>
          </a:bodyPr>
          <a:lstStyle/>
          <a:p>
            <a:r>
              <a:rPr lang="en-US" sz="1450" dirty="0"/>
              <a:t>The YouTube Video Summarizer project caters to a diverse range of end users:</a:t>
            </a:r>
          </a:p>
          <a:p>
            <a:pPr marL="342900" indent="-342900">
              <a:buFont typeface="+mj-lt"/>
              <a:buAutoNum type="arabicPeriod"/>
            </a:pPr>
            <a:endParaRPr lang="en-US" sz="1450" dirty="0"/>
          </a:p>
          <a:p>
            <a:pPr marL="342900" indent="-342900">
              <a:buFont typeface="+mj-lt"/>
              <a:buAutoNum type="arabicPeriod"/>
            </a:pPr>
            <a:r>
              <a:rPr lang="en-US" sz="1450" b="1" dirty="0"/>
              <a:t>Students and Professionals</a:t>
            </a:r>
            <a:r>
              <a:rPr lang="en-US" sz="1450" dirty="0"/>
              <a:t>: Those needing quick access to key insights from educational or industry-related videos.</a:t>
            </a:r>
          </a:p>
          <a:p>
            <a:pPr marL="342900" indent="-342900">
              <a:buFont typeface="+mj-lt"/>
              <a:buAutoNum type="arabicPeriod"/>
            </a:pPr>
            <a:endParaRPr lang="en-US" sz="1450" b="1" dirty="0"/>
          </a:p>
          <a:p>
            <a:pPr marL="342900" indent="-342900">
              <a:buFont typeface="+mj-lt"/>
              <a:buAutoNum type="arabicPeriod"/>
            </a:pPr>
            <a:r>
              <a:rPr lang="en-US" sz="1450" b="1" dirty="0"/>
              <a:t>Content Creators</a:t>
            </a:r>
            <a:r>
              <a:rPr lang="en-US" sz="1450" dirty="0"/>
              <a:t>: Individuals seeking to analyze their own videos for engagement and improvement.</a:t>
            </a:r>
          </a:p>
          <a:p>
            <a:pPr marL="342900" indent="-342900">
              <a:buFont typeface="+mj-lt"/>
              <a:buAutoNum type="arabicPeriod"/>
            </a:pPr>
            <a:endParaRPr lang="en-US" sz="1450" dirty="0"/>
          </a:p>
          <a:p>
            <a:pPr marL="342900" indent="-342900">
              <a:buFont typeface="+mj-lt"/>
              <a:buAutoNum type="arabicPeriod"/>
            </a:pPr>
            <a:r>
              <a:rPr lang="en-US" sz="1450" b="1" dirty="0"/>
              <a:t>Educators and Trainers</a:t>
            </a:r>
            <a:r>
              <a:rPr lang="en-US" sz="1450" dirty="0"/>
              <a:t>: Teachers and trainers who want to create condensed versions of educational videos for their students.</a:t>
            </a:r>
          </a:p>
          <a:p>
            <a:pPr marL="342900" indent="-342900">
              <a:buFont typeface="+mj-lt"/>
              <a:buAutoNum type="arabicPeriod"/>
            </a:pPr>
            <a:endParaRPr lang="en-US" sz="1450" dirty="0"/>
          </a:p>
          <a:p>
            <a:pPr marL="342900" indent="-342900">
              <a:buFont typeface="+mj-lt"/>
              <a:buAutoNum type="arabicPeriod"/>
            </a:pPr>
            <a:r>
              <a:rPr lang="en-US" sz="1450" b="1" dirty="0"/>
              <a:t>General Audience</a:t>
            </a:r>
            <a:r>
              <a:rPr lang="en-US" sz="1450" dirty="0"/>
              <a:t>: Anyone with limited time who wants to quickly grasp the main points of videos before watching them in full.</a:t>
            </a:r>
          </a:p>
          <a:p>
            <a:endParaRPr lang="en-US" sz="1450" dirty="0"/>
          </a:p>
          <a:p>
            <a:r>
              <a:rPr lang="en-US" sz="1450" dirty="0"/>
              <a:t>By offering a streamlined solution for summarizing YouTube videos, the project benefits users across various domains, enhancing their content consumption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952596" cy="273844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13739"/>
          </a:xfrm>
          <a:prstGeom prst="rect">
            <a:avLst/>
          </a:prstGeom>
        </p:spPr>
        <p:txBody>
          <a:bodyPr vert="horz" wrap="square" lIns="0" tIns="485775" rIns="0" bIns="0" rtlCol="0">
            <a:spAutoFit/>
          </a:bodyPr>
          <a:lstStyle/>
          <a:p>
            <a:pPr marL="12700">
              <a:lnSpc>
                <a:spcPct val="100000"/>
              </a:lnSpc>
              <a:spcBef>
                <a:spcPts val="105"/>
              </a:spcBef>
            </a:pPr>
            <a:r>
              <a:rPr sz="3400" dirty="0"/>
              <a:t>YOUR</a:t>
            </a:r>
            <a:r>
              <a:rPr sz="3400" spc="-95" dirty="0"/>
              <a:t> </a:t>
            </a:r>
            <a:r>
              <a:rPr sz="3400" spc="-10" dirty="0"/>
              <a:t>SOLUTION</a:t>
            </a:r>
            <a:r>
              <a:rPr sz="3400" spc="-345" dirty="0"/>
              <a:t> </a:t>
            </a:r>
            <a:r>
              <a:rPr sz="3400" dirty="0"/>
              <a:t>AND</a:t>
            </a:r>
            <a:r>
              <a:rPr sz="3400" spc="-20" dirty="0"/>
              <a:t> </a:t>
            </a:r>
            <a:r>
              <a:rPr sz="3400" dirty="0"/>
              <a:t>ITS </a:t>
            </a:r>
            <a:r>
              <a:rPr sz="3400" spc="-20" dirty="0"/>
              <a:t>VALUE</a:t>
            </a:r>
            <a:r>
              <a:rPr sz="3400" spc="-120" dirty="0"/>
              <a:t> </a:t>
            </a:r>
            <a:r>
              <a:rPr sz="3400" spc="-10" dirty="0"/>
              <a:t>PROPOSITION</a:t>
            </a:r>
            <a:endParaRPr sz="34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0" y="6357958"/>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a:extLst>
              <a:ext uri="{FF2B5EF4-FFF2-40B4-BE49-F238E27FC236}">
                <a16:creationId xmlns:a16="http://schemas.microsoft.com/office/drawing/2014/main" id="{6D8CA027-84A2-8B33-4AA5-3B25BFE750A3}"/>
              </a:ext>
            </a:extLst>
          </p:cNvPr>
          <p:cNvSpPr txBox="1"/>
          <p:nvPr/>
        </p:nvSpPr>
        <p:spPr>
          <a:xfrm>
            <a:off x="2024034" y="1500174"/>
            <a:ext cx="8072494" cy="1654299"/>
          </a:xfrm>
          <a:prstGeom prst="rect">
            <a:avLst/>
          </a:prstGeom>
          <a:noFill/>
        </p:spPr>
        <p:txBody>
          <a:bodyPr wrap="square" rtlCol="0">
            <a:spAutoFit/>
          </a:bodyPr>
          <a:lstStyle/>
          <a:p>
            <a:r>
              <a:rPr lang="en-US" sz="1450" dirty="0"/>
              <a:t>The development of the YouTube Video Summarizer involves creating a user-friendly </a:t>
            </a:r>
            <a:r>
              <a:rPr lang="en-US" sz="1450" b="1" dirty="0"/>
              <a:t>web-based application</a:t>
            </a:r>
            <a:r>
              <a:rPr lang="en-US" sz="1450" dirty="0"/>
              <a:t> that enables users to input YouTube video links effortlessly. This application serves as the gateway for accessing the summarization functionality seamlessly. </a:t>
            </a:r>
            <a:r>
              <a:rPr lang="en-US" sz="1450" b="1" dirty="0" err="1"/>
              <a:t>Streamlit</a:t>
            </a:r>
            <a:r>
              <a:rPr lang="en-US" sz="1450" b="1" dirty="0"/>
              <a:t> </a:t>
            </a:r>
            <a:r>
              <a:rPr lang="en-US" sz="1450" dirty="0"/>
              <a:t>facilitates the creation of a visually appealing interface where users can input their YouTube video links with ease. This interface is designed to be accessible across various devices and screen sizes, ensuring a seamless user experience. Behind the scenes, the application harnesses the capabilities of several key technologies to automate the summarization process.</a:t>
            </a:r>
          </a:p>
        </p:txBody>
      </p:sp>
      <p:sp>
        <p:nvSpPr>
          <p:cNvPr id="11" name="TextBox 10">
            <a:extLst>
              <a:ext uri="{FF2B5EF4-FFF2-40B4-BE49-F238E27FC236}">
                <a16:creationId xmlns:a16="http://schemas.microsoft.com/office/drawing/2014/main" id="{2FCBCA2F-6DAC-9868-655D-A627F7CFBDD2}"/>
              </a:ext>
            </a:extLst>
          </p:cNvPr>
          <p:cNvSpPr txBox="1"/>
          <p:nvPr/>
        </p:nvSpPr>
        <p:spPr>
          <a:xfrm>
            <a:off x="2095472" y="3195459"/>
            <a:ext cx="9001188" cy="3662541"/>
          </a:xfrm>
          <a:prstGeom prst="rect">
            <a:avLst/>
          </a:prstGeom>
          <a:noFill/>
        </p:spPr>
        <p:txBody>
          <a:bodyPr wrap="square" rtlCol="0">
            <a:spAutoFit/>
          </a:bodyPr>
          <a:lstStyle/>
          <a:p>
            <a:r>
              <a:rPr lang="en-IN" sz="1450" b="1" u="sng" dirty="0"/>
              <a:t>Value Proposition</a:t>
            </a:r>
            <a:r>
              <a:rPr lang="en-IN" sz="1450" u="sng" dirty="0"/>
              <a:t>:</a:t>
            </a:r>
          </a:p>
          <a:p>
            <a:endParaRPr lang="en-IN" sz="1450" u="sng" dirty="0"/>
          </a:p>
          <a:p>
            <a:r>
              <a:rPr lang="en-US" sz="1450" b="1" dirty="0"/>
              <a:t>User Interface</a:t>
            </a:r>
            <a:r>
              <a:rPr lang="en-US" sz="1450" dirty="0"/>
              <a:t>: Develop a user-friendly interface using </a:t>
            </a:r>
            <a:r>
              <a:rPr lang="en-US" sz="1450" b="1" dirty="0" err="1"/>
              <a:t>Streamlit</a:t>
            </a:r>
            <a:r>
              <a:rPr lang="en-US" sz="1450" dirty="0"/>
              <a:t> where users can easily input YouTube video links.</a:t>
            </a:r>
          </a:p>
          <a:p>
            <a:r>
              <a:rPr lang="en-US" sz="1450" b="1" dirty="0"/>
              <a:t>Transcript Extraction</a:t>
            </a:r>
            <a:r>
              <a:rPr lang="en-US" sz="1450" dirty="0"/>
              <a:t>: Utilize the </a:t>
            </a:r>
            <a:r>
              <a:rPr lang="en-US" sz="1450" b="1" dirty="0"/>
              <a:t>YouTube Transcript API </a:t>
            </a:r>
            <a:r>
              <a:rPr lang="en-US" sz="1450" dirty="0"/>
              <a:t>to extract the transcript text from the provided video links. This transcript text will serve as input for the summarization process.</a:t>
            </a:r>
          </a:p>
          <a:p>
            <a:r>
              <a:rPr lang="en-US" sz="1450" b="1" dirty="0"/>
              <a:t>Summarization Model</a:t>
            </a:r>
            <a:r>
              <a:rPr lang="en-US" sz="1450" dirty="0"/>
              <a:t>: Implement the </a:t>
            </a:r>
            <a:r>
              <a:rPr lang="en-US" sz="1450" b="1" dirty="0"/>
              <a:t>Google Generative AI (Gemini Pro model) </a:t>
            </a:r>
            <a:r>
              <a:rPr lang="en-US" sz="1450" dirty="0"/>
              <a:t>to generate concise summaries of the extracted transcript text. The model should be trained to identify and extract key points and highlights from the video content.</a:t>
            </a:r>
          </a:p>
          <a:p>
            <a:r>
              <a:rPr lang="en-US" sz="1450" b="1" dirty="0"/>
              <a:t>Integration and Processing</a:t>
            </a:r>
            <a:r>
              <a:rPr lang="en-US" sz="1450" dirty="0"/>
              <a:t>: Integrate the transcript text with the summarization model to generate the summary. </a:t>
            </a:r>
          </a:p>
          <a:p>
            <a:r>
              <a:rPr lang="en-US" sz="1450" b="1" dirty="0"/>
              <a:t>Presentation</a:t>
            </a:r>
            <a:r>
              <a:rPr lang="en-US" sz="1450" dirty="0"/>
              <a:t>: Present the summarized content to the user through the web interface, allowing them to easily access and review the main points of the video.</a:t>
            </a:r>
          </a:p>
          <a:p>
            <a:r>
              <a:rPr lang="en-US" sz="1450" b="1" dirty="0"/>
              <a:t>Feedback and Improvement</a:t>
            </a:r>
            <a:r>
              <a:rPr lang="en-US" sz="1450" dirty="0"/>
              <a:t>: Incorporate mechanisms for user feedback and continuous improvement of the summarization process. </a:t>
            </a:r>
          </a:p>
          <a:p>
            <a:endParaRPr lang="en-IN"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842795"/>
          </a:xfrm>
          <a:prstGeom prst="rect">
            <a:avLst/>
          </a:prstGeom>
        </p:spPr>
        <p:txBody>
          <a:bodyPr vert="horz" wrap="square" lIns="0" tIns="286004" rIns="0" bIns="0" rtlCol="0">
            <a:spAutoFit/>
          </a:bodyPr>
          <a:lstStyle/>
          <a:p>
            <a:pPr marL="193675">
              <a:lnSpc>
                <a:spcPct val="100000"/>
              </a:lnSpc>
              <a:spcBef>
                <a:spcPts val="130"/>
              </a:spcBef>
            </a:pPr>
            <a:r>
              <a:rPr sz="3600" dirty="0"/>
              <a:t>THE</a:t>
            </a:r>
            <a:r>
              <a:rPr sz="3600" spc="20" dirty="0"/>
              <a:t> </a:t>
            </a:r>
            <a:r>
              <a:rPr sz="3600" dirty="0"/>
              <a:t>WOW</a:t>
            </a:r>
            <a:r>
              <a:rPr sz="3600" spc="90" dirty="0"/>
              <a:t> </a:t>
            </a:r>
            <a:r>
              <a:rPr sz="3600" dirty="0"/>
              <a:t>IN YOUR </a:t>
            </a:r>
            <a:r>
              <a:rPr sz="3600" spc="-10" dirty="0"/>
              <a:t>SOLUTION</a:t>
            </a:r>
            <a:endParaRPr sz="36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a:extLst>
              <a:ext uri="{FF2B5EF4-FFF2-40B4-BE49-F238E27FC236}">
                <a16:creationId xmlns:a16="http://schemas.microsoft.com/office/drawing/2014/main" id="{E7262817-8AC4-64F2-58F9-BEC2F9318E72}"/>
              </a:ext>
            </a:extLst>
          </p:cNvPr>
          <p:cNvSpPr txBox="1"/>
          <p:nvPr/>
        </p:nvSpPr>
        <p:spPr>
          <a:xfrm>
            <a:off x="2666976" y="1357298"/>
            <a:ext cx="6500858" cy="4555093"/>
          </a:xfrm>
          <a:prstGeom prst="rect">
            <a:avLst/>
          </a:prstGeom>
          <a:noFill/>
        </p:spPr>
        <p:txBody>
          <a:bodyPr wrap="square" rtlCol="0">
            <a:spAutoFit/>
          </a:bodyPr>
          <a:lstStyle/>
          <a:p>
            <a:r>
              <a:rPr lang="en-US" sz="1450" b="1" dirty="0"/>
              <a:t>1. User-Friendly Interface: </a:t>
            </a:r>
            <a:r>
              <a:rPr lang="en-US" sz="1450" dirty="0"/>
              <a:t>Visually appealing interface ensures easy input of YouTube links.</a:t>
            </a:r>
          </a:p>
          <a:p>
            <a:r>
              <a:rPr lang="en-US" sz="1450" dirty="0"/>
              <a:t>   </a:t>
            </a:r>
            <a:endParaRPr lang="en-US" sz="1450" b="1" dirty="0"/>
          </a:p>
          <a:p>
            <a:r>
              <a:rPr lang="en-US" sz="1450" b="1" dirty="0"/>
              <a:t>2. Seamless Accessibility: </a:t>
            </a:r>
            <a:r>
              <a:rPr lang="en-US" sz="1450" dirty="0"/>
              <a:t>Compatible across devices for a consistent user experience.</a:t>
            </a:r>
          </a:p>
          <a:p>
            <a:endParaRPr lang="en-US" sz="1450" dirty="0"/>
          </a:p>
          <a:p>
            <a:r>
              <a:rPr lang="en-US" sz="1450" b="1" dirty="0"/>
              <a:t>3. Automation: </a:t>
            </a:r>
            <a:r>
              <a:rPr lang="en-US" sz="1450" dirty="0"/>
              <a:t>Fully automated process requires no manual intervention.</a:t>
            </a:r>
          </a:p>
          <a:p>
            <a:endParaRPr lang="en-US" sz="1450" dirty="0"/>
          </a:p>
          <a:p>
            <a:r>
              <a:rPr lang="en-US" sz="1450" b="1" dirty="0"/>
              <a:t>4. Cutting-Edge Technology: </a:t>
            </a:r>
            <a:r>
              <a:rPr lang="en-US" sz="1450" dirty="0"/>
              <a:t>Uses advanced algorithms for accurate summarization.</a:t>
            </a:r>
          </a:p>
          <a:p>
            <a:endParaRPr lang="en-US" sz="1450" dirty="0"/>
          </a:p>
          <a:p>
            <a:r>
              <a:rPr lang="en-US" sz="1450" b="1" dirty="0"/>
              <a:t>5. Efficiency: </a:t>
            </a:r>
            <a:r>
              <a:rPr lang="en-US" sz="1450" dirty="0"/>
              <a:t>Quickly provides concise summaries, saving time and enhancing information retention.</a:t>
            </a:r>
          </a:p>
          <a:p>
            <a:endParaRPr lang="en-US" sz="1450" dirty="0"/>
          </a:p>
          <a:p>
            <a:r>
              <a:rPr lang="en-US" sz="1450" b="1" dirty="0"/>
              <a:t>6. Customization:</a:t>
            </a:r>
            <a:r>
              <a:rPr lang="en-US" sz="1450" dirty="0"/>
              <a:t> Allows users to tailor summarization preferences.</a:t>
            </a:r>
          </a:p>
          <a:p>
            <a:endParaRPr lang="en-US" sz="1450" dirty="0"/>
          </a:p>
          <a:p>
            <a:r>
              <a:rPr lang="en-US" sz="1450" b="1" dirty="0"/>
              <a:t>7. Feedback Mechanism: </a:t>
            </a:r>
            <a:r>
              <a:rPr lang="en-US" sz="1450" dirty="0"/>
              <a:t>Incorporates user feedback for continuous improvement.</a:t>
            </a:r>
          </a:p>
          <a:p>
            <a:endParaRPr lang="en-US" sz="1450" dirty="0"/>
          </a:p>
          <a:p>
            <a:r>
              <a:rPr lang="en-US" sz="1450" b="1" dirty="0"/>
              <a:t>8. Security: </a:t>
            </a:r>
            <a:r>
              <a:rPr lang="en-US" sz="1450" dirty="0"/>
              <a:t>Ensures secure handling of sensitive data.</a:t>
            </a:r>
            <a:endParaRPr lang="en-IN" sz="1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26" name="Picture 2"/>
          <p:cNvPicPr>
            <a:picLocks noChangeAspect="1" noChangeArrowheads="1"/>
          </p:cNvPicPr>
          <p:nvPr/>
        </p:nvPicPr>
        <p:blipFill>
          <a:blip r:embed="rId3"/>
          <a:srcRect/>
          <a:stretch>
            <a:fillRect/>
          </a:stretch>
        </p:blipFill>
        <p:spPr bwMode="auto">
          <a:xfrm>
            <a:off x="1166778" y="1017789"/>
            <a:ext cx="7215238" cy="540543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1250</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V</dc:creator>
  <cp:lastModifiedBy>veena vetrivendan</cp:lastModifiedBy>
  <cp:revision>9</cp:revision>
  <dcterms:created xsi:type="dcterms:W3CDTF">2024-04-03T18:51:31Z</dcterms:created>
  <dcterms:modified xsi:type="dcterms:W3CDTF">2024-04-13T17:26:15Z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