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7" Type="http://schemas.openxmlformats.org/officeDocument/2006/relationships/hyperlink" Target="https://api.foursquare.com/"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6" Type="http://schemas.openxmlformats.org/officeDocument/2006/relationships/hyperlink" Target="https://www150.statcan.gc.ca/n1/daily-quotidien/180313/dq180313a-eng.htm" TargetMode="External"/><Relationship Id="rId5" Type="http://schemas.openxmlformats.org/officeDocument/2006/relationships/hyperlink" Target="https://www12.statcan.gc.ca/census-recensement/2016/dp-pd/prof/search-recherche/change-geo.cfm?Lang=E&amp;Geo1=FSA"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C93F-727F-409B-92C5-D6781D471256}"/>
              </a:ext>
            </a:extLst>
          </p:cNvPr>
          <p:cNvSpPr>
            <a:spLocks noGrp="1"/>
          </p:cNvSpPr>
          <p:nvPr>
            <p:ph type="ctrTitle"/>
          </p:nvPr>
        </p:nvSpPr>
        <p:spPr>
          <a:xfrm>
            <a:off x="1916181" y="2765633"/>
            <a:ext cx="8791575" cy="2387600"/>
          </a:xfrm>
        </p:spPr>
        <p:txBody>
          <a:bodyPr>
            <a:normAutofit fontScale="90000"/>
          </a:bodyPr>
          <a:lstStyle/>
          <a:p>
            <a:r>
              <a:rPr lang="en-US" b="1" i="0" dirty="0">
                <a:solidFill>
                  <a:srgbClr val="000000"/>
                </a:solidFill>
                <a:effectLst/>
                <a:latin typeface="ibm-plex-sans"/>
              </a:rPr>
              <a:t>Peer-graded Assignment: Capstone Project - The Battle of Neighborhoods (Week 2): Opening a restaurant in Toronto</a:t>
            </a:r>
            <a:endParaRPr lang="en-MY" dirty="0"/>
          </a:p>
        </p:txBody>
      </p:sp>
    </p:spTree>
    <p:extLst>
      <p:ext uri="{BB962C8B-B14F-4D97-AF65-F5344CB8AC3E}">
        <p14:creationId xmlns:p14="http://schemas.microsoft.com/office/powerpoint/2010/main" val="127977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5744-2702-495F-87BB-FEE570DB041A}"/>
              </a:ext>
            </a:extLst>
          </p:cNvPr>
          <p:cNvSpPr>
            <a:spLocks noGrp="1"/>
          </p:cNvSpPr>
          <p:nvPr>
            <p:ph type="title"/>
          </p:nvPr>
        </p:nvSpPr>
        <p:spPr/>
        <p:txBody>
          <a:bodyPr/>
          <a:lstStyle/>
          <a:p>
            <a:r>
              <a:rPr lang="en-MY" b="1" i="0" dirty="0">
                <a:solidFill>
                  <a:srgbClr val="000000"/>
                </a:solidFill>
                <a:effectLst/>
                <a:latin typeface="ibm-plex-sans"/>
              </a:rPr>
              <a:t>1.0 Introduction</a:t>
            </a:r>
            <a:br>
              <a:rPr lang="en-MY" b="1" i="0" dirty="0">
                <a:solidFill>
                  <a:srgbClr val="000000"/>
                </a:solidFill>
                <a:effectLst/>
                <a:latin typeface="ibm-plex-sans"/>
              </a:rPr>
            </a:br>
            <a:endParaRPr lang="en-MY" dirty="0"/>
          </a:p>
        </p:txBody>
      </p:sp>
      <p:sp>
        <p:nvSpPr>
          <p:cNvPr id="3" name="Content Placeholder 2">
            <a:extLst>
              <a:ext uri="{FF2B5EF4-FFF2-40B4-BE49-F238E27FC236}">
                <a16:creationId xmlns:a16="http://schemas.microsoft.com/office/drawing/2014/main" id="{DB7DBF97-DEC2-486F-955D-62A70B2F9DB6}"/>
              </a:ext>
            </a:extLst>
          </p:cNvPr>
          <p:cNvSpPr>
            <a:spLocks noGrp="1"/>
          </p:cNvSpPr>
          <p:nvPr>
            <p:ph idx="1"/>
          </p:nvPr>
        </p:nvSpPr>
        <p:spPr/>
        <p:txBody>
          <a:bodyPr/>
          <a:lstStyle/>
          <a:p>
            <a:r>
              <a:rPr lang="en-US" b="0" i="0" dirty="0">
                <a:solidFill>
                  <a:srgbClr val="000000"/>
                </a:solidFill>
                <a:effectLst/>
                <a:latin typeface="ibm-plex-sans"/>
              </a:rPr>
              <a:t>My cousin is planning to open a new restaurant store in Toronto. He has found out that I am studying data science and has asked for help to determine which neighborhood in Toronto is the best location to open in.</a:t>
            </a:r>
          </a:p>
          <a:p>
            <a:r>
              <a:rPr lang="en-US" b="0" i="0" dirty="0">
                <a:solidFill>
                  <a:srgbClr val="000000"/>
                </a:solidFill>
                <a:effectLst/>
                <a:latin typeface="ibm-plex-sans"/>
              </a:rPr>
              <a:t>Ba</a:t>
            </a:r>
            <a:r>
              <a:rPr lang="en-US" dirty="0">
                <a:solidFill>
                  <a:srgbClr val="000000"/>
                </a:solidFill>
                <a:latin typeface="ibm-plex-sans"/>
              </a:rPr>
              <a:t>sed on scenario above, w</a:t>
            </a:r>
            <a:r>
              <a:rPr lang="en-US" b="0" i="0" dirty="0">
                <a:solidFill>
                  <a:srgbClr val="000000"/>
                </a:solidFill>
                <a:effectLst/>
                <a:latin typeface="ibm-plex-sans"/>
              </a:rPr>
              <a:t>hich neighborhood should my cousin open his new restaurant in Toronto?</a:t>
            </a:r>
            <a:endParaRPr lang="en-MY" dirty="0"/>
          </a:p>
        </p:txBody>
      </p:sp>
    </p:spTree>
    <p:extLst>
      <p:ext uri="{BB962C8B-B14F-4D97-AF65-F5344CB8AC3E}">
        <p14:creationId xmlns:p14="http://schemas.microsoft.com/office/powerpoint/2010/main" val="408985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75BB7-138A-46D7-A3F1-574024750154}"/>
              </a:ext>
            </a:extLst>
          </p:cNvPr>
          <p:cNvSpPr>
            <a:spLocks noGrp="1"/>
          </p:cNvSpPr>
          <p:nvPr>
            <p:ph idx="1"/>
          </p:nvPr>
        </p:nvSpPr>
        <p:spPr>
          <a:xfrm>
            <a:off x="1143000" y="765243"/>
            <a:ext cx="9905999" cy="3541714"/>
          </a:xfrm>
        </p:spPr>
        <p:txBody>
          <a:bodyPr/>
          <a:lstStyle/>
          <a:p>
            <a:r>
              <a:rPr lang="en-US" dirty="0">
                <a:solidFill>
                  <a:schemeClr val="bg1"/>
                </a:solidFill>
              </a:rPr>
              <a:t>With the help of data, I'm sure my cousin will receive below benefits:</a:t>
            </a:r>
          </a:p>
          <a:p>
            <a:r>
              <a:rPr lang="en-US" dirty="0">
                <a:solidFill>
                  <a:schemeClr val="bg1"/>
                </a:solidFill>
              </a:rPr>
              <a:t>- lowest cost for delivery</a:t>
            </a:r>
          </a:p>
          <a:p>
            <a:r>
              <a:rPr lang="en-US" dirty="0">
                <a:solidFill>
                  <a:schemeClr val="bg1"/>
                </a:solidFill>
              </a:rPr>
              <a:t>- shortest travel time to his store for his clients</a:t>
            </a:r>
          </a:p>
          <a:p>
            <a:r>
              <a:rPr lang="en-US" dirty="0">
                <a:solidFill>
                  <a:schemeClr val="bg1"/>
                </a:solidFill>
              </a:rPr>
              <a:t>- overall lower run costs</a:t>
            </a:r>
          </a:p>
          <a:p>
            <a:r>
              <a:rPr lang="en-US" dirty="0">
                <a:solidFill>
                  <a:schemeClr val="bg1"/>
                </a:solidFill>
              </a:rPr>
              <a:t>- increase in overall business</a:t>
            </a:r>
          </a:p>
          <a:p>
            <a:r>
              <a:rPr lang="en-US" dirty="0">
                <a:solidFill>
                  <a:schemeClr val="bg1"/>
                </a:solidFill>
              </a:rPr>
              <a:t>- overall greater customer satisfaction</a:t>
            </a:r>
            <a:endParaRPr lang="en-MY" dirty="0">
              <a:solidFill>
                <a:schemeClr val="bg1"/>
              </a:solidFill>
            </a:endParaRPr>
          </a:p>
        </p:txBody>
      </p:sp>
    </p:spTree>
    <p:extLst>
      <p:ext uri="{BB962C8B-B14F-4D97-AF65-F5344CB8AC3E}">
        <p14:creationId xmlns:p14="http://schemas.microsoft.com/office/powerpoint/2010/main" val="198674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1B3D-3A93-4C44-A390-859090F62CE9}"/>
              </a:ext>
            </a:extLst>
          </p:cNvPr>
          <p:cNvSpPr>
            <a:spLocks noGrp="1"/>
          </p:cNvSpPr>
          <p:nvPr>
            <p:ph type="title"/>
          </p:nvPr>
        </p:nvSpPr>
        <p:spPr/>
        <p:txBody>
          <a:bodyPr/>
          <a:lstStyle/>
          <a:p>
            <a:r>
              <a:rPr lang="en-MY" b="1" i="0" dirty="0">
                <a:solidFill>
                  <a:srgbClr val="000000"/>
                </a:solidFill>
                <a:effectLst/>
                <a:latin typeface="ibm-plex-sans"/>
              </a:rPr>
              <a:t>2.0 Data</a:t>
            </a:r>
            <a:br>
              <a:rPr lang="en-MY" b="1" i="0" dirty="0">
                <a:solidFill>
                  <a:srgbClr val="000000"/>
                </a:solidFill>
                <a:effectLst/>
                <a:latin typeface="ibm-plex-sans"/>
              </a:rPr>
            </a:br>
            <a:endParaRPr lang="en-MY" dirty="0"/>
          </a:p>
        </p:txBody>
      </p:sp>
      <p:sp>
        <p:nvSpPr>
          <p:cNvPr id="3" name="Content Placeholder 2">
            <a:extLst>
              <a:ext uri="{FF2B5EF4-FFF2-40B4-BE49-F238E27FC236}">
                <a16:creationId xmlns:a16="http://schemas.microsoft.com/office/drawing/2014/main" id="{0C53A562-0685-4F8E-914F-EBBB180F1C5D}"/>
              </a:ext>
            </a:extLst>
          </p:cNvPr>
          <p:cNvSpPr>
            <a:spLocks noGrp="1"/>
          </p:cNvSpPr>
          <p:nvPr>
            <p:ph idx="1"/>
          </p:nvPr>
        </p:nvSpPr>
        <p:spPr>
          <a:xfrm>
            <a:off x="1141412" y="1444488"/>
            <a:ext cx="9905999" cy="4956312"/>
          </a:xfrm>
        </p:spPr>
        <p:txBody>
          <a:bodyPr>
            <a:normAutofit fontScale="55000" lnSpcReduction="20000"/>
          </a:bodyPr>
          <a:lstStyle/>
          <a:p>
            <a:pPr algn="l" rtl="0"/>
            <a:r>
              <a:rPr lang="en-US" b="1" i="0" dirty="0">
                <a:solidFill>
                  <a:srgbClr val="000000"/>
                </a:solidFill>
                <a:effectLst/>
                <a:latin typeface="inherit"/>
              </a:rPr>
              <a:t>2.1 Toronto neighborhoods</a:t>
            </a:r>
          </a:p>
          <a:p>
            <a:pPr algn="l" rtl="0"/>
            <a:r>
              <a:rPr lang="en-US" b="0" i="0" u="sng" dirty="0">
                <a:solidFill>
                  <a:srgbClr val="296EAA"/>
                </a:solidFill>
                <a:effectLst/>
                <a:latin typeface="ibm-plex-sans"/>
                <a:hlinkClick r:id="rId2"/>
              </a:rPr>
              <a:t>https://en.wikipedia.org/wiki/List_of_postal_codes_of_Canada:_M</a:t>
            </a:r>
            <a:endParaRPr lang="en-US" b="0" i="0" dirty="0">
              <a:solidFill>
                <a:srgbClr val="000000"/>
              </a:solidFill>
              <a:effectLst/>
              <a:latin typeface="ibm-plex-sans"/>
            </a:endParaRPr>
          </a:p>
          <a:p>
            <a:pPr algn="l" rtl="0"/>
            <a:r>
              <a:rPr lang="en-US" b="1" i="0" dirty="0">
                <a:solidFill>
                  <a:srgbClr val="000000"/>
                </a:solidFill>
                <a:effectLst/>
                <a:latin typeface="inherit"/>
              </a:rPr>
              <a:t>2.2 Toronto geospatial coordinates</a:t>
            </a:r>
          </a:p>
          <a:p>
            <a:pPr algn="l" rtl="0"/>
            <a:r>
              <a:rPr lang="en-US" b="0" i="0" u="sng" dirty="0">
                <a:solidFill>
                  <a:srgbClr val="296EAA"/>
                </a:solidFill>
                <a:effectLst/>
                <a:latin typeface="ibm-plex-sans"/>
                <a:hlinkClick r:id="rId3"/>
              </a:rPr>
              <a:t>http://cocl.us/Geospatial_data</a:t>
            </a:r>
            <a:endParaRPr lang="en-US" b="0" i="0" dirty="0">
              <a:solidFill>
                <a:srgbClr val="000000"/>
              </a:solidFill>
              <a:effectLst/>
              <a:latin typeface="ibm-plex-sans"/>
            </a:endParaRPr>
          </a:p>
          <a:p>
            <a:pPr algn="l" rtl="0"/>
            <a:r>
              <a:rPr lang="en-US" b="1" i="0" dirty="0">
                <a:solidFill>
                  <a:srgbClr val="000000"/>
                </a:solidFill>
                <a:effectLst/>
                <a:latin typeface="inherit"/>
              </a:rPr>
              <a:t>2.3 Toronto neighborhoods populations broken down by postal code</a:t>
            </a:r>
          </a:p>
          <a:p>
            <a:pPr algn="l" rtl="0"/>
            <a:r>
              <a:rPr lang="en-US" b="0" i="0" u="sng" dirty="0">
                <a:solidFill>
                  <a:srgbClr val="296EAA"/>
                </a:solidFill>
                <a:effectLst/>
                <a:latin typeface="ibm-plex-sans"/>
                <a:hlinkClick r:id="rId4"/>
              </a:rPr>
              <a:t>https://www12.statcan.gc.ca/census-recensement/2016/dp-pd/hlt-fst/pd-pl/Tables/File.cfm?T=1201&amp;SR=1&amp;RPP=9999&amp;PR=0&amp;CMA=0&amp;CSD=0&amp;S=22&amp;O=A&amp;Lang=Eng&amp;OFT=CSV</a:t>
            </a:r>
            <a:endParaRPr lang="en-US" b="0" i="0" dirty="0">
              <a:solidFill>
                <a:srgbClr val="000000"/>
              </a:solidFill>
              <a:effectLst/>
              <a:latin typeface="ibm-plex-sans"/>
            </a:endParaRPr>
          </a:p>
          <a:p>
            <a:pPr algn="l" rtl="0"/>
            <a:r>
              <a:rPr lang="en-US" b="1" i="0" dirty="0">
                <a:solidFill>
                  <a:srgbClr val="000000"/>
                </a:solidFill>
                <a:effectLst/>
                <a:latin typeface="inherit"/>
              </a:rPr>
              <a:t>2.4 Toronto neighborhoods average after tax income broken down by postal code</a:t>
            </a:r>
          </a:p>
          <a:p>
            <a:pPr algn="l" rtl="0"/>
            <a:r>
              <a:rPr lang="en-US" b="0" i="0" u="sng" dirty="0">
                <a:solidFill>
                  <a:srgbClr val="296EAA"/>
                </a:solidFill>
                <a:effectLst/>
                <a:latin typeface="ibm-plex-sans"/>
                <a:hlinkClick r:id="rId5"/>
              </a:rPr>
              <a:t>https://www12.statcan.gc.ca/census-recensement/2016/dp-pd/prof/search-recherche/change-geo.cfm?Lang=E&amp;Geo1=FSA</a:t>
            </a:r>
            <a:endParaRPr lang="en-US" b="0" i="0" dirty="0">
              <a:solidFill>
                <a:srgbClr val="000000"/>
              </a:solidFill>
              <a:effectLst/>
              <a:latin typeface="ibm-plex-sans"/>
            </a:endParaRPr>
          </a:p>
          <a:p>
            <a:pPr algn="l" rtl="0"/>
            <a:r>
              <a:rPr lang="en-US" b="1" i="0" dirty="0">
                <a:solidFill>
                  <a:srgbClr val="000000"/>
                </a:solidFill>
                <a:effectLst/>
                <a:latin typeface="inherit"/>
              </a:rPr>
              <a:t>2.5 Canadian National Average After Tax Income</a:t>
            </a:r>
          </a:p>
          <a:p>
            <a:pPr algn="l" rtl="0"/>
            <a:r>
              <a:rPr lang="en-US" b="0" i="0" u="sng" dirty="0">
                <a:solidFill>
                  <a:srgbClr val="296EAA"/>
                </a:solidFill>
                <a:effectLst/>
                <a:latin typeface="ibm-plex-sans"/>
                <a:hlinkClick r:id="rId6"/>
              </a:rPr>
              <a:t>https://www150.statcan.gc.ca/n1/daily-quotidien/180313/dq180313a-eng.htm</a:t>
            </a:r>
            <a:endParaRPr lang="en-US" b="0" i="0" dirty="0">
              <a:solidFill>
                <a:srgbClr val="000000"/>
              </a:solidFill>
              <a:effectLst/>
              <a:latin typeface="ibm-plex-sans"/>
            </a:endParaRPr>
          </a:p>
          <a:p>
            <a:pPr algn="l" rtl="0"/>
            <a:r>
              <a:rPr lang="en-US" b="0" i="0" dirty="0">
                <a:solidFill>
                  <a:srgbClr val="000000"/>
                </a:solidFill>
                <a:effectLst/>
                <a:latin typeface="ibm-plex-sans"/>
              </a:rPr>
              <a:t>Canadian families and unattached individuals had a median after-tax income of $57,000 in 2016</a:t>
            </a:r>
          </a:p>
          <a:p>
            <a:pPr algn="l" rtl="0"/>
            <a:r>
              <a:rPr lang="en-US" b="1" i="0" dirty="0">
                <a:solidFill>
                  <a:srgbClr val="000000"/>
                </a:solidFill>
                <a:effectLst/>
                <a:latin typeface="inherit"/>
              </a:rPr>
              <a:t>2.6 Toronto list of Restaurants</a:t>
            </a:r>
          </a:p>
          <a:p>
            <a:pPr algn="l" rtl="0"/>
            <a:r>
              <a:rPr lang="en-US" b="0" i="0" dirty="0">
                <a:solidFill>
                  <a:srgbClr val="000000"/>
                </a:solidFill>
                <a:effectLst/>
                <a:latin typeface="ibm-plex-sans"/>
              </a:rPr>
              <a:t>4SQUARE API : </a:t>
            </a:r>
            <a:r>
              <a:rPr lang="en-US" b="0" i="0" u="sng" dirty="0">
                <a:solidFill>
                  <a:srgbClr val="296EAA"/>
                </a:solidFill>
                <a:effectLst/>
                <a:latin typeface="ibm-plex-sans"/>
                <a:hlinkClick r:id="rId7"/>
              </a:rPr>
              <a:t>https://api.foursquare.com</a:t>
            </a:r>
            <a:endParaRPr lang="en-US" b="0" i="0" dirty="0">
              <a:solidFill>
                <a:srgbClr val="000000"/>
              </a:solidFill>
              <a:effectLst/>
              <a:latin typeface="ibm-plex-sans"/>
            </a:endParaRPr>
          </a:p>
          <a:p>
            <a:pPr algn="l" rtl="0"/>
            <a:r>
              <a:rPr lang="en-US" b="0" i="0" dirty="0">
                <a:solidFill>
                  <a:srgbClr val="000000"/>
                </a:solidFill>
                <a:effectLst/>
                <a:latin typeface="ibm-plex-sans"/>
              </a:rPr>
              <a:t>Using above links, I will get all the Venues in Toronto. I will use </a:t>
            </a:r>
            <a:r>
              <a:rPr lang="en-US" b="0" i="0" dirty="0" err="1">
                <a:solidFill>
                  <a:srgbClr val="000000"/>
                </a:solidFill>
                <a:effectLst/>
                <a:latin typeface="ibm-plex-sans"/>
              </a:rPr>
              <a:t>OneHot</a:t>
            </a:r>
            <a:r>
              <a:rPr lang="en-US" b="0" i="0" dirty="0">
                <a:solidFill>
                  <a:srgbClr val="000000"/>
                </a:solidFill>
                <a:effectLst/>
                <a:latin typeface="ibm-plex-sans"/>
              </a:rPr>
              <a:t> encode and count restaurants. I will merge the Data Set to cluster and geo spatial map of the results showing the best neighborhood for set up restaurant.</a:t>
            </a:r>
          </a:p>
          <a:p>
            <a:pPr algn="l" rtl="0"/>
            <a:endParaRPr lang="en-US" b="0" i="0" dirty="0">
              <a:solidFill>
                <a:srgbClr val="000000"/>
              </a:solidFill>
              <a:effectLst/>
              <a:latin typeface="ibm-plex-sans"/>
            </a:endParaRPr>
          </a:p>
          <a:p>
            <a:endParaRPr lang="en-MY" dirty="0"/>
          </a:p>
        </p:txBody>
      </p:sp>
    </p:spTree>
    <p:extLst>
      <p:ext uri="{BB962C8B-B14F-4D97-AF65-F5344CB8AC3E}">
        <p14:creationId xmlns:p14="http://schemas.microsoft.com/office/powerpoint/2010/main" val="128612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6781-1B69-458E-AC0D-B798FC4B8F7C}"/>
              </a:ext>
            </a:extLst>
          </p:cNvPr>
          <p:cNvSpPr>
            <a:spLocks noGrp="1"/>
          </p:cNvSpPr>
          <p:nvPr>
            <p:ph type="title"/>
          </p:nvPr>
        </p:nvSpPr>
        <p:spPr/>
        <p:txBody>
          <a:bodyPr/>
          <a:lstStyle/>
          <a:p>
            <a:r>
              <a:rPr lang="en-MY" b="1" i="0" dirty="0">
                <a:solidFill>
                  <a:srgbClr val="000000"/>
                </a:solidFill>
                <a:effectLst/>
                <a:latin typeface="ibm-plex-sans"/>
              </a:rPr>
              <a:t>3.0 Methodology</a:t>
            </a:r>
            <a:br>
              <a:rPr lang="en-MY" b="1" i="0" dirty="0">
                <a:solidFill>
                  <a:srgbClr val="000000"/>
                </a:solidFill>
                <a:effectLst/>
                <a:latin typeface="ibm-plex-sans"/>
              </a:rPr>
            </a:br>
            <a:endParaRPr lang="en-MY" dirty="0"/>
          </a:p>
        </p:txBody>
      </p:sp>
      <p:sp>
        <p:nvSpPr>
          <p:cNvPr id="3" name="Content Placeholder 2">
            <a:extLst>
              <a:ext uri="{FF2B5EF4-FFF2-40B4-BE49-F238E27FC236}">
                <a16:creationId xmlns:a16="http://schemas.microsoft.com/office/drawing/2014/main" id="{FA72A8D2-66C5-48D5-BE47-5AA80CB67A9C}"/>
              </a:ext>
            </a:extLst>
          </p:cNvPr>
          <p:cNvSpPr>
            <a:spLocks noGrp="1"/>
          </p:cNvSpPr>
          <p:nvPr>
            <p:ph idx="1"/>
          </p:nvPr>
        </p:nvSpPr>
        <p:spPr>
          <a:xfrm>
            <a:off x="1141412" y="1497496"/>
            <a:ext cx="9905999" cy="4850295"/>
          </a:xfrm>
        </p:spPr>
        <p:txBody>
          <a:bodyPr>
            <a:normAutofit fontScale="85000" lnSpcReduction="20000"/>
          </a:bodyPr>
          <a:lstStyle/>
          <a:p>
            <a:pPr algn="l"/>
            <a:r>
              <a:rPr lang="en-US" b="0" i="0" dirty="0">
                <a:solidFill>
                  <a:srgbClr val="000000"/>
                </a:solidFill>
                <a:effectLst/>
                <a:latin typeface="ibm-plex-sans"/>
              </a:rPr>
              <a:t>I have choose K-Means clustering for clustering the data set. K-means clustering is a method of vector quantization, originally from signal processing, that aims to partition n observations into k clusters in which each observation belongs to the cluster with the nearest mean (cluster centers or cluster centroid), serving as a prototype of the cluster.</a:t>
            </a:r>
          </a:p>
          <a:p>
            <a:pPr algn="l"/>
            <a:r>
              <a:rPr lang="en-US" b="0" i="0" dirty="0">
                <a:solidFill>
                  <a:srgbClr val="000000"/>
                </a:solidFill>
                <a:effectLst/>
                <a:latin typeface="ibm-plex-sans"/>
              </a:rPr>
              <a:t>To get best number of clusters, I have input Silhouette analysis. Silhouette refers to a method of interpretation and validation of consistency within clusters of data. The technique provides a succinct graphical representation of how well each object has been classified. The silhouette value is a measure of how similar an object is to its own cluster compared to other clusters.</a:t>
            </a:r>
          </a:p>
          <a:p>
            <a:pPr algn="l"/>
            <a:r>
              <a:rPr lang="en-US" b="0" i="0" dirty="0">
                <a:solidFill>
                  <a:srgbClr val="000000"/>
                </a:solidFill>
                <a:effectLst/>
                <a:latin typeface="ibm-plex-sans"/>
              </a:rPr>
              <a:t>I have added K-means cluster to get the largest cluster in this case it was cluster number 2.</a:t>
            </a:r>
          </a:p>
          <a:p>
            <a:pPr algn="l"/>
            <a:r>
              <a:rPr lang="en-US" b="0" i="0" dirty="0">
                <a:solidFill>
                  <a:srgbClr val="000000"/>
                </a:solidFill>
                <a:effectLst/>
                <a:latin typeface="ibm-plex-sans"/>
              </a:rPr>
              <a:t>I have merged the Toronto data with geo coordinated for more accuracy and matched cluster data.</a:t>
            </a:r>
          </a:p>
          <a:p>
            <a:pPr algn="l"/>
            <a:r>
              <a:rPr lang="en-US" b="0" i="0" dirty="0">
                <a:solidFill>
                  <a:srgbClr val="000000"/>
                </a:solidFill>
                <a:effectLst/>
                <a:latin typeface="ibm-plex-sans"/>
              </a:rPr>
              <a:t>Installed open cage to reverse lookup the coordinates by creating account and import it.</a:t>
            </a:r>
          </a:p>
          <a:p>
            <a:endParaRPr lang="en-MY" dirty="0"/>
          </a:p>
        </p:txBody>
      </p:sp>
    </p:spTree>
    <p:extLst>
      <p:ext uri="{BB962C8B-B14F-4D97-AF65-F5344CB8AC3E}">
        <p14:creationId xmlns:p14="http://schemas.microsoft.com/office/powerpoint/2010/main" val="3434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ED45-8E9B-498F-B94A-EB78F7A0299E}"/>
              </a:ext>
            </a:extLst>
          </p:cNvPr>
          <p:cNvSpPr>
            <a:spLocks noGrp="1"/>
          </p:cNvSpPr>
          <p:nvPr>
            <p:ph type="title"/>
          </p:nvPr>
        </p:nvSpPr>
        <p:spPr/>
        <p:txBody>
          <a:bodyPr/>
          <a:lstStyle/>
          <a:p>
            <a:r>
              <a:rPr lang="en-MY" b="1" i="0" dirty="0">
                <a:solidFill>
                  <a:srgbClr val="000000"/>
                </a:solidFill>
                <a:effectLst/>
                <a:latin typeface="ibm-plex-sans"/>
              </a:rPr>
              <a:t>4.0 Results</a:t>
            </a:r>
            <a:br>
              <a:rPr lang="en-MY" b="1" i="0" dirty="0">
                <a:solidFill>
                  <a:srgbClr val="000000"/>
                </a:solidFill>
                <a:effectLst/>
                <a:latin typeface="ibm-plex-sans"/>
              </a:rPr>
            </a:br>
            <a:endParaRPr lang="en-MY" dirty="0"/>
          </a:p>
        </p:txBody>
      </p:sp>
      <p:pic>
        <p:nvPicPr>
          <p:cNvPr id="5" name="Content Placeholder 4" descr="Diagram&#10;&#10;Description automatically generated">
            <a:extLst>
              <a:ext uri="{FF2B5EF4-FFF2-40B4-BE49-F238E27FC236}">
                <a16:creationId xmlns:a16="http://schemas.microsoft.com/office/drawing/2014/main" id="{3E022106-EC6A-4AFF-BDE2-76FED67C5D39}"/>
              </a:ext>
            </a:extLst>
          </p:cNvPr>
          <p:cNvPicPr>
            <a:picLocks noGrp="1" noChangeAspect="1"/>
          </p:cNvPicPr>
          <p:nvPr>
            <p:ph idx="1"/>
          </p:nvPr>
        </p:nvPicPr>
        <p:blipFill>
          <a:blip r:embed="rId2"/>
          <a:stretch>
            <a:fillRect/>
          </a:stretch>
        </p:blipFill>
        <p:spPr>
          <a:xfrm>
            <a:off x="2271507" y="1561790"/>
            <a:ext cx="7648986" cy="4895351"/>
          </a:xfrm>
        </p:spPr>
      </p:pic>
    </p:spTree>
    <p:extLst>
      <p:ext uri="{BB962C8B-B14F-4D97-AF65-F5344CB8AC3E}">
        <p14:creationId xmlns:p14="http://schemas.microsoft.com/office/powerpoint/2010/main" val="165749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D3B5-5650-4ADA-8BBC-E51B79C9AFDD}"/>
              </a:ext>
            </a:extLst>
          </p:cNvPr>
          <p:cNvSpPr>
            <a:spLocks noGrp="1"/>
          </p:cNvSpPr>
          <p:nvPr>
            <p:ph type="title"/>
          </p:nvPr>
        </p:nvSpPr>
        <p:spPr/>
        <p:txBody>
          <a:bodyPr/>
          <a:lstStyle/>
          <a:p>
            <a:r>
              <a:rPr lang="en-MY" b="1" i="0" dirty="0">
                <a:solidFill>
                  <a:srgbClr val="000000"/>
                </a:solidFill>
                <a:effectLst/>
                <a:latin typeface="ibm-plex-sans"/>
              </a:rPr>
              <a:t>Location address</a:t>
            </a:r>
            <a:br>
              <a:rPr lang="en-MY" b="1" i="0" dirty="0">
                <a:solidFill>
                  <a:srgbClr val="000000"/>
                </a:solidFill>
                <a:effectLst/>
                <a:latin typeface="ibm-plex-sans"/>
              </a:rPr>
            </a:br>
            <a:endParaRPr lang="en-MY" dirty="0"/>
          </a:p>
        </p:txBody>
      </p:sp>
      <p:sp>
        <p:nvSpPr>
          <p:cNvPr id="3" name="Content Placeholder 2">
            <a:extLst>
              <a:ext uri="{FF2B5EF4-FFF2-40B4-BE49-F238E27FC236}">
                <a16:creationId xmlns:a16="http://schemas.microsoft.com/office/drawing/2014/main" id="{5EDFB387-DB1F-4FC8-A33F-5F190F1B53EC}"/>
              </a:ext>
            </a:extLst>
          </p:cNvPr>
          <p:cNvSpPr>
            <a:spLocks noGrp="1"/>
          </p:cNvSpPr>
          <p:nvPr>
            <p:ph idx="1"/>
          </p:nvPr>
        </p:nvSpPr>
        <p:spPr/>
        <p:txBody>
          <a:bodyPr/>
          <a:lstStyle/>
          <a:p>
            <a:r>
              <a:rPr lang="en-US" b="0" i="0" dirty="0">
                <a:solidFill>
                  <a:srgbClr val="000000"/>
                </a:solidFill>
                <a:effectLst/>
                <a:latin typeface="ibm-plex-sans"/>
              </a:rPr>
              <a:t>The address to locate would be: 268 Balliol Street, ON M4S 1C2, Canada or </a:t>
            </a:r>
            <a:r>
              <a:rPr lang="en-US" b="0" i="0" dirty="0" err="1">
                <a:solidFill>
                  <a:srgbClr val="000000"/>
                </a:solidFill>
                <a:effectLst/>
                <a:latin typeface="ibm-plex-sans"/>
              </a:rPr>
              <a:t>lat</a:t>
            </a:r>
            <a:r>
              <a:rPr lang="en-US" b="0" i="0" dirty="0">
                <a:solidFill>
                  <a:srgbClr val="000000"/>
                </a:solidFill>
                <a:effectLst/>
                <a:latin typeface="ibm-plex-sans"/>
              </a:rPr>
              <a:t>: 43.6991598, </a:t>
            </a:r>
            <a:r>
              <a:rPr lang="en-US" b="0" i="0" dirty="0" err="1">
                <a:solidFill>
                  <a:srgbClr val="000000"/>
                </a:solidFill>
                <a:effectLst/>
                <a:latin typeface="ibm-plex-sans"/>
              </a:rPr>
              <a:t>lng</a:t>
            </a:r>
            <a:r>
              <a:rPr lang="en-US" b="0" i="0" dirty="0">
                <a:solidFill>
                  <a:srgbClr val="000000"/>
                </a:solidFill>
                <a:effectLst/>
                <a:latin typeface="ibm-plex-sans"/>
              </a:rPr>
              <a:t>: -79.3878871</a:t>
            </a:r>
            <a:endParaRPr lang="en-MY" dirty="0"/>
          </a:p>
        </p:txBody>
      </p:sp>
    </p:spTree>
    <p:extLst>
      <p:ext uri="{BB962C8B-B14F-4D97-AF65-F5344CB8AC3E}">
        <p14:creationId xmlns:p14="http://schemas.microsoft.com/office/powerpoint/2010/main" val="122187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026D-E79D-478C-BFB0-D2EF7AA69DA0}"/>
              </a:ext>
            </a:extLst>
          </p:cNvPr>
          <p:cNvSpPr>
            <a:spLocks noGrp="1"/>
          </p:cNvSpPr>
          <p:nvPr>
            <p:ph type="title"/>
          </p:nvPr>
        </p:nvSpPr>
        <p:spPr/>
        <p:txBody>
          <a:bodyPr/>
          <a:lstStyle/>
          <a:p>
            <a:r>
              <a:rPr lang="en-MY" b="1" i="0" dirty="0">
                <a:solidFill>
                  <a:srgbClr val="000000"/>
                </a:solidFill>
                <a:effectLst/>
                <a:latin typeface="ibm-plex-sans"/>
              </a:rPr>
              <a:t>5.0 Discussion</a:t>
            </a:r>
            <a:br>
              <a:rPr lang="en-MY" b="1" i="0" dirty="0">
                <a:solidFill>
                  <a:srgbClr val="000000"/>
                </a:solidFill>
                <a:effectLst/>
                <a:latin typeface="ibm-plex-sans"/>
              </a:rPr>
            </a:br>
            <a:endParaRPr lang="en-MY" dirty="0"/>
          </a:p>
        </p:txBody>
      </p:sp>
      <p:sp>
        <p:nvSpPr>
          <p:cNvPr id="3" name="Content Placeholder 2">
            <a:extLst>
              <a:ext uri="{FF2B5EF4-FFF2-40B4-BE49-F238E27FC236}">
                <a16:creationId xmlns:a16="http://schemas.microsoft.com/office/drawing/2014/main" id="{5734DB1D-D555-4520-8F48-10BCF21E2C73}"/>
              </a:ext>
            </a:extLst>
          </p:cNvPr>
          <p:cNvSpPr>
            <a:spLocks noGrp="1"/>
          </p:cNvSpPr>
          <p:nvPr>
            <p:ph idx="1"/>
          </p:nvPr>
        </p:nvSpPr>
        <p:spPr>
          <a:xfrm>
            <a:off x="1141412" y="1828799"/>
            <a:ext cx="9905999" cy="4823791"/>
          </a:xfrm>
        </p:spPr>
        <p:txBody>
          <a:bodyPr>
            <a:normAutofit fontScale="85000" lnSpcReduction="20000"/>
          </a:bodyPr>
          <a:lstStyle/>
          <a:p>
            <a:pPr algn="l"/>
            <a:r>
              <a:rPr lang="en-US" b="0" i="0" dirty="0">
                <a:solidFill>
                  <a:srgbClr val="000000"/>
                </a:solidFill>
                <a:effectLst/>
                <a:latin typeface="ibm-plex-sans"/>
              </a:rPr>
              <a:t>When we built our </a:t>
            </a:r>
            <a:r>
              <a:rPr lang="en-US" b="0" i="0" dirty="0" err="1">
                <a:solidFill>
                  <a:srgbClr val="000000"/>
                </a:solidFill>
                <a:effectLst/>
                <a:latin typeface="ibm-plex-sans"/>
              </a:rPr>
              <a:t>our</a:t>
            </a:r>
            <a:r>
              <a:rPr lang="en-US" b="0" i="0" dirty="0">
                <a:solidFill>
                  <a:srgbClr val="000000"/>
                </a:solidFill>
                <a:effectLst/>
                <a:latin typeface="ibm-plex-sans"/>
              </a:rPr>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pPr algn="l"/>
            <a:r>
              <a:rPr lang="en-US" b="0" i="0" dirty="0">
                <a:solidFill>
                  <a:srgbClr val="000000"/>
                </a:solidFill>
                <a:effectLst/>
                <a:latin typeface="ibm-plex-sans"/>
              </a:rPr>
              <a:t>When clustering and building using K-Means dataset, I used Silhouette analysis to find out similarity between neighborhoods and the most common restaurants around the place. There was only 2 types of cluster in greater Toronto while most of those were in cluster 1. By that, they were likely located near center of Toronto. There were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endParaRPr lang="en-MY" dirty="0"/>
          </a:p>
        </p:txBody>
      </p:sp>
    </p:spTree>
    <p:extLst>
      <p:ext uri="{BB962C8B-B14F-4D97-AF65-F5344CB8AC3E}">
        <p14:creationId xmlns:p14="http://schemas.microsoft.com/office/powerpoint/2010/main" val="158402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BC1E-A8FE-4D7F-8616-D44F62604492}"/>
              </a:ext>
            </a:extLst>
          </p:cNvPr>
          <p:cNvSpPr>
            <a:spLocks noGrp="1"/>
          </p:cNvSpPr>
          <p:nvPr>
            <p:ph type="title"/>
          </p:nvPr>
        </p:nvSpPr>
        <p:spPr/>
        <p:txBody>
          <a:bodyPr/>
          <a:lstStyle/>
          <a:p>
            <a:r>
              <a:rPr lang="en-MY" b="1" i="0" dirty="0">
                <a:solidFill>
                  <a:srgbClr val="000000"/>
                </a:solidFill>
                <a:effectLst/>
                <a:latin typeface="ibm-plex-sans"/>
              </a:rPr>
              <a:t>6.0 Conclusion</a:t>
            </a:r>
            <a:br>
              <a:rPr lang="en-MY" b="1" i="0" dirty="0">
                <a:solidFill>
                  <a:srgbClr val="000000"/>
                </a:solidFill>
                <a:effectLst/>
                <a:latin typeface="ibm-plex-sans"/>
              </a:rPr>
            </a:br>
            <a:endParaRPr lang="en-MY" dirty="0"/>
          </a:p>
        </p:txBody>
      </p:sp>
      <p:sp>
        <p:nvSpPr>
          <p:cNvPr id="3" name="Content Placeholder 2">
            <a:extLst>
              <a:ext uri="{FF2B5EF4-FFF2-40B4-BE49-F238E27FC236}">
                <a16:creationId xmlns:a16="http://schemas.microsoft.com/office/drawing/2014/main" id="{DEF6A112-51AD-4C17-A009-BFA112D1E19B}"/>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ibm-plex-sans"/>
              </a:rPr>
              <a:t>I feel confident with the recommendation I have given my friend as it is backed up with demonstrated data analysis. While nothing can ever be 100% certain he will certainly be better informed than he was prior to asking for my help.</a:t>
            </a:r>
          </a:p>
          <a:p>
            <a:pPr algn="l"/>
            <a:r>
              <a:rPr lang="en-US" b="0" i="0" dirty="0">
                <a:solidFill>
                  <a:srgbClr val="000000"/>
                </a:solidFill>
                <a:effectLst/>
                <a:latin typeface="ibm-plex-sans"/>
              </a:rPr>
              <a:t>Much more inference can be obtained with more work. A potential side business for my friend might be assisting new restaurant owners where they might locate a new restaurant, who their competition is and who their clientele might be.</a:t>
            </a:r>
          </a:p>
          <a:p>
            <a:pPr algn="l"/>
            <a:r>
              <a:rPr lang="en-US" b="0" i="0" dirty="0">
                <a:solidFill>
                  <a:srgbClr val="000000"/>
                </a:solidFill>
                <a:effectLst/>
                <a:latin typeface="ibm-plex-sans"/>
              </a:rPr>
              <a:t>In conclusion, I would like to recommend my cousin the location based on the data analysis with the results. I'm also will explain to him that it not would be 100% certainty but this was the result from the best analysis from clustering dataset.</a:t>
            </a:r>
          </a:p>
          <a:p>
            <a:endParaRPr lang="en-MY" dirty="0"/>
          </a:p>
        </p:txBody>
      </p:sp>
    </p:spTree>
    <p:extLst>
      <p:ext uri="{BB962C8B-B14F-4D97-AF65-F5344CB8AC3E}">
        <p14:creationId xmlns:p14="http://schemas.microsoft.com/office/powerpoint/2010/main" val="903047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TotalTime>
  <Words>953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ibm-plex-sans</vt:lpstr>
      <vt:lpstr>inherit</vt:lpstr>
      <vt:lpstr>Tw Cen MT</vt:lpstr>
      <vt:lpstr>Circuit</vt:lpstr>
      <vt:lpstr>Peer-graded Assignment: Capstone Project - The Battle of Neighborhoods (Week 2): Opening a restaurant in Toronto</vt:lpstr>
      <vt:lpstr>1.0 Introduction </vt:lpstr>
      <vt:lpstr>PowerPoint Presentation</vt:lpstr>
      <vt:lpstr>2.0 Data </vt:lpstr>
      <vt:lpstr>3.0 Methodology </vt:lpstr>
      <vt:lpstr>4.0 Results </vt:lpstr>
      <vt:lpstr>Location address </vt:lpstr>
      <vt:lpstr>5.0 Discussion </vt:lpstr>
      <vt:lpstr>6.0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(Week 2): Opening a restaurant in Toronto</dc:title>
  <dc:creator>Veenayagam sellamuthu</dc:creator>
  <cp:lastModifiedBy>Veenayagam sellamuthu</cp:lastModifiedBy>
  <cp:revision>2</cp:revision>
  <dcterms:created xsi:type="dcterms:W3CDTF">2021-03-06T18:23:51Z</dcterms:created>
  <dcterms:modified xsi:type="dcterms:W3CDTF">2021-03-06T18:33:59Z</dcterms:modified>
</cp:coreProperties>
</file>