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8" r:id="rId4"/>
    <p:sldId id="262" r:id="rId5"/>
    <p:sldId id="263" r:id="rId6"/>
    <p:sldId id="264" r:id="rId7"/>
    <p:sldId id="266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Add a course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Sheet1!$I$15:$L$15</c:f>
              <c:strCache>
                <c:ptCount val="4"/>
                <c:pt idx="0">
                  <c:v>Simple Query(ms)</c:v>
                </c:pt>
                <c:pt idx="1">
                  <c:v>Prepared Statement(ms)</c:v>
                </c:pt>
                <c:pt idx="2">
                  <c:v>Connection Pool (ms)</c:v>
                </c:pt>
                <c:pt idx="3">
                  <c:v>Batch (ms)</c:v>
                </c:pt>
              </c:strCache>
            </c:strRef>
          </c:cat>
          <c:val>
            <c:numRef>
              <c:f>Sheet1!$I$16:$L$16</c:f>
              <c:numCache>
                <c:formatCode>General</c:formatCode>
                <c:ptCount val="4"/>
                <c:pt idx="0">
                  <c:v>14.115</c:v>
                </c:pt>
                <c:pt idx="1">
                  <c:v>14.303000000000001</c:v>
                </c:pt>
                <c:pt idx="2">
                  <c:v>3.4830000000000001</c:v>
                </c:pt>
                <c:pt idx="3">
                  <c:v>0.34</c:v>
                </c:pt>
              </c:numCache>
            </c:numRef>
          </c:val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Sheet1!$I$15:$L$15</c:f>
              <c:strCache>
                <c:ptCount val="4"/>
                <c:pt idx="0">
                  <c:v>Simple Query(ms)</c:v>
                </c:pt>
                <c:pt idx="1">
                  <c:v>Prepared Statement(ms)</c:v>
                </c:pt>
                <c:pt idx="2">
                  <c:v>Connection Pool (ms)</c:v>
                </c:pt>
                <c:pt idx="3">
                  <c:v>Batch (ms)</c:v>
                </c:pt>
              </c:strCache>
            </c:strRef>
          </c:cat>
          <c:val>
            <c:numRef>
              <c:f>Sheet1!$I$17:$L$17</c:f>
              <c:numCache>
                <c:formatCode>General</c:formatCode>
                <c:ptCount val="4"/>
                <c:pt idx="0">
                  <c:v>113.22</c:v>
                </c:pt>
                <c:pt idx="1">
                  <c:v>115.2</c:v>
                </c:pt>
                <c:pt idx="2">
                  <c:v>34.012999999999998</c:v>
                </c:pt>
                <c:pt idx="3">
                  <c:v>1.79</c:v>
                </c:pt>
              </c:numCache>
            </c:numRef>
          </c:val>
        </c:ser>
        <c:ser>
          <c:idx val="2"/>
          <c:order val="2"/>
          <c:tx>
            <c:strRef>
              <c:f>Sheet1!$H$18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Sheet1!$I$15:$L$15</c:f>
              <c:strCache>
                <c:ptCount val="4"/>
                <c:pt idx="0">
                  <c:v>Simple Query(ms)</c:v>
                </c:pt>
                <c:pt idx="1">
                  <c:v>Prepared Statement(ms)</c:v>
                </c:pt>
                <c:pt idx="2">
                  <c:v>Connection Pool (ms)</c:v>
                </c:pt>
                <c:pt idx="3">
                  <c:v>Batch (ms)</c:v>
                </c:pt>
              </c:strCache>
            </c:strRef>
          </c:cat>
          <c:val>
            <c:numRef>
              <c:f>Sheet1!$I$18:$L$18</c:f>
              <c:numCache>
                <c:formatCode>General</c:formatCode>
                <c:ptCount val="4"/>
                <c:pt idx="0">
                  <c:v>1062.22</c:v>
                </c:pt>
                <c:pt idx="1">
                  <c:v>1073.24</c:v>
                </c:pt>
                <c:pt idx="2">
                  <c:v>337.005</c:v>
                </c:pt>
                <c:pt idx="3">
                  <c:v>16.82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2953176"/>
        <c:axId val="345165952"/>
        <c:axId val="0"/>
      </c:bar3DChart>
      <c:catAx>
        <c:axId val="342953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165952"/>
        <c:crosses val="autoZero"/>
        <c:auto val="1"/>
        <c:lblAlgn val="ctr"/>
        <c:lblOffset val="100"/>
        <c:noMultiLvlLbl val="0"/>
      </c:catAx>
      <c:valAx>
        <c:axId val="3451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5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Cache size 1000/100000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NoCache/no Connection pool</c:v>
                </c:pt>
                <c:pt idx="1">
                  <c:v>No Cache/Connection pool</c:v>
                </c:pt>
                <c:pt idx="2">
                  <c:v>Cache/NoConnection Pooling</c:v>
                </c:pt>
                <c:pt idx="3">
                  <c:v>Cache/Connection pooling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76091</c:v>
                </c:pt>
                <c:pt idx="1">
                  <c:v>8329</c:v>
                </c:pt>
                <c:pt idx="2">
                  <c:v>7560</c:v>
                </c:pt>
                <c:pt idx="3">
                  <c:v>2866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 size 75/100000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NoCache/no Connection pool</c:v>
                </c:pt>
                <c:pt idx="1">
                  <c:v>No Cache/Connection pool</c:v>
                </c:pt>
                <c:pt idx="2">
                  <c:v>Cache/NoConnection Pooling</c:v>
                </c:pt>
                <c:pt idx="3">
                  <c:v>Cache/Connection pooling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76924</c:v>
                </c:pt>
                <c:pt idx="1">
                  <c:v>7853</c:v>
                </c:pt>
                <c:pt idx="2">
                  <c:v>22677</c:v>
                </c:pt>
                <c:pt idx="3">
                  <c:v>3038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Cache size 1000/10000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NoCache/no Connection pool</c:v>
                </c:pt>
                <c:pt idx="1">
                  <c:v>No Cache/Connection pool</c:v>
                </c:pt>
                <c:pt idx="2">
                  <c:v>Cache/NoConnection Pooling</c:v>
                </c:pt>
                <c:pt idx="3">
                  <c:v>Cache/Connection pooling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12062</c:v>
                </c:pt>
                <c:pt idx="1">
                  <c:v>1024</c:v>
                </c:pt>
                <c:pt idx="2">
                  <c:v>1169</c:v>
                </c:pt>
                <c:pt idx="3">
                  <c:v>308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Cache size 75/10000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NoCache/no Connection pool</c:v>
                </c:pt>
                <c:pt idx="1">
                  <c:v>No Cache/Connection pool</c:v>
                </c:pt>
                <c:pt idx="2">
                  <c:v>Cache/NoConnection Pooling</c:v>
                </c:pt>
                <c:pt idx="3">
                  <c:v>Cache/Connection pooling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12111</c:v>
                </c:pt>
                <c:pt idx="1">
                  <c:v>1034</c:v>
                </c:pt>
                <c:pt idx="2">
                  <c:v>3244</c:v>
                </c:pt>
                <c:pt idx="3">
                  <c:v>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233736"/>
        <c:axId val="274234128"/>
      </c:barChart>
      <c:catAx>
        <c:axId val="274233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74234128"/>
        <c:crosses val="autoZero"/>
        <c:auto val="1"/>
        <c:lblAlgn val="ctr"/>
        <c:lblOffset val="100"/>
        <c:noMultiLvlLbl val="0"/>
      </c:catAx>
      <c:valAx>
        <c:axId val="27423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4233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338766-98A8-4DCC-8171-2FE6AD96A24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EF34AA1-A2DC-43FA-AFB6-7D40E0D4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7467600" cy="38862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Harshal</a:t>
            </a:r>
            <a:r>
              <a:rPr lang="en-US" dirty="0" smtClean="0"/>
              <a:t> </a:t>
            </a:r>
            <a:r>
              <a:rPr lang="en-US" dirty="0" err="1" smtClean="0"/>
              <a:t>Sakpal</a:t>
            </a:r>
            <a:endParaRPr lang="en-US" dirty="0" smtClean="0"/>
          </a:p>
          <a:p>
            <a:r>
              <a:rPr lang="en-US" dirty="0" err="1" smtClean="0"/>
              <a:t>Manjunath</a:t>
            </a:r>
            <a:r>
              <a:rPr lang="en-US" dirty="0" smtClean="0"/>
              <a:t> </a:t>
            </a:r>
            <a:r>
              <a:rPr lang="en-US" dirty="0" err="1" smtClean="0"/>
              <a:t>Shivanna</a:t>
            </a:r>
            <a:endParaRPr lang="en-US" dirty="0" smtClean="0"/>
          </a:p>
          <a:p>
            <a:r>
              <a:rPr lang="en-US" dirty="0" smtClean="0"/>
              <a:t>Shashank Bharadwaj</a:t>
            </a:r>
            <a:endParaRPr lang="en-US" dirty="0" smtClean="0"/>
          </a:p>
          <a:p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Thiyagarajan</a:t>
            </a:r>
            <a:endParaRPr lang="en-US" dirty="0" smtClean="0"/>
          </a:p>
          <a:p>
            <a:r>
              <a:rPr lang="en-US" dirty="0" err="1" smtClean="0"/>
              <a:t>Veenu</a:t>
            </a:r>
            <a:r>
              <a:rPr lang="en-US" dirty="0" smtClean="0"/>
              <a:t> Agarwal</a:t>
            </a:r>
            <a:endParaRPr lang="en-US" dirty="0" smtClean="0"/>
          </a:p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Student Registration</a:t>
            </a:r>
            <a:r>
              <a:rPr lang="en-US" dirty="0" smtClean="0"/>
              <a:t> </a:t>
            </a:r>
            <a:r>
              <a:rPr lang="en-US" dirty="0" smtClean="0"/>
              <a:t>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62585"/>
            <a:ext cx="822960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 Meter Testing</a:t>
            </a:r>
            <a:r>
              <a:rPr lang="en-US" sz="2400" dirty="0" smtClean="0"/>
              <a:t> -  Fetching Students Details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2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design a 3 tier application that implements the functions of a simple </a:t>
            </a:r>
            <a:r>
              <a:rPr lang="en-US" sz="2400" dirty="0" smtClean="0"/>
              <a:t>Student Registration System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Objective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" y="27432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828800" y="3581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19400" y="41910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Service Class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47244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Service Implementation Class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1200" y="5410200"/>
            <a:ext cx="1219200" cy="533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DAO 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43800" y="5105400"/>
            <a:ext cx="12192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1752600" y="2933700"/>
            <a:ext cx="6477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7" idx="0"/>
          </p:cNvCxnSpPr>
          <p:nvPr/>
        </p:nvCxnSpPr>
        <p:spPr>
          <a:xfrm>
            <a:off x="2971800" y="3848100"/>
            <a:ext cx="4953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18" idx="0"/>
          </p:cNvCxnSpPr>
          <p:nvPr/>
        </p:nvCxnSpPr>
        <p:spPr>
          <a:xfrm>
            <a:off x="4114800" y="4495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0"/>
          </p:cNvCxnSpPr>
          <p:nvPr/>
        </p:nvCxnSpPr>
        <p:spPr>
          <a:xfrm>
            <a:off x="5867400" y="5105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</p:cNvCxnSpPr>
          <p:nvPr/>
        </p:nvCxnSpPr>
        <p:spPr>
          <a:xfrm flipV="1">
            <a:off x="7010400" y="56388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098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Tier 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96200" y="4583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Tier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43400" y="3669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Tier 2</a:t>
            </a:r>
            <a:endParaRPr lang="en-US" dirty="0"/>
          </a:p>
        </p:txBody>
      </p:sp>
      <p:sp>
        <p:nvSpPr>
          <p:cNvPr id="62" name="Frame 61"/>
          <p:cNvSpPr/>
          <p:nvPr/>
        </p:nvSpPr>
        <p:spPr>
          <a:xfrm>
            <a:off x="1295400" y="3200400"/>
            <a:ext cx="6096000" cy="3200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1430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391400" y="4419600"/>
            <a:ext cx="11430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286000"/>
            <a:ext cx="5638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5146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94546" y="3093493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Registration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3810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4343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Connection Pooling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Prepared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Batch Updates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De-Normalization of the tables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Object caching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Discussing Scalability and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Capable of handling large number of parallel requests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Achieved through use of: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Connection pooling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Using de-normalization technique for the DB</a:t>
            </a:r>
          </a:p>
          <a:p>
            <a:pPr lvl="1"/>
            <a:r>
              <a:rPr lang="en-US" dirty="0" smtClean="0"/>
              <a:t>Object Caching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Heavyweight Resource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err="1" smtClean="0">
                <a:solidFill>
                  <a:schemeClr val="tx1"/>
                </a:solidFill>
              </a:rPr>
              <a:t>JavaBean</a:t>
            </a:r>
            <a:r>
              <a:rPr lang="en-US" dirty="0" smtClean="0">
                <a:solidFill>
                  <a:schemeClr val="tx1"/>
                </a:solidFill>
              </a:rPr>
              <a:t> objects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Three basic objects: </a:t>
            </a:r>
            <a:r>
              <a:rPr lang="en-US" dirty="0" smtClean="0">
                <a:solidFill>
                  <a:schemeClr val="tx1"/>
                </a:solidFill>
              </a:rPr>
              <a:t>Student, Course  </a:t>
            </a:r>
            <a:r>
              <a:rPr lang="en-US" dirty="0" smtClean="0">
                <a:solidFill>
                  <a:schemeClr val="tx1"/>
                </a:solidFill>
              </a:rPr>
              <a:t>and Transaction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Sync between </a:t>
            </a:r>
            <a:r>
              <a:rPr lang="en-US" dirty="0" err="1" smtClean="0">
                <a:solidFill>
                  <a:schemeClr val="tx1"/>
                </a:solidFill>
              </a:rPr>
              <a:t>JavaBean</a:t>
            </a:r>
            <a:r>
              <a:rPr lang="en-US" dirty="0" smtClean="0">
                <a:solidFill>
                  <a:schemeClr val="tx1"/>
                </a:solidFill>
              </a:rPr>
              <a:t> objects and the corresponding tables in the database (Better naming conventions ; no confusion between the object and corresponding values)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of getter-setter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dirty="0" smtClean="0"/>
              <a:t>Object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 were written for all operations in the service layer to test the functionality of the application.</a:t>
            </a:r>
          </a:p>
          <a:p>
            <a:r>
              <a:rPr lang="en-US" dirty="0" smtClean="0"/>
              <a:t>The TDD approach identified early errors detection and correction resulting in more focused approach in available time towards performance enhancement techniques.</a:t>
            </a:r>
          </a:p>
          <a:p>
            <a:r>
              <a:rPr lang="en-US" dirty="0" smtClean="0"/>
              <a:t>J </a:t>
            </a:r>
            <a:r>
              <a:rPr lang="en-US" dirty="0" smtClean="0"/>
              <a:t>Meter </a:t>
            </a:r>
            <a:r>
              <a:rPr lang="en-US" dirty="0" smtClean="0"/>
              <a:t>testing was used to measure </a:t>
            </a:r>
            <a:r>
              <a:rPr lang="en-US" dirty="0" smtClean="0"/>
              <a:t>performance considering various parameters.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mtClean="0"/>
              <a:t>Test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Optimization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454765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7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Caching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90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1271</TotalTime>
  <Words>200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Constantia</vt:lpstr>
      <vt:lpstr>Wingdings 2</vt:lpstr>
      <vt:lpstr>Paper</vt:lpstr>
      <vt:lpstr>Student Registration System</vt:lpstr>
      <vt:lpstr>Objective</vt:lpstr>
      <vt:lpstr>PowerPoint Presentation</vt:lpstr>
      <vt:lpstr>Discussing Scalability and Performance</vt:lpstr>
      <vt:lpstr>Heavyweight Resource Handling</vt:lpstr>
      <vt:lpstr>Object Management</vt:lpstr>
      <vt:lpstr>Test Cases</vt:lpstr>
      <vt:lpstr>Performance Optimization</vt:lpstr>
      <vt:lpstr>Object Caching</vt:lpstr>
      <vt:lpstr>J Meter Testing -  Fetching Students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Library Management System</dc:title>
  <dc:creator>Milin</dc:creator>
  <cp:lastModifiedBy>shashank bharadwaj</cp:lastModifiedBy>
  <cp:revision>39</cp:revision>
  <dcterms:created xsi:type="dcterms:W3CDTF">2011-12-07T23:20:47Z</dcterms:created>
  <dcterms:modified xsi:type="dcterms:W3CDTF">2013-05-08T23:07:25Z</dcterms:modified>
</cp:coreProperties>
</file>