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9999D5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9999D5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9999D5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9999D5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9999D5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349" y="302021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7731" y="301624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15534" y="301624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6610" y="303033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77102" y="30200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87262" y="30098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03441" y="301624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58038" y="30225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69138" y="301624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45338" y="30098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658038" y="30352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645338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658038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11048" y="30098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923748" y="30225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23748" y="30352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834847" y="301624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11048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923748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176745" y="30098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189445" y="30225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189445" y="303529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90" y="129794"/>
            <a:ext cx="5189220" cy="519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54052" y="3019260"/>
            <a:ext cx="157479" cy="8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9999D5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hyperlink" Target="https://github.com/Veenxz/My_Beamer" TargetMode="External"/><Relationship Id="rId14" Type="http://schemas.openxmlformats.org/officeDocument/2006/relationships/hyperlink" Target="mailto:veenzhou@gmail.com" TargetMode="External"/><Relationship Id="rId15" Type="http://schemas.openxmlformats.org/officeDocument/2006/relationships/image" Target="../media/image5.png"/><Relationship Id="rId16" Type="http://schemas.openxmlformats.org/officeDocument/2006/relationships/slide" Target="slide1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26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hyperlink" Target="mailto:veenzhou@gmail.com" TargetMode="External"/><Relationship Id="rId14" Type="http://schemas.openxmlformats.org/officeDocument/2006/relationships/slide" Target="slide1.xml"/><Relationship Id="rId15" Type="http://schemas.openxmlformats.org/officeDocument/2006/relationships/hyperlink" Target="https://github.com/Veenxz/My_Beamer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hyperlink" Target="mailto:veenzhou@gmail.com" TargetMode="External"/><Relationship Id="rId14" Type="http://schemas.openxmlformats.org/officeDocument/2006/relationships/slide" Target="slide1.xml"/><Relationship Id="rId15" Type="http://schemas.openxmlformats.org/officeDocument/2006/relationships/hyperlink" Target="https://github.com/Veenxz/My_Beamer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37.png"/><Relationship Id="rId13" Type="http://schemas.openxmlformats.org/officeDocument/2006/relationships/hyperlink" Target="mailto:veenzhou@gmail.com" TargetMode="External"/><Relationship Id="rId14" Type="http://schemas.openxmlformats.org/officeDocument/2006/relationships/slide" Target="slide1.xml"/><Relationship Id="rId15" Type="http://schemas.openxmlformats.org/officeDocument/2006/relationships/hyperlink" Target="https://github.com/Veenxz/My_Beamer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hyperlink" Target="mailto:veenzhou@gmail.com" TargetMode="External"/><Relationship Id="rId11" Type="http://schemas.openxmlformats.org/officeDocument/2006/relationships/slide" Target="slide1.xml"/><Relationship Id="rId12" Type="http://schemas.openxmlformats.org/officeDocument/2006/relationships/hyperlink" Target="https://github.com/Veenxz/My_Beamer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hyperlink" Target="mailto:veenzhou@gmail.com" TargetMode="External"/><Relationship Id="rId11" Type="http://schemas.openxmlformats.org/officeDocument/2006/relationships/slide" Target="slide1.xml"/><Relationship Id="rId12" Type="http://schemas.openxmlformats.org/officeDocument/2006/relationships/hyperlink" Target="https://github.com/Veenxz/My_Beamer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hyperlink" Target="mailto:veenzhou@gmail.com" TargetMode="External"/><Relationship Id="rId11" Type="http://schemas.openxmlformats.org/officeDocument/2006/relationships/slide" Target="slide14.xml"/><Relationship Id="rId12" Type="http://schemas.openxmlformats.org/officeDocument/2006/relationships/hyperlink" Target="https://github.com/Veenxz/My_Beamer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3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hyperlink" Target="mailto:veenzhou@gmail.com" TargetMode="External"/><Relationship Id="rId18" Type="http://schemas.openxmlformats.org/officeDocument/2006/relationships/slide" Target="slide14.xml"/><Relationship Id="rId19" Type="http://schemas.openxmlformats.org/officeDocument/2006/relationships/hyperlink" Target="https://github.com/Veenxz/My_Beamer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3.png"/><Relationship Id="rId13" Type="http://schemas.openxmlformats.org/officeDocument/2006/relationships/image" Target="../media/image16.png"/><Relationship Id="rId14" Type="http://schemas.openxmlformats.org/officeDocument/2006/relationships/hyperlink" Target="mailto:veenzhou@gmail.com" TargetMode="External"/><Relationship Id="rId15" Type="http://schemas.openxmlformats.org/officeDocument/2006/relationships/slide" Target="slide14.xml"/><Relationship Id="rId16" Type="http://schemas.openxmlformats.org/officeDocument/2006/relationships/hyperlink" Target="https://github.com/Veenxz/My_Beamer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3.png"/><Relationship Id="rId13" Type="http://schemas.openxmlformats.org/officeDocument/2006/relationships/image" Target="../media/image19.png"/><Relationship Id="rId14" Type="http://schemas.openxmlformats.org/officeDocument/2006/relationships/hyperlink" Target="mailto:veenzhou@gmail.com" TargetMode="External"/><Relationship Id="rId15" Type="http://schemas.openxmlformats.org/officeDocument/2006/relationships/slide" Target="slide14.xml"/><Relationship Id="rId16" Type="http://schemas.openxmlformats.org/officeDocument/2006/relationships/hyperlink" Target="https://github.com/Veenxz/My_Beamer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hyperlink" Target="mailto:veenzhou@gmail.com" TargetMode="External"/><Relationship Id="rId11" Type="http://schemas.openxmlformats.org/officeDocument/2006/relationships/slide" Target="slide14.xml"/><Relationship Id="rId12" Type="http://schemas.openxmlformats.org/officeDocument/2006/relationships/hyperlink" Target="https://github.com/Veenxz/My_Beamer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3.png"/><Relationship Id="rId13" Type="http://schemas.openxmlformats.org/officeDocument/2006/relationships/image" Target="../media/image24.png"/><Relationship Id="rId14" Type="http://schemas.openxmlformats.org/officeDocument/2006/relationships/hyperlink" Target="mailto:veenzhou@gmail.com" TargetMode="External"/><Relationship Id="rId15" Type="http://schemas.openxmlformats.org/officeDocument/2006/relationships/slide" Target="slide14.xml"/><Relationship Id="rId16" Type="http://schemas.openxmlformats.org/officeDocument/2006/relationships/hyperlink" Target="https://github.com/Veenxz/My_Beamer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hyperlink" Target="mailto:veenzhou@gmail.com" TargetMode="External"/><Relationship Id="rId13" Type="http://schemas.openxmlformats.org/officeDocument/2006/relationships/slide" Target="slide1.xml"/><Relationship Id="rId14" Type="http://schemas.openxmlformats.org/officeDocument/2006/relationships/hyperlink" Target="https://github.com/Veenxz/My_Beamer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image" Target="../media/image26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hyperlink" Target="mailto:veenzhou@gmail.com" TargetMode="External"/><Relationship Id="rId14" Type="http://schemas.openxmlformats.org/officeDocument/2006/relationships/slide" Target="slide1.xml"/><Relationship Id="rId15" Type="http://schemas.openxmlformats.org/officeDocument/2006/relationships/hyperlink" Target="https://github.com/Veenxz/My_Beamer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578700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994" y="1233931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94" y="1221231"/>
            <a:ext cx="5090807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50859" y="629272"/>
            <a:ext cx="50742" cy="604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3" y="623130"/>
            <a:ext cx="5142230" cy="661670"/>
          </a:xfrm>
          <a:custGeom>
            <a:avLst/>
            <a:gdLst/>
            <a:ahLst/>
            <a:cxnLst/>
            <a:rect l="l" t="t" r="r" b="b"/>
            <a:pathLst>
              <a:path w="5142230" h="661669">
                <a:moveTo>
                  <a:pt x="5141666" y="0"/>
                </a:moveTo>
                <a:lnTo>
                  <a:pt x="0" y="0"/>
                </a:lnTo>
                <a:lnTo>
                  <a:pt x="0" y="610801"/>
                </a:lnTo>
                <a:lnTo>
                  <a:pt x="4008" y="630526"/>
                </a:lnTo>
                <a:lnTo>
                  <a:pt x="14922" y="646679"/>
                </a:lnTo>
                <a:lnTo>
                  <a:pt x="31075" y="657593"/>
                </a:lnTo>
                <a:lnTo>
                  <a:pt x="50800" y="661602"/>
                </a:lnTo>
                <a:lnTo>
                  <a:pt x="5090865" y="661602"/>
                </a:lnTo>
                <a:lnTo>
                  <a:pt x="5110590" y="657593"/>
                </a:lnTo>
                <a:lnTo>
                  <a:pt x="5126743" y="646679"/>
                </a:lnTo>
                <a:lnTo>
                  <a:pt x="5137657" y="630526"/>
                </a:lnTo>
                <a:lnTo>
                  <a:pt x="5141666" y="610801"/>
                </a:lnTo>
                <a:lnTo>
                  <a:pt x="5141666" y="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0859" y="667367"/>
            <a:ext cx="0" cy="586105"/>
          </a:xfrm>
          <a:custGeom>
            <a:avLst/>
            <a:gdLst/>
            <a:ahLst/>
            <a:cxnLst/>
            <a:rect l="l" t="t" r="r" b="b"/>
            <a:pathLst>
              <a:path w="0" h="586105">
                <a:moveTo>
                  <a:pt x="0" y="5856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50859" y="65466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50859" y="64196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0859" y="62926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289873" y="631408"/>
            <a:ext cx="1180465" cy="50927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400" spc="2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My </a:t>
            </a:r>
            <a:r>
              <a:rPr dirty="0" sz="1400" spc="-22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L</a:t>
            </a:r>
            <a:r>
              <a:rPr dirty="0" baseline="16666" sz="1500" spc="-33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A</a:t>
            </a:r>
            <a:r>
              <a:rPr dirty="0" sz="1400" spc="-22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T</a:t>
            </a:r>
            <a:r>
              <a:rPr dirty="0" baseline="-13888" sz="2100" spc="-33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E</a:t>
            </a:r>
            <a:r>
              <a:rPr dirty="0" sz="1400" spc="-22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X</a:t>
            </a:r>
            <a:r>
              <a:rPr dirty="0" sz="1400" spc="-19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slide</a:t>
            </a:r>
            <a:endParaRPr sz="14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solidFill>
                  <a:srgbClr val="FFFFFF"/>
                </a:solidFill>
                <a:latin typeface="Book Antiqua"/>
                <a:cs typeface="Book Antiqua"/>
              </a:rPr>
              <a:t>Subheading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6832" y="1499525"/>
            <a:ext cx="801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Book Antiqua"/>
                <a:cs typeface="Book Antiqua"/>
                <a:hlinkClick r:id="rId14"/>
              </a:rPr>
              <a:t>Qi-Zhi</a:t>
            </a:r>
            <a:r>
              <a:rPr dirty="0" sz="1100" spc="-65">
                <a:latin typeface="Book Antiqua"/>
                <a:cs typeface="Book Antiqua"/>
                <a:hlinkClick r:id="rId14"/>
              </a:rPr>
              <a:t> </a:t>
            </a:r>
            <a:r>
              <a:rPr dirty="0" sz="1100" spc="-10">
                <a:latin typeface="Book Antiqua"/>
                <a:cs typeface="Book Antiqua"/>
                <a:hlinkClick r:id="rId14"/>
              </a:rPr>
              <a:t>Zhou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8549" y="2058804"/>
            <a:ext cx="6229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Book Antiqua"/>
                <a:cs typeface="Book Antiqua"/>
              </a:rPr>
              <a:t>June 9,</a:t>
            </a:r>
            <a:r>
              <a:rPr dirty="0" sz="900" spc="-60">
                <a:latin typeface="Book Antiqua"/>
                <a:cs typeface="Book Antiqua"/>
              </a:rPr>
              <a:t> </a:t>
            </a:r>
            <a:r>
              <a:rPr dirty="0" sz="900" spc="-5">
                <a:latin typeface="Book Antiqua"/>
                <a:cs typeface="Book Antiqua"/>
              </a:rPr>
              <a:t>2020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18767" y="2390649"/>
            <a:ext cx="2322398" cy="6047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6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936" y="809901"/>
            <a:ext cx="120526" cy="120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7037" y="801489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1.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7936" y="1019933"/>
            <a:ext cx="120526" cy="120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7037" y="1010950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2.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7936" y="1229966"/>
            <a:ext cx="120526" cy="1205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27037" y="1220602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3.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4395" y="717382"/>
            <a:ext cx="155448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Book Antiqua"/>
                <a:cs typeface="Book Antiqua"/>
              </a:rPr>
              <a:t>Bleach is mostly </a:t>
            </a:r>
            <a:r>
              <a:rPr dirty="0" sz="1100" spc="-20">
                <a:latin typeface="Book Antiqua"/>
                <a:cs typeface="Book Antiqua"/>
              </a:rPr>
              <a:t>water.  </a:t>
            </a:r>
            <a:r>
              <a:rPr dirty="0" sz="1100" spc="-60">
                <a:latin typeface="Book Antiqua"/>
                <a:cs typeface="Book Antiqua"/>
              </a:rPr>
              <a:t>We </a:t>
            </a:r>
            <a:r>
              <a:rPr dirty="0" sz="1100" spc="-15">
                <a:latin typeface="Book Antiqua"/>
                <a:cs typeface="Book Antiqua"/>
              </a:rPr>
              <a:t>are </a:t>
            </a:r>
            <a:r>
              <a:rPr dirty="0" sz="1100" spc="-5">
                <a:latin typeface="Book Antiqua"/>
                <a:cs typeface="Book Antiqua"/>
              </a:rPr>
              <a:t>mostly </a:t>
            </a:r>
            <a:r>
              <a:rPr dirty="0" sz="1100" spc="-20">
                <a:latin typeface="Book Antiqua"/>
                <a:cs typeface="Book Antiqua"/>
              </a:rPr>
              <a:t>water.  </a:t>
            </a:r>
            <a:r>
              <a:rPr dirty="0" sz="1100" spc="-10">
                <a:latin typeface="Book Antiqua"/>
                <a:cs typeface="Book Antiqua"/>
              </a:rPr>
              <a:t>Therefore, we </a:t>
            </a:r>
            <a:r>
              <a:rPr dirty="0" sz="1100" spc="-15">
                <a:latin typeface="Book Antiqua"/>
                <a:cs typeface="Book Antiqua"/>
              </a:rPr>
              <a:t>are</a:t>
            </a:r>
            <a:r>
              <a:rPr dirty="0" sz="1100" spc="-5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bleach.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571255"/>
            <a:ext cx="2164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Now</a:t>
            </a:r>
            <a:r>
              <a:rPr dirty="0" sz="1100" spc="-1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we </a:t>
            </a:r>
            <a:r>
              <a:rPr dirty="0" sz="1100" spc="-5">
                <a:latin typeface="Book Antiqua"/>
                <a:cs typeface="Book Antiqua"/>
              </a:rPr>
              <a:t>pause</a:t>
            </a:r>
            <a:r>
              <a:rPr dirty="0" sz="1100" spc="-1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for</a:t>
            </a:r>
            <a:r>
              <a:rPr dirty="0" sz="1100" spc="-1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the</a:t>
            </a:r>
            <a:r>
              <a:rPr dirty="0" sz="1100" spc="-1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big</a:t>
            </a:r>
            <a:r>
              <a:rPr dirty="0" sz="1100" spc="-10">
                <a:latin typeface="Book Antiqua"/>
                <a:cs typeface="Book Antiqua"/>
              </a:rPr>
              <a:t> reveal.</a:t>
            </a:r>
            <a:r>
              <a:rPr dirty="0" sz="1100" spc="-1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66752" y="3019260"/>
            <a:ext cx="144780" cy="87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8/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936" y="809901"/>
            <a:ext cx="120526" cy="120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7037" y="801489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1.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7936" y="1019933"/>
            <a:ext cx="120526" cy="120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7037" y="1010950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2.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7936" y="1229966"/>
            <a:ext cx="120526" cy="1205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27037" y="1220602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3.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4395" y="717382"/>
            <a:ext cx="155448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Book Antiqua"/>
                <a:cs typeface="Book Antiqua"/>
              </a:rPr>
              <a:t>Bleach is mostly </a:t>
            </a:r>
            <a:r>
              <a:rPr dirty="0" sz="1100" spc="-20">
                <a:latin typeface="Book Antiqua"/>
                <a:cs typeface="Book Antiqua"/>
              </a:rPr>
              <a:t>water.  </a:t>
            </a:r>
            <a:r>
              <a:rPr dirty="0" sz="1100" spc="-60">
                <a:latin typeface="Book Antiqua"/>
                <a:cs typeface="Book Antiqua"/>
              </a:rPr>
              <a:t>We </a:t>
            </a:r>
            <a:r>
              <a:rPr dirty="0" sz="1100" spc="-15">
                <a:latin typeface="Book Antiqua"/>
                <a:cs typeface="Book Antiqua"/>
              </a:rPr>
              <a:t>are </a:t>
            </a:r>
            <a:r>
              <a:rPr dirty="0" sz="1100" spc="-5">
                <a:latin typeface="Book Antiqua"/>
                <a:cs typeface="Book Antiqua"/>
              </a:rPr>
              <a:t>mostly </a:t>
            </a:r>
            <a:r>
              <a:rPr dirty="0" sz="1100" spc="-20">
                <a:latin typeface="Book Antiqua"/>
                <a:cs typeface="Book Antiqua"/>
              </a:rPr>
              <a:t>water.  </a:t>
            </a:r>
            <a:r>
              <a:rPr dirty="0" sz="1100" spc="-10">
                <a:latin typeface="Book Antiqua"/>
                <a:cs typeface="Book Antiqua"/>
              </a:rPr>
              <a:t>Therefore, we </a:t>
            </a:r>
            <a:r>
              <a:rPr dirty="0" sz="1100" spc="-15">
                <a:latin typeface="Book Antiqua"/>
                <a:cs typeface="Book Antiqua"/>
              </a:rPr>
              <a:t>are</a:t>
            </a:r>
            <a:r>
              <a:rPr dirty="0" sz="1100" spc="-5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bleach.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571255"/>
            <a:ext cx="2164080" cy="930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Now</a:t>
            </a:r>
            <a:r>
              <a:rPr dirty="0" sz="1100" spc="-1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we </a:t>
            </a:r>
            <a:r>
              <a:rPr dirty="0" sz="1100" spc="-5">
                <a:latin typeface="Book Antiqua"/>
                <a:cs typeface="Book Antiqua"/>
              </a:rPr>
              <a:t>pause</a:t>
            </a:r>
            <a:r>
              <a:rPr dirty="0" sz="1100" spc="-1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for</a:t>
            </a:r>
            <a:r>
              <a:rPr dirty="0" sz="1100" spc="-1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the</a:t>
            </a:r>
            <a:r>
              <a:rPr dirty="0" sz="1100" spc="-1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big</a:t>
            </a:r>
            <a:r>
              <a:rPr dirty="0" sz="1100" spc="-10">
                <a:latin typeface="Book Antiqua"/>
                <a:cs typeface="Book Antiqua"/>
              </a:rPr>
              <a:t> reveal.</a:t>
            </a:r>
            <a:r>
              <a:rPr dirty="0" sz="1100" spc="-1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289560" indent="-138430">
              <a:lnSpc>
                <a:spcPct val="100000"/>
              </a:lnSpc>
              <a:buFont typeface="Lucida Sans Unicode"/>
              <a:buChar char="•"/>
              <a:tabLst>
                <a:tab pos="290195" algn="l"/>
              </a:tabLst>
            </a:pPr>
            <a:r>
              <a:rPr dirty="0" sz="1100" spc="-5">
                <a:latin typeface="Book Antiqua"/>
                <a:cs typeface="Book Antiqua"/>
              </a:rPr>
              <a:t>I </a:t>
            </a:r>
            <a:r>
              <a:rPr dirty="0" sz="1100" spc="-10">
                <a:latin typeface="Book Antiqua"/>
                <a:cs typeface="Book Antiqua"/>
              </a:rPr>
              <a:t>am </a:t>
            </a:r>
            <a:r>
              <a:rPr dirty="0" sz="1100" spc="-5">
                <a:latin typeface="Book Antiqua"/>
                <a:cs typeface="Book Antiqua"/>
              </a:rPr>
              <a:t>clearly a master of</a:t>
            </a:r>
            <a:r>
              <a:rPr dirty="0" sz="1100" spc="-5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logic.</a:t>
            </a:r>
            <a:endParaRPr sz="1100">
              <a:latin typeface="Book Antiqua"/>
              <a:cs typeface="Book Antiqua"/>
            </a:endParaRPr>
          </a:p>
          <a:p>
            <a:pPr marL="289560" indent="-138430">
              <a:lnSpc>
                <a:spcPct val="100000"/>
              </a:lnSpc>
              <a:spcBef>
                <a:spcPts val="334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dirty="0" sz="1100" spc="-5">
                <a:latin typeface="Book Antiqua"/>
                <a:cs typeface="Book Antiqua"/>
              </a:rPr>
              <a:t>Masters of logic get</a:t>
            </a:r>
            <a:r>
              <a:rPr dirty="0" sz="1100" spc="-4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Ph.D’s.</a:t>
            </a:r>
            <a:endParaRPr sz="1100">
              <a:latin typeface="Book Antiqua"/>
              <a:cs typeface="Book Antiqua"/>
            </a:endParaRPr>
          </a:p>
          <a:p>
            <a:pPr marL="289560" indent="-138430"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dirty="0" sz="1100" spc="-5">
                <a:latin typeface="Book Antiqua"/>
                <a:cs typeface="Book Antiqua"/>
              </a:rPr>
              <a:t>I have earned</a:t>
            </a:r>
            <a:r>
              <a:rPr dirty="0" sz="1100" spc="-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this.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66752" y="3019260"/>
            <a:ext cx="144780" cy="87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8/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936" y="1189707"/>
            <a:ext cx="120526" cy="120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36524" y="118129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1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7936" y="1399739"/>
            <a:ext cx="120526" cy="120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36524" y="1390756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7936" y="1609772"/>
            <a:ext cx="120526" cy="1205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36524" y="1600408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3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4395" y="1097188"/>
            <a:ext cx="17145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6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6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6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6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6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6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566752" y="3019260"/>
            <a:ext cx="144780" cy="87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9/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934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45870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62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1013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8655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4215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41454" y="3016375"/>
            <a:ext cx="1701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10/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350163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Book Antiqua"/>
                <a:cs typeface="Book Antiqua"/>
              </a:rPr>
              <a:t>Finally! </a:t>
            </a:r>
            <a:r>
              <a:rPr dirty="0" sz="1100" spc="-10">
                <a:latin typeface="Book Antiqua"/>
                <a:cs typeface="Book Antiqua"/>
              </a:rPr>
              <a:t>Some</a:t>
            </a:r>
            <a:r>
              <a:rPr dirty="0" sz="1100" spc="-5">
                <a:latin typeface="Book Antiqua"/>
                <a:cs typeface="Book Antiqua"/>
              </a:rPr>
              <a:t> Math!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975015"/>
            <a:ext cx="1212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Here </a:t>
            </a:r>
            <a:r>
              <a:rPr dirty="0" sz="1100" spc="-5">
                <a:latin typeface="Book Antiqua"/>
                <a:cs typeface="Book Antiqua"/>
              </a:rPr>
              <a:t>is </a:t>
            </a:r>
            <a:r>
              <a:rPr dirty="0" sz="1100" spc="-10">
                <a:latin typeface="Book Antiqua"/>
                <a:cs typeface="Book Antiqua"/>
              </a:rPr>
              <a:t>some</a:t>
            </a:r>
            <a:r>
              <a:rPr dirty="0" sz="1100" spc="-7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Math: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77289" y="863408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宋体"/>
                <a:cs typeface="宋体"/>
              </a:rPr>
              <a:t>J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9656" y="940801"/>
            <a:ext cx="480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dirty="0" sz="800" spc="85" i="1">
                <a:latin typeface="Arial"/>
                <a:cs typeface="Arial"/>
              </a:rPr>
              <a:t>α </a:t>
            </a:r>
            <a:r>
              <a:rPr dirty="0" sz="800" spc="-95" i="1">
                <a:latin typeface="Arial"/>
                <a:cs typeface="Arial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42719" y="1061007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9930" y="831023"/>
            <a:ext cx="145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15" i="1">
                <a:latin typeface="Book Antiqua"/>
                <a:cs typeface="Book Antiqua"/>
              </a:rPr>
              <a:t>x</a:t>
            </a:r>
            <a:r>
              <a:rPr dirty="0" sz="800" spc="-5"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83333" y="1070062"/>
            <a:ext cx="339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sin</a:t>
            </a:r>
            <a:r>
              <a:rPr dirty="0" sz="1100" spc="-220">
                <a:latin typeface="Tahoma"/>
                <a:cs typeface="Tahoma"/>
              </a:rPr>
              <a:t> </a:t>
            </a:r>
            <a:r>
              <a:rPr dirty="0" sz="1100" spc="-5" i="1">
                <a:latin typeface="Book Antiqua"/>
                <a:cs typeface="Book Antiqua"/>
              </a:rPr>
              <a:t>x</a:t>
            </a:r>
            <a:r>
              <a:rPr dirty="0" baseline="20833" sz="1200" spc="-7">
                <a:latin typeface="Book Antiqua"/>
                <a:cs typeface="Book Antiqua"/>
              </a:rPr>
              <a:t>2</a:t>
            </a:r>
            <a:endParaRPr baseline="20833" sz="120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8775" y="871116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latin typeface="宋体"/>
                <a:cs typeface="宋体"/>
              </a:rPr>
              <a:t>�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6623" y="962074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6396" y="975015"/>
            <a:ext cx="767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4205" algn="l"/>
              </a:tabLst>
            </a:pPr>
            <a:r>
              <a:rPr dirty="0" sz="1100" spc="-5" i="1">
                <a:latin typeface="Book Antiqua"/>
                <a:cs typeface="Book Antiqua"/>
              </a:rPr>
              <a:t>dx </a:t>
            </a:r>
            <a:r>
              <a:rPr dirty="0" sz="1100" spc="-10">
                <a:latin typeface="Book Antiqua"/>
                <a:cs typeface="Book Antiqua"/>
              </a:rPr>
              <a:t>and	</a:t>
            </a:r>
            <a:r>
              <a:rPr dirty="0" sz="1100" spc="-5" i="1">
                <a:latin typeface="Book Antiqua"/>
                <a:cs typeface="Book Antiqua"/>
              </a:rPr>
              <a:t>i</a:t>
            </a:r>
            <a:r>
              <a:rPr dirty="0" sz="1100" spc="95" i="1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0266" y="1468652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宋体"/>
                <a:cs typeface="宋体"/>
              </a:rPr>
              <a:t>r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37228" y="1820188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25188" y="1773834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 h="0">
                <a:moveTo>
                  <a:pt x="0" y="0"/>
                </a:moveTo>
                <a:lnTo>
                  <a:pt x="319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198810" y="1440444"/>
            <a:ext cx="452755" cy="50355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222885" algn="l"/>
              </a:tabLst>
            </a:pPr>
            <a:r>
              <a:rPr dirty="0" baseline="3472" sz="1200" spc="127" i="1">
                <a:latin typeface="Arial"/>
                <a:cs typeface="Arial"/>
              </a:rPr>
              <a:t>α	</a:t>
            </a:r>
            <a:r>
              <a:rPr dirty="0" baseline="-20202" sz="1650" spc="-15" i="1">
                <a:latin typeface="Book Antiqua"/>
                <a:cs typeface="Book Antiqua"/>
              </a:rPr>
              <a:t>x</a:t>
            </a:r>
            <a:r>
              <a:rPr dirty="0" sz="800" spc="-10"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  <a:p>
            <a:pPr marL="126364">
              <a:lnSpc>
                <a:spcPct val="100000"/>
              </a:lnSpc>
              <a:spcBef>
                <a:spcPts val="560"/>
              </a:spcBef>
            </a:pPr>
            <a:r>
              <a:rPr dirty="0" sz="1100" spc="-10">
                <a:latin typeface="Tahoma"/>
                <a:cs typeface="Tahoma"/>
              </a:rPr>
              <a:t>sin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-10" i="1">
                <a:latin typeface="Book Antiqua"/>
                <a:cs typeface="Book Antiqua"/>
              </a:rPr>
              <a:t>x</a:t>
            </a:r>
            <a:r>
              <a:rPr dirty="0" baseline="20833" sz="1200" spc="-15">
                <a:latin typeface="Book Antiqua"/>
                <a:cs typeface="Book Antiqua"/>
              </a:rPr>
              <a:t>2</a:t>
            </a:r>
            <a:endParaRPr baseline="20833" sz="1200">
              <a:latin typeface="Book Antiqua"/>
              <a:cs typeface="Book Antiq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85550" y="1657234"/>
            <a:ext cx="433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Book Antiqua"/>
                <a:cs typeface="Book Antiqua"/>
              </a:rPr>
              <a:t>dx</a:t>
            </a:r>
            <a:r>
              <a:rPr dirty="0" sz="1100" spc="-70" i="1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and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1657234"/>
            <a:ext cx="3695700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Book Antiqua"/>
                <a:cs typeface="Book Antiqua"/>
              </a:rPr>
              <a:t>But </a:t>
            </a:r>
            <a:r>
              <a:rPr dirty="0" sz="1100" spc="-10">
                <a:latin typeface="Book Antiqua"/>
                <a:cs typeface="Book Antiqua"/>
              </a:rPr>
              <a:t>you </a:t>
            </a:r>
            <a:r>
              <a:rPr dirty="0" sz="1100" spc="-5">
                <a:latin typeface="Book Antiqua"/>
                <a:cs typeface="Book Antiqua"/>
              </a:rPr>
              <a:t>could </a:t>
            </a:r>
            <a:r>
              <a:rPr dirty="0" sz="1100" spc="-10">
                <a:latin typeface="Book Antiqua"/>
                <a:cs typeface="Book Antiqua"/>
              </a:rPr>
              <a:t>make </a:t>
            </a:r>
            <a:r>
              <a:rPr dirty="0" sz="1100" spc="-5">
                <a:latin typeface="Book Antiqua"/>
                <a:cs typeface="Book Antiqua"/>
              </a:rPr>
              <a:t>this </a:t>
            </a:r>
            <a:r>
              <a:rPr dirty="0" sz="1100" spc="-10">
                <a:latin typeface="Book Antiqua"/>
                <a:cs typeface="Book Antiqua"/>
              </a:rPr>
              <a:t>Math </a:t>
            </a:r>
            <a:r>
              <a:rPr dirty="0" sz="1100" spc="-5">
                <a:latin typeface="Book Antiqua"/>
                <a:cs typeface="Book Antiqua"/>
              </a:rPr>
              <a:t>big inline with ‘displaystyle’: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baseline="53030" sz="1650" spc="982">
                <a:latin typeface="宋体"/>
                <a:cs typeface="宋体"/>
              </a:rPr>
              <a:t>区</a:t>
            </a:r>
            <a:r>
              <a:rPr dirty="0" sz="1100" spc="10" i="1">
                <a:latin typeface="Book Antiqua"/>
                <a:cs typeface="Book Antiqua"/>
              </a:rPr>
              <a:t>i</a:t>
            </a:r>
            <a:r>
              <a:rPr dirty="0" baseline="31250" sz="1200" spc="15">
                <a:latin typeface="Book Antiqua"/>
                <a:cs typeface="Book Antiqua"/>
              </a:rPr>
              <a:t>2</a:t>
            </a:r>
            <a:r>
              <a:rPr dirty="0" sz="1100" spc="1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7294" y="2491370"/>
            <a:ext cx="1371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And </a:t>
            </a:r>
            <a:r>
              <a:rPr dirty="0" sz="1100" spc="-5">
                <a:latin typeface="Book Antiqua"/>
                <a:cs typeface="Book Antiqua"/>
              </a:rPr>
              <a:t>even </a:t>
            </a:r>
            <a:r>
              <a:rPr dirty="0" sz="1100" spc="-15">
                <a:latin typeface="Book Antiqua"/>
                <a:cs typeface="Book Antiqua"/>
              </a:rPr>
              <a:t>more</a:t>
            </a:r>
            <a:r>
              <a:rPr dirty="0" sz="1100" spc="-6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Math: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18677" y="2548279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宋体"/>
                <a:cs typeface="宋体"/>
              </a:rPr>
              <a:t>j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64045" y="2548279"/>
            <a:ext cx="107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100" spc="-5">
                <a:uFill>
                  <a:solidFill>
                    <a:srgbClr val="9999D5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00" spc="100">
                <a:uFill>
                  <a:solidFill>
                    <a:srgbClr val="9999D5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2743" y="2701834"/>
            <a:ext cx="347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-5" i="1">
                <a:latin typeface="Century Gothic"/>
                <a:cs typeface="Century Gothic"/>
              </a:rPr>
              <a:t>_	</a:t>
            </a:r>
            <a:r>
              <a:rPr dirty="0" sz="1100" spc="-500" i="1">
                <a:latin typeface="Century Gothic"/>
                <a:cs typeface="Century Gothic"/>
              </a:rPr>
              <a:t>_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85363" y="2601009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39072" y="2605238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40">
                <a:latin typeface="宋体"/>
                <a:cs typeface="宋体"/>
              </a:rPr>
              <a:t>区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43860" y="2944125"/>
            <a:ext cx="2165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Book Antiqua"/>
                <a:cs typeface="Book Antiqua"/>
              </a:rPr>
              <a:t>n</a:t>
            </a:r>
            <a:r>
              <a:rPr dirty="0" sz="800">
                <a:latin typeface="Verdana"/>
                <a:cs typeface="Verdana"/>
              </a:rPr>
              <a:t>=</a:t>
            </a:r>
            <a:r>
              <a:rPr dirty="0" sz="800" spc="-5"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74987" y="280193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180310" y="2736861"/>
            <a:ext cx="10769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94410" algn="l"/>
              </a:tabLst>
            </a:pPr>
            <a:r>
              <a:rPr dirty="0" sz="1100" spc="-75">
                <a:latin typeface="Lucida Sans Unicode"/>
                <a:cs typeface="Lucida Sans Unicode"/>
              </a:rPr>
              <a:t>∇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Book Antiqua"/>
                <a:cs typeface="Book Antiqua"/>
              </a:rPr>
              <a:t>F</a:t>
            </a:r>
            <a:r>
              <a:rPr dirty="0" sz="1100" spc="25" i="1">
                <a:latin typeface="Book Antiqua"/>
                <a:cs typeface="Book Antiqua"/>
              </a:rPr>
              <a:t> </a:t>
            </a:r>
            <a:r>
              <a:rPr dirty="0" sz="1100" spc="-10" i="1">
                <a:latin typeface="Book Antiqua"/>
                <a:cs typeface="Book Antiqua"/>
              </a:rPr>
              <a:t>dV</a:t>
            </a:r>
            <a:r>
              <a:rPr dirty="0" sz="1100" spc="60" i="1">
                <a:latin typeface="Book Antiqua"/>
                <a:cs typeface="Book Antiqu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" i="1">
                <a:latin typeface="Book Antiqua"/>
                <a:cs typeface="Book Antiqua"/>
              </a:rPr>
              <a:t>p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56635" y="2650602"/>
            <a:ext cx="2832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3200" algn="l"/>
              </a:tabLst>
            </a:pPr>
            <a:r>
              <a:rPr dirty="0" sz="1100" spc="-5" i="1">
                <a:latin typeface="Book Antiqua"/>
                <a:cs typeface="Book Antiqua"/>
              </a:rPr>
              <a:t>a</a:t>
            </a:r>
            <a:r>
              <a:rPr dirty="0" sz="1100" spc="-5" i="1">
                <a:latin typeface="Book Antiqua"/>
                <a:cs typeface="Book Antiqua"/>
              </a:rPr>
              <a:t>	</a:t>
            </a:r>
            <a:r>
              <a:rPr dirty="0" sz="1100" spc="-5" i="1">
                <a:latin typeface="Book Antiqua"/>
                <a:cs typeface="Book Antiqua"/>
              </a:rPr>
              <a:t>b</a:t>
            </a:r>
            <a:endParaRPr sz="1100">
              <a:latin typeface="Book Antiqua"/>
              <a:cs typeface="Book Antiqua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  <a:tabLst>
                <a:tab pos="200660" algn="l"/>
              </a:tabLst>
            </a:pPr>
            <a:r>
              <a:rPr dirty="0" sz="1100" spc="-5" i="1">
                <a:latin typeface="Book Antiqua"/>
                <a:cs typeface="Book Antiqua"/>
              </a:rPr>
              <a:t>c</a:t>
            </a:r>
            <a:r>
              <a:rPr dirty="0" sz="1100" spc="-5" i="1">
                <a:latin typeface="Book Antiqua"/>
                <a:cs typeface="Book Antiqua"/>
              </a:rPr>
              <a:t>	</a:t>
            </a:r>
            <a:r>
              <a:rPr dirty="0" sz="1100" spc="-5" i="1">
                <a:latin typeface="Book Antiqua"/>
                <a:cs typeface="Book Antiqua"/>
              </a:rPr>
              <a:t>d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54641" y="2541509"/>
            <a:ext cx="487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dirty="0" sz="1100" spc="-300">
                <a:latin typeface="宋体"/>
                <a:cs typeface="宋体"/>
              </a:rPr>
              <a:t>（</a:t>
            </a:r>
            <a:r>
              <a:rPr dirty="0" sz="1100" spc="-300">
                <a:latin typeface="宋体"/>
                <a:cs typeface="宋体"/>
              </a:rPr>
              <a:t>	</a:t>
            </a:r>
            <a:r>
              <a:rPr dirty="0" sz="1100" spc="-300">
                <a:latin typeface="宋体"/>
                <a:cs typeface="宋体"/>
              </a:rPr>
              <a:t>＼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1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745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9445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2934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5870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62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51013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8655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4215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1887" y="1339441"/>
            <a:ext cx="9563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 b="1">
                <a:latin typeface="Book Antiqua"/>
                <a:cs typeface="Book Antiqua"/>
              </a:rPr>
              <a:t>Questions?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41454" y="3019260"/>
            <a:ext cx="170180" cy="87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1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1358098"/>
            <a:ext cx="1812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Introduction-Background. </a:t>
            </a:r>
            <a:r>
              <a:rPr dirty="0" sz="1100" spc="-5">
                <a:latin typeface="Book Antiqua"/>
                <a:cs typeface="Book Antiqua"/>
              </a:rPr>
              <a:t>. .</a:t>
            </a:r>
            <a:r>
              <a:rPr dirty="0" sz="1100" spc="-15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1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9193" y="1125054"/>
            <a:ext cx="5142230" cy="194310"/>
          </a:xfrm>
          <a:custGeom>
            <a:avLst/>
            <a:gdLst/>
            <a:ahLst/>
            <a:cxnLst/>
            <a:rect l="l" t="t" r="r" b="b"/>
            <a:pathLst>
              <a:path w="5142230" h="194309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122"/>
                </a:lnTo>
                <a:lnTo>
                  <a:pt x="5141666" y="194122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9194" y="1306525"/>
            <a:ext cx="5141665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9994" y="1468666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794" y="1455965"/>
            <a:ext cx="509080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0859" y="1169301"/>
            <a:ext cx="50742" cy="2993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9193" y="1350813"/>
            <a:ext cx="5142230" cy="168910"/>
          </a:xfrm>
          <a:custGeom>
            <a:avLst/>
            <a:gdLst/>
            <a:ahLst/>
            <a:cxnLst/>
            <a:rect l="l" t="t" r="r" b="b"/>
            <a:pathLst>
              <a:path w="5142230" h="168909">
                <a:moveTo>
                  <a:pt x="5141666" y="0"/>
                </a:moveTo>
                <a:lnTo>
                  <a:pt x="0" y="0"/>
                </a:lnTo>
                <a:lnTo>
                  <a:pt x="0" y="117852"/>
                </a:lnTo>
                <a:lnTo>
                  <a:pt x="4008" y="137577"/>
                </a:lnTo>
                <a:lnTo>
                  <a:pt x="14922" y="153730"/>
                </a:lnTo>
                <a:lnTo>
                  <a:pt x="31075" y="164644"/>
                </a:lnTo>
                <a:lnTo>
                  <a:pt x="50800" y="168653"/>
                </a:lnTo>
                <a:lnTo>
                  <a:pt x="5090865" y="168653"/>
                </a:lnTo>
                <a:lnTo>
                  <a:pt x="5110590" y="164644"/>
                </a:lnTo>
                <a:lnTo>
                  <a:pt x="5126743" y="153730"/>
                </a:lnTo>
                <a:lnTo>
                  <a:pt x="5137657" y="137577"/>
                </a:lnTo>
                <a:lnTo>
                  <a:pt x="5141666" y="117852"/>
                </a:lnTo>
                <a:lnTo>
                  <a:pt x="5141666" y="0"/>
                </a:lnTo>
                <a:close/>
              </a:path>
            </a:pathLst>
          </a:custGeom>
          <a:solidFill>
            <a:srgbClr val="E5E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50859" y="1207396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69">
                <a:moveTo>
                  <a:pt x="0" y="28031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0859" y="119469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0859" y="118199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50859" y="116929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3" y="1671383"/>
            <a:ext cx="5142230" cy="203835"/>
          </a:xfrm>
          <a:custGeom>
            <a:avLst/>
            <a:gdLst/>
            <a:ahLst/>
            <a:cxnLst/>
            <a:rect l="l" t="t" r="r" b="b"/>
            <a:pathLst>
              <a:path w="5142230" h="203835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405"/>
                </a:lnTo>
                <a:lnTo>
                  <a:pt x="5141666" y="203405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194" y="1862137"/>
            <a:ext cx="5141665" cy="506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9994" y="2233891"/>
            <a:ext cx="101600" cy="101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794" y="2221191"/>
            <a:ext cx="509080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50859" y="1715630"/>
            <a:ext cx="50742" cy="5182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193" y="1906416"/>
            <a:ext cx="5142230" cy="378460"/>
          </a:xfrm>
          <a:custGeom>
            <a:avLst/>
            <a:gdLst/>
            <a:ahLst/>
            <a:cxnLst/>
            <a:rect l="l" t="t" r="r" b="b"/>
            <a:pathLst>
              <a:path w="5142230" h="378460">
                <a:moveTo>
                  <a:pt x="5141666" y="0"/>
                </a:moveTo>
                <a:lnTo>
                  <a:pt x="0" y="0"/>
                </a:lnTo>
                <a:lnTo>
                  <a:pt x="0" y="327475"/>
                </a:lnTo>
                <a:lnTo>
                  <a:pt x="4008" y="347200"/>
                </a:lnTo>
                <a:lnTo>
                  <a:pt x="14922" y="363353"/>
                </a:lnTo>
                <a:lnTo>
                  <a:pt x="31075" y="374267"/>
                </a:lnTo>
                <a:lnTo>
                  <a:pt x="50800" y="378275"/>
                </a:lnTo>
                <a:lnTo>
                  <a:pt x="5090865" y="378275"/>
                </a:lnTo>
                <a:lnTo>
                  <a:pt x="5110590" y="374267"/>
                </a:lnTo>
                <a:lnTo>
                  <a:pt x="5126743" y="363353"/>
                </a:lnTo>
                <a:lnTo>
                  <a:pt x="5137657" y="347200"/>
                </a:lnTo>
                <a:lnTo>
                  <a:pt x="5141666" y="327475"/>
                </a:lnTo>
                <a:lnTo>
                  <a:pt x="5141666" y="0"/>
                </a:lnTo>
                <a:close/>
              </a:path>
            </a:pathLst>
          </a:custGeom>
          <a:solidFill>
            <a:srgbClr val="E5E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50859" y="1753716"/>
            <a:ext cx="0" cy="499745"/>
          </a:xfrm>
          <a:custGeom>
            <a:avLst/>
            <a:gdLst/>
            <a:ahLst/>
            <a:cxnLst/>
            <a:rect l="l" t="t" r="r" b="b"/>
            <a:pathLst>
              <a:path w="0" h="499744">
                <a:moveTo>
                  <a:pt x="0" y="4992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50859" y="174101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50859" y="172831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50859" y="171561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47294" y="833474"/>
            <a:ext cx="1471295" cy="140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Here</a:t>
            </a:r>
            <a:r>
              <a:rPr dirty="0" sz="1100" spc="-1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is</a:t>
            </a:r>
            <a:r>
              <a:rPr dirty="0" sz="1100" spc="-1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my definition.</a:t>
            </a:r>
            <a:r>
              <a:rPr dirty="0" sz="1100" spc="-1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2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 marL="12700" marR="564515">
              <a:lnSpc>
                <a:spcPct val="124500"/>
              </a:lnSpc>
              <a:spcBef>
                <a:spcPts val="555"/>
              </a:spcBef>
            </a:pPr>
            <a:r>
              <a:rPr dirty="0" sz="1100" spc="-10">
                <a:solidFill>
                  <a:srgbClr val="FFFFFF"/>
                </a:solidFill>
                <a:latin typeface="Book Antiqua"/>
                <a:cs typeface="Book Antiqua"/>
              </a:rPr>
              <a:t>Definition</a:t>
            </a:r>
            <a:r>
              <a:rPr dirty="0" sz="11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Book Antiqua"/>
                <a:cs typeface="Book Antiqua"/>
              </a:rPr>
              <a:t>(01)  </a:t>
            </a:r>
            <a:r>
              <a:rPr dirty="0" sz="1100" spc="-10">
                <a:latin typeface="Book Antiqua"/>
                <a:cs typeface="Book Antiqua"/>
              </a:rPr>
              <a:t>DFN</a:t>
            </a:r>
            <a:endParaRPr sz="1100">
              <a:latin typeface="Book Antiqua"/>
              <a:cs typeface="Book Antiqua"/>
            </a:endParaRPr>
          </a:p>
          <a:p>
            <a:pPr marL="12700" marR="912494">
              <a:lnSpc>
                <a:spcPct val="131000"/>
              </a:lnSpc>
              <a:spcBef>
                <a:spcPts val="930"/>
              </a:spcBef>
            </a:pPr>
            <a:r>
              <a:rPr dirty="0" sz="1100" spc="-5">
                <a:solidFill>
                  <a:srgbClr val="FFFFFF"/>
                </a:solidFill>
                <a:latin typeface="Book Antiqua"/>
                <a:cs typeface="Book Antiqua"/>
              </a:rPr>
              <a:t>Example  </a:t>
            </a:r>
            <a:r>
              <a:rPr dirty="0" sz="1100" spc="-10">
                <a:latin typeface="Book Antiqua"/>
                <a:cs typeface="Book Antiqua"/>
              </a:rPr>
              <a:t>EG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Book Antiqua"/>
                <a:cs typeface="Book Antiqua"/>
              </a:rPr>
              <a:t>Example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7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7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7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8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9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9193" y="1302778"/>
            <a:ext cx="5142230" cy="194310"/>
          </a:xfrm>
          <a:custGeom>
            <a:avLst/>
            <a:gdLst/>
            <a:ahLst/>
            <a:cxnLst/>
            <a:rect l="l" t="t" r="r" b="b"/>
            <a:pathLst>
              <a:path w="5142230" h="194309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122"/>
                </a:lnTo>
                <a:lnTo>
                  <a:pt x="5141666" y="194122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9194" y="1484248"/>
            <a:ext cx="5141665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9994" y="1650606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794" y="1637906"/>
            <a:ext cx="509080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0859" y="1347012"/>
            <a:ext cx="50742" cy="3035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9193" y="1528527"/>
            <a:ext cx="5142230" cy="173355"/>
          </a:xfrm>
          <a:custGeom>
            <a:avLst/>
            <a:gdLst/>
            <a:ahLst/>
            <a:cxnLst/>
            <a:rect l="l" t="t" r="r" b="b"/>
            <a:pathLst>
              <a:path w="5142230" h="173355">
                <a:moveTo>
                  <a:pt x="5141666" y="0"/>
                </a:moveTo>
                <a:lnTo>
                  <a:pt x="0" y="0"/>
                </a:lnTo>
                <a:lnTo>
                  <a:pt x="0" y="122078"/>
                </a:lnTo>
                <a:lnTo>
                  <a:pt x="4008" y="141803"/>
                </a:lnTo>
                <a:lnTo>
                  <a:pt x="14922" y="157956"/>
                </a:lnTo>
                <a:lnTo>
                  <a:pt x="31075" y="168870"/>
                </a:lnTo>
                <a:lnTo>
                  <a:pt x="50800" y="172878"/>
                </a:lnTo>
                <a:lnTo>
                  <a:pt x="5090865" y="172878"/>
                </a:lnTo>
                <a:lnTo>
                  <a:pt x="5110590" y="168870"/>
                </a:lnTo>
                <a:lnTo>
                  <a:pt x="5126743" y="157956"/>
                </a:lnTo>
                <a:lnTo>
                  <a:pt x="5137657" y="141803"/>
                </a:lnTo>
                <a:lnTo>
                  <a:pt x="5141666" y="122078"/>
                </a:lnTo>
                <a:lnTo>
                  <a:pt x="5141666" y="0"/>
                </a:lnTo>
                <a:close/>
              </a:path>
            </a:pathLst>
          </a:custGeom>
          <a:solidFill>
            <a:srgbClr val="E5E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50859" y="138511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28454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0859" y="137241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0859" y="135971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50859" y="134701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243861"/>
            <a:ext cx="805180" cy="4514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Book Antiqua"/>
                <a:cs typeface="Book Antiqua"/>
              </a:rPr>
              <a:t>Method </a:t>
            </a:r>
            <a:r>
              <a:rPr dirty="0" sz="1100" spc="-5">
                <a:solidFill>
                  <a:srgbClr val="FFFFFF"/>
                </a:solidFill>
                <a:latin typeface="Book Antiqua"/>
                <a:cs typeface="Book Antiqua"/>
              </a:rPr>
              <a:t>(1)  </a:t>
            </a:r>
            <a:r>
              <a:rPr dirty="0" sz="1100" spc="-10">
                <a:latin typeface="Book Antiqua"/>
                <a:cs typeface="Book Antiqua"/>
              </a:rPr>
              <a:t>What we</a:t>
            </a:r>
            <a:r>
              <a:rPr dirty="0" sz="1100" spc="-7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do.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9193" y="954798"/>
            <a:ext cx="5142230" cy="194310"/>
          </a:xfrm>
          <a:custGeom>
            <a:avLst/>
            <a:gdLst/>
            <a:ahLst/>
            <a:cxnLst/>
            <a:rect l="l" t="t" r="r" b="b"/>
            <a:pathLst>
              <a:path w="5142230" h="194309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122"/>
                </a:lnTo>
                <a:lnTo>
                  <a:pt x="5141666" y="194122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9194" y="1136268"/>
            <a:ext cx="5141665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9994" y="1338910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794" y="1326210"/>
            <a:ext cx="509080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0859" y="999045"/>
            <a:ext cx="50742" cy="3398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9193" y="1180548"/>
            <a:ext cx="5142230" cy="209550"/>
          </a:xfrm>
          <a:custGeom>
            <a:avLst/>
            <a:gdLst/>
            <a:ahLst/>
            <a:cxnLst/>
            <a:rect l="l" t="t" r="r" b="b"/>
            <a:pathLst>
              <a:path w="5142230" h="209550">
                <a:moveTo>
                  <a:pt x="5141666" y="0"/>
                </a:moveTo>
                <a:lnTo>
                  <a:pt x="0" y="0"/>
                </a:lnTo>
                <a:lnTo>
                  <a:pt x="0" y="158361"/>
                </a:lnTo>
                <a:lnTo>
                  <a:pt x="4008" y="178086"/>
                </a:lnTo>
                <a:lnTo>
                  <a:pt x="14922" y="194239"/>
                </a:lnTo>
                <a:lnTo>
                  <a:pt x="31075" y="205153"/>
                </a:lnTo>
                <a:lnTo>
                  <a:pt x="50800" y="209162"/>
                </a:lnTo>
                <a:lnTo>
                  <a:pt x="5090865" y="209162"/>
                </a:lnTo>
                <a:lnTo>
                  <a:pt x="5110590" y="205153"/>
                </a:lnTo>
                <a:lnTo>
                  <a:pt x="5126743" y="194239"/>
                </a:lnTo>
                <a:lnTo>
                  <a:pt x="5137657" y="178086"/>
                </a:lnTo>
                <a:lnTo>
                  <a:pt x="5141666" y="158361"/>
                </a:lnTo>
                <a:lnTo>
                  <a:pt x="5141666" y="0"/>
                </a:lnTo>
                <a:close/>
              </a:path>
            </a:pathLst>
          </a:custGeom>
          <a:solidFill>
            <a:srgbClr val="E5E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50859" y="1037131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09">
                <a:moveTo>
                  <a:pt x="0" y="3208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0859" y="102443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0859" y="101173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50859" y="99903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877415"/>
            <a:ext cx="3810000" cy="13982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100" spc="-10">
                <a:solidFill>
                  <a:srgbClr val="FFFFFF"/>
                </a:solidFill>
                <a:latin typeface="Book Antiqua"/>
                <a:cs typeface="Book Antiqua"/>
              </a:rPr>
              <a:t>Theorem </a:t>
            </a:r>
            <a:r>
              <a:rPr dirty="0" sz="1100" spc="-5">
                <a:solidFill>
                  <a:srgbClr val="FFFFFF"/>
                </a:solidFill>
                <a:latin typeface="Book Antiqua"/>
                <a:cs typeface="Book Antiqua"/>
              </a:rPr>
              <a:t>(D.)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spc="-5" i="1">
                <a:latin typeface="Book Antiqua"/>
                <a:cs typeface="Book Antiqua"/>
              </a:rPr>
              <a:t>For all n, </a:t>
            </a:r>
            <a:r>
              <a:rPr dirty="0" sz="1100" spc="-10" i="1">
                <a:latin typeface="Book Antiqua"/>
                <a:cs typeface="Book Antiqua"/>
              </a:rPr>
              <a:t>we </a:t>
            </a:r>
            <a:r>
              <a:rPr dirty="0" sz="1100" spc="-5" i="1">
                <a:latin typeface="Book Antiqua"/>
                <a:cs typeface="Book Antiqua"/>
              </a:rPr>
              <a:t>have </a:t>
            </a:r>
            <a:r>
              <a:rPr dirty="0" sz="1100" spc="-10" i="1">
                <a:latin typeface="Book Antiqua"/>
                <a:cs typeface="Book Antiqua"/>
              </a:rPr>
              <a:t>n</a:t>
            </a:r>
            <a:r>
              <a:rPr dirty="0" baseline="27777" sz="1200" spc="-15">
                <a:latin typeface="Book Antiqua"/>
                <a:cs typeface="Book Antiqua"/>
              </a:rPr>
              <a:t>2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0" i="1">
                <a:latin typeface="Book Antiqua"/>
                <a:cs typeface="Book Antiqua"/>
              </a:rPr>
              <a:t>n</a:t>
            </a:r>
            <a:r>
              <a:rPr dirty="0" sz="1100" spc="-155" i="1">
                <a:latin typeface="Book Antiqua"/>
                <a:cs typeface="Book Antiqua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5" i="1">
                <a:latin typeface="Book Antiqua"/>
                <a:cs typeface="Book Antiqua"/>
              </a:rPr>
              <a:t>n.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10" i="1">
                <a:latin typeface="Book Antiqua"/>
                <a:cs typeface="Book Antiqua"/>
              </a:rPr>
              <a:t>Proof. </a:t>
            </a:r>
            <a:r>
              <a:rPr dirty="0" sz="1100" spc="-25">
                <a:latin typeface="Book Antiqua"/>
                <a:cs typeface="Book Antiqua"/>
              </a:rPr>
              <a:t>With </a:t>
            </a:r>
            <a:r>
              <a:rPr dirty="0" sz="1100" spc="-5">
                <a:latin typeface="Book Antiqua"/>
                <a:cs typeface="Book Antiqua"/>
              </a:rPr>
              <a:t>massive loss of </a:t>
            </a:r>
            <a:r>
              <a:rPr dirty="0" sz="1100" spc="-20">
                <a:latin typeface="Book Antiqua"/>
                <a:cs typeface="Book Antiqua"/>
              </a:rPr>
              <a:t>generality, </a:t>
            </a:r>
            <a:r>
              <a:rPr dirty="0" sz="1100" spc="-5">
                <a:latin typeface="Book Antiqua"/>
                <a:cs typeface="Book Antiqua"/>
              </a:rPr>
              <a:t>let </a:t>
            </a:r>
            <a:r>
              <a:rPr dirty="0" sz="1100" spc="-10" i="1">
                <a:latin typeface="Book Antiqua"/>
                <a:cs typeface="Book Antiqua"/>
              </a:rPr>
              <a:t>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">
                <a:latin typeface="Book Antiqua"/>
                <a:cs typeface="Book Antiqua"/>
              </a:rPr>
              <a:t>1. </a:t>
            </a:r>
            <a:r>
              <a:rPr dirty="0" sz="1100" spc="-10">
                <a:latin typeface="Book Antiqua"/>
                <a:cs typeface="Book Antiqua"/>
              </a:rPr>
              <a:t>Then we</a:t>
            </a:r>
            <a:r>
              <a:rPr dirty="0" sz="1100" spc="16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have</a:t>
            </a:r>
            <a:endParaRPr sz="1100">
              <a:latin typeface="Book Antiqua"/>
              <a:cs typeface="Book Antiqua"/>
            </a:endParaRPr>
          </a:p>
          <a:p>
            <a:pPr marL="2003425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Book Antiqua"/>
                <a:cs typeface="Book Antiqua"/>
              </a:rPr>
              <a:t>1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">
                <a:latin typeface="Book Antiqua"/>
                <a:cs typeface="Book Antiqua"/>
              </a:rPr>
              <a:t>1</a:t>
            </a:r>
            <a:r>
              <a:rPr dirty="0" baseline="31250" sz="1200" spc="-7">
                <a:latin typeface="Book Antiqua"/>
                <a:cs typeface="Book Antiqua"/>
              </a:rPr>
              <a:t>2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">
                <a:latin typeface="Book Antiqua"/>
                <a:cs typeface="Book Antiqua"/>
              </a:rPr>
              <a:t>1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1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240">
                <a:latin typeface="Tahoma"/>
                <a:cs typeface="Tahom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1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100" spc="-10">
                <a:latin typeface="Book Antiqua"/>
                <a:cs typeface="Book Antiqua"/>
              </a:rPr>
              <a:t>Therefore by </a:t>
            </a:r>
            <a:r>
              <a:rPr dirty="0" sz="1100" spc="-5">
                <a:latin typeface="Book Antiqua"/>
                <a:cs typeface="Book Antiqua"/>
              </a:rPr>
              <a:t>overwhelming hope, it must always be</a:t>
            </a:r>
            <a:r>
              <a:rPr dirty="0" sz="1100" spc="-20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true.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02021" y="2141423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04561" y="214396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0000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04561" y="223241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0000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90210" y="2141423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1358098"/>
            <a:ext cx="1172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Book Antiqua"/>
                <a:cs typeface="Book Antiqua"/>
              </a:rPr>
              <a:t>My</a:t>
            </a:r>
            <a:r>
              <a:rPr dirty="0" sz="1100" spc="-3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Disscussion</a:t>
            </a:r>
            <a:r>
              <a:rPr dirty="0" sz="1100" spc="-2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30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r>
              <a:rPr dirty="0" sz="1100" spc="-125">
                <a:latin typeface="Book Antiqua"/>
                <a:cs typeface="Book Antiqua"/>
              </a:rPr>
              <a:t> </a:t>
            </a:r>
            <a:r>
              <a:rPr dirty="0" sz="1100" spc="-5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0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1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9193" y="1405394"/>
            <a:ext cx="5142230" cy="203835"/>
          </a:xfrm>
          <a:custGeom>
            <a:avLst/>
            <a:gdLst/>
            <a:ahLst/>
            <a:cxnLst/>
            <a:rect l="l" t="t" r="r" b="b"/>
            <a:pathLst>
              <a:path w="5142230" h="203834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405"/>
                </a:lnTo>
                <a:lnTo>
                  <a:pt x="5141666" y="203405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9194" y="1596136"/>
            <a:ext cx="5141665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9994" y="1813394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794" y="1800694"/>
            <a:ext cx="509080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0859" y="1449628"/>
            <a:ext cx="50742" cy="3637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9193" y="1640415"/>
            <a:ext cx="5142230" cy="224154"/>
          </a:xfrm>
          <a:custGeom>
            <a:avLst/>
            <a:gdLst/>
            <a:ahLst/>
            <a:cxnLst/>
            <a:rect l="l" t="t" r="r" b="b"/>
            <a:pathLst>
              <a:path w="5142230" h="224155">
                <a:moveTo>
                  <a:pt x="5141666" y="0"/>
                </a:moveTo>
                <a:lnTo>
                  <a:pt x="0" y="0"/>
                </a:lnTo>
                <a:lnTo>
                  <a:pt x="0" y="172979"/>
                </a:lnTo>
                <a:lnTo>
                  <a:pt x="4008" y="192704"/>
                </a:lnTo>
                <a:lnTo>
                  <a:pt x="14922" y="208857"/>
                </a:lnTo>
                <a:lnTo>
                  <a:pt x="31075" y="219771"/>
                </a:lnTo>
                <a:lnTo>
                  <a:pt x="50800" y="223779"/>
                </a:lnTo>
                <a:lnTo>
                  <a:pt x="5090865" y="223779"/>
                </a:lnTo>
                <a:lnTo>
                  <a:pt x="5110590" y="219771"/>
                </a:lnTo>
                <a:lnTo>
                  <a:pt x="5126743" y="208857"/>
                </a:lnTo>
                <a:lnTo>
                  <a:pt x="5137657" y="192704"/>
                </a:lnTo>
                <a:lnTo>
                  <a:pt x="5141666" y="172979"/>
                </a:lnTo>
                <a:lnTo>
                  <a:pt x="5141666" y="0"/>
                </a:lnTo>
                <a:close/>
              </a:path>
            </a:pathLst>
          </a:custGeom>
          <a:solidFill>
            <a:srgbClr val="E5E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50859" y="1487715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5">
                <a:moveTo>
                  <a:pt x="0" y="3447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0859" y="147501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0859" y="146231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50859" y="144961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113801"/>
            <a:ext cx="2496185" cy="711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Book Antiqua"/>
                <a:cs typeface="Book Antiqua"/>
              </a:rPr>
              <a:t>Most algebra </a:t>
            </a:r>
            <a:r>
              <a:rPr dirty="0" sz="1100" spc="-10">
                <a:latin typeface="Book Antiqua"/>
                <a:cs typeface="Book Antiqua"/>
              </a:rPr>
              <a:t>you </a:t>
            </a:r>
            <a:r>
              <a:rPr dirty="0" sz="1100" spc="-5">
                <a:latin typeface="Book Antiqua"/>
                <a:cs typeface="Book Antiqua"/>
              </a:rPr>
              <a:t>need to be </a:t>
            </a:r>
            <a:r>
              <a:rPr dirty="0" sz="1100" spc="-10">
                <a:latin typeface="Book Antiqua"/>
                <a:cs typeface="Book Antiqua"/>
              </a:rPr>
              <a:t>true </a:t>
            </a:r>
            <a:r>
              <a:rPr dirty="0" sz="1100" spc="-5">
                <a:latin typeface="Book Antiqua"/>
                <a:cs typeface="Book Antiqua"/>
              </a:rPr>
              <a:t>is</a:t>
            </a:r>
            <a:r>
              <a:rPr dirty="0" sz="1100" spc="-3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true.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100" spc="-10">
                <a:solidFill>
                  <a:srgbClr val="FFFFFF"/>
                </a:solidFill>
                <a:latin typeface="Book Antiqua"/>
                <a:cs typeface="Book Antiqua"/>
              </a:rPr>
              <a:t>Corollary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100" spc="-5" i="1">
                <a:latin typeface="Book Antiqua"/>
                <a:cs typeface="Book Antiqua"/>
              </a:rPr>
              <a:t>For all n</a:t>
            </a:r>
            <a:r>
              <a:rPr dirty="0" sz="1100" spc="-5" i="1">
                <a:latin typeface="Century Gothic"/>
                <a:cs typeface="Century Gothic"/>
              </a:rPr>
              <a:t>, </a:t>
            </a:r>
            <a:r>
              <a:rPr dirty="0" sz="1100" spc="-10" i="1">
                <a:latin typeface="Book Antiqua"/>
                <a:cs typeface="Book Antiqua"/>
              </a:rPr>
              <a:t>m </a:t>
            </a:r>
            <a:r>
              <a:rPr dirty="0" sz="1100" spc="-150">
                <a:latin typeface="Lucida Sans Unicode"/>
                <a:cs typeface="Lucida Sans Unicode"/>
              </a:rPr>
              <a:t>∈ </a:t>
            </a:r>
            <a:r>
              <a:rPr dirty="0" sz="1100" spc="-5">
                <a:latin typeface="Arial"/>
                <a:cs typeface="Arial"/>
              </a:rPr>
              <a:t>N</a:t>
            </a:r>
            <a:r>
              <a:rPr dirty="0" sz="1100" spc="-5" i="1">
                <a:latin typeface="Book Antiqua"/>
                <a:cs typeface="Book Antiqua"/>
              </a:rPr>
              <a:t>,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Book Antiqua"/>
                <a:cs typeface="Book Antiqua"/>
              </a:rPr>
              <a:t>n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5" i="1">
                <a:latin typeface="Book Antiqua"/>
                <a:cs typeface="Book Antiqua"/>
              </a:rPr>
              <a:t>m</a:t>
            </a:r>
            <a:r>
              <a:rPr dirty="0" sz="1100" spc="-5">
                <a:latin typeface="Tahoma"/>
                <a:cs typeface="Tahoma"/>
              </a:rPr>
              <a:t>)</a:t>
            </a:r>
            <a:r>
              <a:rPr dirty="0" baseline="27777" sz="1200" spc="-7">
                <a:latin typeface="Book Antiqua"/>
                <a:cs typeface="Book Antiqua"/>
              </a:rPr>
              <a:t>2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" i="1">
                <a:latin typeface="Book Antiqua"/>
                <a:cs typeface="Book Antiqua"/>
              </a:rPr>
              <a:t>n</a:t>
            </a:r>
            <a:r>
              <a:rPr dirty="0" baseline="27777" sz="1200" spc="-7">
                <a:latin typeface="Book Antiqua"/>
                <a:cs typeface="Book Antiqua"/>
              </a:rPr>
              <a:t>2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 i="1">
                <a:latin typeface="Book Antiqua"/>
                <a:cs typeface="Book Antiqua"/>
              </a:rPr>
              <a:t>m</a:t>
            </a:r>
            <a:r>
              <a:rPr dirty="0" baseline="27777" sz="1200" spc="15">
                <a:latin typeface="Book Antiqua"/>
                <a:cs typeface="Book Antiqua"/>
              </a:rPr>
              <a:t>2</a:t>
            </a:r>
            <a:r>
              <a:rPr dirty="0" sz="1100" spc="10" i="1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45"/>
              <a:t> </a:t>
            </a:r>
            <a:r>
              <a:rPr dirty="0" spc="-5"/>
              <a:t>11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6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936" y="809901"/>
            <a:ext cx="120526" cy="120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7037" y="801489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1.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4395" y="761160"/>
            <a:ext cx="1426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Book Antiqua"/>
                <a:cs typeface="Book Antiqua"/>
              </a:rPr>
              <a:t>Bleach is mostly</a:t>
            </a:r>
            <a:r>
              <a:rPr dirty="0" sz="1100" spc="-80">
                <a:latin typeface="Book Antiqua"/>
                <a:cs typeface="Book Antiqua"/>
              </a:rPr>
              <a:t> </a:t>
            </a:r>
            <a:r>
              <a:rPr dirty="0" sz="1100" spc="-20">
                <a:latin typeface="Book Antiqua"/>
                <a:cs typeface="Book Antiqua"/>
              </a:rPr>
              <a:t>water.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7936" y="1019933"/>
            <a:ext cx="120526" cy="120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566752" y="3019260"/>
            <a:ext cx="144780" cy="87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8/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2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056" y="304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756" y="3060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232" y="304037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169" y="30138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1551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6311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3953" y="30098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9514" y="302767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5759996" cy="34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65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300" y="0"/>
            <a:ext cx="448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Intr</a:t>
            </a: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3" action="ppaction://hlinksldjump"/>
              </a:rPr>
              <a:t>oduction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0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23696" y="0"/>
            <a:ext cx="322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4" action="ppaction://hlinksldjump"/>
              </a:rPr>
              <a:t>Methods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1647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26298" y="0"/>
            <a:ext cx="2698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5" action="ppaction://hlinksldjump"/>
              </a:rPr>
              <a:t>Results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117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5158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5826" y="0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6" action="ppaction://hlinksldjump"/>
              </a:rPr>
              <a:t>Disscussion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3460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8098" y="0"/>
            <a:ext cx="4565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7" action="ppaction://hlinksldjump"/>
              </a:rPr>
              <a:t>Applications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9742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14392" y="0"/>
            <a:ext cx="406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8" action="ppaction://hlinksldjump"/>
              </a:rPr>
              <a:t>Conclusion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151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545" y="12330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00802" y="0"/>
            <a:ext cx="3644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7FCA"/>
                </a:solidFill>
                <a:latin typeface="Book Antiqua"/>
                <a:cs typeface="Book Antiqua"/>
                <a:hlinkClick r:id="rId9" action="ppaction://hlinksldjump"/>
              </a:rPr>
              <a:t>Appendix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936" y="809901"/>
            <a:ext cx="120526" cy="120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7037" y="801489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1.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7936" y="1019933"/>
            <a:ext cx="120526" cy="120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7037" y="1010950"/>
            <a:ext cx="82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</a:rPr>
              <a:t>2.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717382"/>
            <a:ext cx="142621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Book Antiqua"/>
                <a:cs typeface="Book Antiqua"/>
              </a:rPr>
              <a:t>Bleach is mostly</a:t>
            </a:r>
            <a:r>
              <a:rPr dirty="0" sz="1100" spc="-85">
                <a:latin typeface="Book Antiqua"/>
                <a:cs typeface="Book Antiqua"/>
              </a:rPr>
              <a:t> </a:t>
            </a:r>
            <a:r>
              <a:rPr dirty="0" sz="1100" spc="-20">
                <a:latin typeface="Book Antiqua"/>
                <a:cs typeface="Book Antiqua"/>
              </a:rPr>
              <a:t>water.  </a:t>
            </a:r>
            <a:r>
              <a:rPr dirty="0" sz="1100" spc="-60">
                <a:latin typeface="Book Antiqua"/>
                <a:cs typeface="Book Antiqua"/>
              </a:rPr>
              <a:t>We </a:t>
            </a:r>
            <a:r>
              <a:rPr dirty="0" sz="1100" spc="-15">
                <a:latin typeface="Book Antiqua"/>
                <a:cs typeface="Book Antiqua"/>
              </a:rPr>
              <a:t>are </a:t>
            </a:r>
            <a:r>
              <a:rPr dirty="0" sz="1100" spc="-5">
                <a:latin typeface="Book Antiqua"/>
                <a:cs typeface="Book Antiqua"/>
              </a:rPr>
              <a:t>mostly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-20">
                <a:latin typeface="Book Antiqua"/>
                <a:cs typeface="Book Antiqua"/>
              </a:rPr>
              <a:t>water.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936" y="1229966"/>
            <a:ext cx="120526" cy="1205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80004" y="3110928"/>
            <a:ext cx="2880360" cy="129539"/>
          </a:xfrm>
          <a:custGeom>
            <a:avLst/>
            <a:gdLst/>
            <a:ahLst/>
            <a:cxnLst/>
            <a:rect l="l" t="t" r="r" b="b"/>
            <a:pathLst>
              <a:path w="2880360" h="129539">
                <a:moveTo>
                  <a:pt x="0" y="129070"/>
                </a:moveTo>
                <a:lnTo>
                  <a:pt x="2880004" y="129070"/>
                </a:lnTo>
                <a:lnTo>
                  <a:pt x="2880004" y="0"/>
                </a:lnTo>
                <a:lnTo>
                  <a:pt x="0" y="0"/>
                </a:lnTo>
                <a:lnTo>
                  <a:pt x="0" y="129070"/>
                </a:lnTo>
                <a:close/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66752" y="3019260"/>
            <a:ext cx="144780" cy="87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8/</a:t>
            </a:r>
            <a:r>
              <a:rPr dirty="0" sz="400" spc="-45">
                <a:solidFill>
                  <a:srgbClr val="9999D5"/>
                </a:solidFill>
                <a:latin typeface="Book Antiqua"/>
                <a:cs typeface="Book Antiqua"/>
              </a:rPr>
              <a:t> </a:t>
            </a:r>
            <a:r>
              <a:rPr dirty="0" sz="400" spc="-5">
                <a:solidFill>
                  <a:srgbClr val="9999D5"/>
                </a:solidFill>
                <a:latin typeface="Book Antiqua"/>
                <a:cs typeface="Book Antiqua"/>
              </a:rPr>
              <a:t>11</a:t>
            </a:r>
            <a:endParaRPr sz="40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4336" y="3115654"/>
            <a:ext cx="450850" cy="118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Qi-Zhi</a:t>
            </a:r>
            <a:r>
              <a:rPr dirty="0" sz="600" spc="-4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3"/>
              </a:rPr>
              <a:t>Zhou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5305" y="3115654"/>
            <a:ext cx="514984" cy="1365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4" action="ppaction://hlinksldjump"/>
              </a:rPr>
              <a:t>My 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L</a:t>
            </a:r>
            <a:r>
              <a:rPr dirty="0" baseline="5555" sz="75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A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T</a:t>
            </a:r>
            <a:r>
              <a:rPr dirty="0" baseline="-13888" sz="900" spc="-15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E</a:t>
            </a:r>
            <a:r>
              <a:rPr dirty="0" sz="600" spc="-100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X</a:t>
            </a:r>
            <a:r>
              <a:rPr dirty="0" sz="600" spc="-5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Book Antiqua"/>
                <a:cs typeface="Book Antiqua"/>
                <a:hlinkClick r:id="rId15"/>
              </a:rPr>
              <a:t>slide</a:t>
            </a:r>
            <a:endParaRPr sz="6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Qi-Zhi Zhou</dc:creator>
  <dc:title>My LaTeX slide - Subheading</dc:title>
  <dcterms:created xsi:type="dcterms:W3CDTF">2020-06-09T12:26:12Z</dcterms:created>
  <dcterms:modified xsi:type="dcterms:W3CDTF">2020-06-09T12:26:12Z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2020-06-09T00:00:00Z</vt:filetime>
  </property>
</Properties>
</file>