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6000" y="392965"/>
            <a:ext cx="10800000" cy="705600"/>
          </a:xfrm>
        </p:spPr>
        <p:txBody>
          <a:bodyPr wrap="square" lIns="0" tIns="0" rIns="0" bIns="0">
            <a:normAutofit/>
          </a:bodyPr>
          <a:lstStyle>
            <a:lvl1pPr algn="ctr" fontAlgn="base">
              <a:defRPr sz="3200">
                <a:solidFill>
                  <a:schemeClr val="tx1"/>
                </a:solidFill>
                <a:latin typeface="+mj-lt"/>
              </a:defRPr>
            </a:lvl1pPr>
          </a:lstStyle>
          <a:p>
            <a:r>
              <a:rPr lang="en-US" dirty="0"/>
              <a:t>Click to add title</a:t>
            </a:r>
          </a:p>
        </p:txBody>
      </p:sp>
      <p:sp>
        <p:nvSpPr>
          <p:cNvPr id="3" name="日期占位符 2"/>
          <p:cNvSpPr>
            <a:spLocks noGrp="1"/>
          </p:cNvSpPr>
          <p:nvPr>
            <p:ph type="dt" sz="half" idx="10"/>
            <p:custDataLst>
              <p:tags r:id="rId2"/>
            </p:custDataLst>
          </p:nvPr>
        </p:nvSpPr>
        <p:spPr/>
        <p:txBody>
          <a:bodyPr wrap="square">
            <a:normAutofit/>
          </a:bodyPr>
          <a:lstStyle/>
          <a:p>
            <a:r>
              <a:rPr lang="en-US"/>
              <a:t>Date Area</a:t>
            </a:r>
          </a:p>
        </p:txBody>
      </p:sp>
      <p:sp>
        <p:nvSpPr>
          <p:cNvPr id="4" name="页脚占位符 3"/>
          <p:cNvSpPr>
            <a:spLocks noGrp="1"/>
          </p:cNvSpPr>
          <p:nvPr>
            <p:ph type="ftr" sz="quarter" idx="11"/>
            <p:custDataLst>
              <p:tags r:id="rId3"/>
            </p:custDataLst>
          </p:nvPr>
        </p:nvSpPr>
        <p:spPr/>
        <p:txBody>
          <a:body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15/01/2025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4">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https://github.com/Veer-Raghu/CAPSTONE-PROJECT-COM04---EXAMINATION-TIME-TABLE-GENERATO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PROJECT TITLE</a:t>
            </a:r>
            <a:br>
              <a:rPr lang="en-GB" dirty="0">
                <a:solidFill>
                  <a:schemeClr val="tx1"/>
                </a:solidFill>
                <a:latin typeface="Cambria" panose="02040503050406030204" pitchFamily="18" charset="0"/>
                <a:ea typeface="Cambria" panose="02040503050406030204" pitchFamily="18" charset="0"/>
              </a:rPr>
            </a:br>
            <a:r>
              <a:rPr lang="en-GB" dirty="0">
                <a:solidFill>
                  <a:schemeClr val="tx1"/>
                </a:solidFill>
                <a:latin typeface="Cambria" panose="02040503050406030204" pitchFamily="18" charset="0"/>
                <a:ea typeface="Cambria" panose="02040503050406030204" pitchFamily="18" charset="0"/>
              </a:rPr>
              <a:t>EXAMINATION TIME TABLE GENERATOR</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COM4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440135" y="2540610"/>
          <a:ext cx="5418675" cy="19660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500" u="none" strike="noStrike" cap="none" dirty="0"/>
                        <a:t>20211COM0030</a:t>
                      </a:r>
                      <a:endParaRPr sz="15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u="none" strike="noStrike" cap="none" dirty="0"/>
                        <a:t>RAGHUVEER V</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500" u="none" strike="noStrike" cap="none" dirty="0"/>
                        <a:t>20211COM0025</a:t>
                      </a:r>
                      <a:endParaRPr sz="15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u="none" strike="noStrike" cap="none" dirty="0"/>
                        <a:t>MD RASHID</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500" u="none" strike="noStrike" cap="none" dirty="0"/>
                        <a:t>20211COM0004</a:t>
                      </a:r>
                      <a:endParaRPr sz="15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u="none" strike="noStrike" cap="none" dirty="0"/>
                        <a:t>K CHAKRAVARTHI</a:t>
                      </a:r>
                      <a:endParaRPr sz="15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500" u="none" strike="noStrike" cap="none" dirty="0"/>
                        <a:t>20211COM0019</a:t>
                      </a:r>
                      <a:endParaRPr sz="15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u="none" strike="noStrike" cap="none" dirty="0"/>
                        <a:t>NIKHIL RAJ A</a:t>
                      </a:r>
                      <a:endParaRPr sz="15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r>
                        <a:rPr lang="en-US" sz="1500" u="none" strike="noStrike" cap="none" dirty="0"/>
                        <a:t>20211COM0047</a:t>
                      </a:r>
                      <a:endParaRPr sz="15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u="none" strike="noStrike" cap="none" dirty="0"/>
                        <a:t>SHREYAS A SHETTY</a:t>
                      </a:r>
                      <a:endParaRPr sz="15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5858530" y="2540645"/>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Prof. Mohamed SHAKIR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Associate Professo</a:t>
            </a: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COMPUTER ENGINEERING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t>
            </a:r>
            <a:r>
              <a:rPr lang="en-GB" alt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GOPAL KRISHNA SHYAM</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t>
            </a:r>
            <a:r>
              <a:rPr lang="en-GB" alt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Sudha P</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M</a:t>
            </a:r>
            <a:r>
              <a:rPr lang="en-GB"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ohamed</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1" descr="Online Gantt 20250108"/>
          <p:cNvPicPr>
            <a:picLocks noGrp="1" noChangeAspect="1"/>
          </p:cNvPicPr>
          <p:nvPr>
            <p:ph idx="1"/>
          </p:nvPr>
        </p:nvPicPr>
        <p:blipFill>
          <a:blip r:embed="rId2"/>
          <a:stretch>
            <a:fillRect/>
          </a:stretch>
        </p:blipFill>
        <p:spPr>
          <a:xfrm>
            <a:off x="812800" y="2224405"/>
            <a:ext cx="10668000" cy="2788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Rectangle 2"/>
          <p:cNvSpPr>
            <a:spLocks noGrp="1" noChangeArrowheads="1"/>
          </p:cNvSpPr>
          <p:nvPr>
            <p:ph idx="1"/>
          </p:nvPr>
        </p:nvSpPr>
        <p:spPr bwMode="auto">
          <a:xfrm>
            <a:off x="762000" y="665345"/>
            <a:ext cx="1033167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Efficient Scheduling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Automated generation of conflict-free exam timetables. </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Optimized schedules that minimize gaps between exams for students. </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a:ln>
                  <a:noFill/>
                </a:ln>
                <a:solidFill>
                  <a:schemeClr val="tx1"/>
                </a:solidFill>
                <a:effectLst/>
                <a:latin typeface="Arial" panose="020B0604020202020204" pitchFamily="34" charset="0"/>
              </a:rPr>
              <a:t>Improved Accuracy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Reduction in human errors associated with manual scheduling. </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Accurate allocation of exam rooms and invigilators. </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Time Savings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Significant reduction in time spent on creating and managing exam schedules. </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Quick adjustments and updates to timetables as needed. </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800" b="1" i="0" u="none" strike="noStrike" cap="none" normalizeH="0" baseline="0" dirty="0">
                <a:ln>
                  <a:noFill/>
                </a:ln>
                <a:solidFill>
                  <a:schemeClr val="tx1"/>
                </a:solidFill>
                <a:effectLst/>
                <a:latin typeface="Arial" panose="020B0604020202020204" pitchFamily="34" charset="0"/>
              </a:rPr>
              <a:t>Enhanced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Timely notifications to students and faculty about exam schedules and changes. </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Easy access to exam timetables through a user-friendly interface. </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800" b="1" i="0" u="none" strike="noStrike" cap="none" normalizeH="0" baseline="0" dirty="0">
                <a:ln>
                  <a:noFill/>
                </a:ln>
                <a:solidFill>
                  <a:schemeClr val="tx1"/>
                </a:solidFill>
                <a:effectLst/>
                <a:latin typeface="Arial" panose="020B0604020202020204" pitchFamily="34" charset="0"/>
              </a:rPr>
              <a:t>Data Insights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Detailed reports and analytics on exam schedules, conflicts, and resource utilization. </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Insights to help improve future scheduling processes. </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1800" b="1" i="0" u="none" strike="noStrike" cap="none" normalizeH="0" baseline="0" dirty="0">
                <a:ln>
                  <a:noFill/>
                </a:ln>
                <a:solidFill>
                  <a:schemeClr val="tx1"/>
                </a:solidFill>
                <a:effectLst/>
                <a:latin typeface="Arial" panose="020B0604020202020204" pitchFamily="34" charset="0"/>
              </a:rPr>
              <a:t>User Satisfaction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Increased satisfaction among students and faculty due to reliable and transparent scheduling. </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Reduced stress and confusion related to exam timings and locations.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4" name="Rectangle 1"/>
          <p:cNvSpPr>
            <a:spLocks noGrp="1" noChangeArrowheads="1"/>
          </p:cNvSpPr>
          <p:nvPr>
            <p:ph idx="1"/>
          </p:nvPr>
        </p:nvSpPr>
        <p:spPr bwMode="auto">
          <a:xfrm>
            <a:off x="687976" y="1079086"/>
            <a:ext cx="10897471"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cap="none" normalizeH="0" baseline="0" dirty="0">
                <a:ln>
                  <a:noFill/>
                </a:ln>
                <a:solidFill>
                  <a:schemeClr val="tx1"/>
                </a:solidFill>
                <a:effectLst/>
                <a:latin typeface="Arial" panose="020B0604020202020204" pitchFamily="34" charset="0"/>
              </a:rPr>
              <a:t>The implementation of an examination timetable generator offers a transformative solution for educational institutions. By automating the scheduling process, it ensures efficient, accurate, and conflict-free exam timetables. This system not only saves time and reduces errors but also enhances communication and satisfaction among students and faculty. With detailed data insights and optimized scheduling, the examination timetable generator stands as a vital tool in modernizing and streamlining academic operations, ultimately contributing to a more organized and stress-free examination period.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711200" y="1221377"/>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 </a:t>
            </a:r>
          </a:p>
          <a:p>
            <a:pPr marL="342900" indent="-190500" algn="just">
              <a:spcBef>
                <a:spcPts val="0"/>
              </a:spcBef>
              <a:buSzPct val="100000"/>
              <a:buFont typeface="Arial" panose="020B0604020202020204"/>
              <a:buNone/>
            </a:pPr>
            <a:r>
              <a:rPr lang="en-US" sz="1600" dirty="0">
                <a:latin typeface="Cambria" panose="02040503050406030204" pitchFamily="18" charset="0"/>
                <a:ea typeface="Cambria" panose="02040503050406030204" pitchFamily="18" charset="0"/>
                <a:hlinkClick r:id="rId3"/>
              </a:rPr>
              <a:t>https://github.com/Veer-Raghu/CAPSTONE-PROJECT-COM04---EXAMINATION-TIME-TABLE-GENERATOR</a:t>
            </a:r>
            <a:endParaRPr lang="en-US" sz="16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pPr>
              <a:buFont typeface="+mj-lt"/>
              <a:buAutoNum type="arabicPeriod"/>
            </a:pPr>
            <a:r>
              <a:rPr lang="en-IN" sz="2200" dirty="0"/>
              <a:t>E. K. Burke and S. Petrovic, "Recent research directions in automated timetabling," </a:t>
            </a:r>
            <a:r>
              <a:rPr lang="en-IN" sz="2200" i="1" dirty="0"/>
              <a:t>European Journal of Operational Research</a:t>
            </a:r>
            <a:r>
              <a:rPr lang="en-IN" sz="2200" dirty="0"/>
              <a:t>, vol. 140, no. 2, pp. 266-280, July 2002.</a:t>
            </a:r>
          </a:p>
          <a:p>
            <a:pPr>
              <a:buFont typeface="+mj-lt"/>
              <a:buAutoNum type="arabicPeriod"/>
            </a:pPr>
            <a:r>
              <a:rPr lang="en-IN" sz="2200" dirty="0"/>
              <a:t>P. De Causmaecker, P. Demeester, and G. V. Berghe, "A decomposed metaheuristic approach for a real-world university exam timetabling problem," </a:t>
            </a:r>
            <a:r>
              <a:rPr lang="en-IN" sz="2200" i="1" dirty="0"/>
              <a:t>European Journal of Operational Research</a:t>
            </a:r>
            <a:r>
              <a:rPr lang="en-IN" sz="2200" dirty="0"/>
              <a:t>, vol. 246, no. 2, pp. 433-443, Oct. 2015.</a:t>
            </a:r>
          </a:p>
          <a:p>
            <a:pPr>
              <a:buFont typeface="+mj-lt"/>
              <a:buAutoNum type="arabicPeriod"/>
            </a:pPr>
            <a:r>
              <a:rPr lang="en-IN" sz="2200" dirty="0"/>
              <a:t>S. Abdullah, H. Turabieh, and K. K. Sabri, "Adaptive genetic algorithm for examination timetabling," </a:t>
            </a:r>
            <a:r>
              <a:rPr lang="en-IN" sz="2200" i="1" dirty="0"/>
              <a:t>Computers &amp; Operations Research</a:t>
            </a:r>
            <a:r>
              <a:rPr lang="en-IN" sz="2200" dirty="0"/>
              <a:t>, vol. 40, no. 4, pp. 1013-1023, Apr. 2013.</a:t>
            </a:r>
          </a:p>
          <a:p>
            <a:pPr>
              <a:buFont typeface="+mj-lt"/>
              <a:buAutoNum type="arabicPeriod"/>
            </a:pPr>
            <a:r>
              <a:rPr lang="en-IN" sz="2200" dirty="0"/>
              <a:t>E. K. Burke, B. McCollum, A. Meisels, S. Petrovic, and R. Qu, "A graph-based hyper heuristic for educational timetabling problems," </a:t>
            </a:r>
            <a:r>
              <a:rPr lang="en-IN" sz="2200" i="1" dirty="0"/>
              <a:t>European Journal of Operational Research</a:t>
            </a:r>
            <a:r>
              <a:rPr lang="en-IN" sz="2200" dirty="0"/>
              <a:t>, vol. 176, no. 1, pp. 177-192, Jan. 2007.</a:t>
            </a:r>
          </a:p>
          <a:p>
            <a:pPr>
              <a:buFont typeface="+mj-lt"/>
              <a:buAutoNum type="arabicPeriod"/>
            </a:pPr>
            <a:r>
              <a:rPr lang="en-IN" sz="2200" dirty="0"/>
              <a:t>H. Paquet, P. Gendron, and L. Jaumard, "A hybrid approach for the examination timetabling problem," </a:t>
            </a:r>
            <a:r>
              <a:rPr lang="en-IN" sz="2200" i="1" dirty="0"/>
              <a:t>Journal of Scheduling</a:t>
            </a:r>
            <a:r>
              <a:rPr lang="en-IN" sz="2200" dirty="0"/>
              <a:t>, vol. 7, no. 5, pp. 445-465, Sept. 2004.</a:t>
            </a:r>
          </a:p>
          <a:p>
            <a:pPr marL="0" indent="0">
              <a:buNone/>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6" descr="Image preview"/>
          <p:cNvSpPr>
            <a:spLocks noGrp="1" noChangeAspect="1" noChangeArrowheads="1"/>
          </p:cNvSpPr>
          <p:nvPr>
            <p:ph type="body" idx="1"/>
          </p:nvPr>
        </p:nvSpPr>
        <p:spPr bwMode="auto">
          <a:xfrm>
            <a:off x="583025" y="1036321"/>
            <a:ext cx="10897775" cy="48855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Autofit/>
          </a:bodyPr>
          <a:lstStyle/>
          <a:p>
            <a:pPr marL="0" indent="0">
              <a:buNone/>
            </a:pPr>
            <a:r>
              <a:rPr lang="en-US" sz="1900" b="1" dirty="0"/>
              <a:t>1. SDG 4: Quality Education</a:t>
            </a:r>
          </a:p>
          <a:p>
            <a:pPr marL="0" indent="0">
              <a:buNone/>
            </a:pPr>
            <a:r>
              <a:rPr lang="en-US" sz="1900" dirty="0"/>
              <a:t>   By automating exam scheduling, the project contributes to more efficient and organized educational systems. It ensures that students have fair, conflict-free exam timetables, thereby improving their academic experience and reducing stress. This supports inclusive and equitable education.</a:t>
            </a:r>
          </a:p>
          <a:p>
            <a:pPr marL="0" indent="0">
              <a:buNone/>
            </a:pPr>
            <a:endParaRPr lang="en-US" sz="1900" dirty="0"/>
          </a:p>
          <a:p>
            <a:pPr marL="0" indent="0">
              <a:buNone/>
            </a:pPr>
            <a:r>
              <a:rPr lang="en-US" sz="1900" b="1" dirty="0"/>
              <a:t>2. SDG 9: Industry, Innovation, and Infrastructure  </a:t>
            </a:r>
          </a:p>
          <a:p>
            <a:pPr marL="0" indent="0">
              <a:buNone/>
            </a:pPr>
            <a:r>
              <a:rPr lang="en-US" sz="1900" dirty="0"/>
              <a:t>   The project promotes innovation by leveraging advanced algorithms and automation to enhance institutional infrastructure. It provides a modern, tech-driven solution for educational management, improving operational efficiency.</a:t>
            </a:r>
          </a:p>
          <a:p>
            <a:pPr marL="0" indent="0">
              <a:buNone/>
            </a:pPr>
            <a:endParaRPr lang="en-US" sz="1900" b="1" dirty="0"/>
          </a:p>
          <a:p>
            <a:pPr marL="0" indent="0">
              <a:buNone/>
            </a:pPr>
            <a:r>
              <a:rPr lang="en-US" sz="1900" b="1" dirty="0"/>
              <a:t>3. SDG 8: Decent Work and Economic Growth </a:t>
            </a:r>
          </a:p>
          <a:p>
            <a:pPr marL="0" indent="0">
              <a:buNone/>
            </a:pPr>
            <a:r>
              <a:rPr lang="en-US" sz="1900" dirty="0"/>
              <a:t>   By reducing the administrative workload and minimizing errors, the project creates a more productive environment for staff, allowing them to focus on other essential tasks, fostering better working conditions.</a:t>
            </a:r>
          </a:p>
          <a:p>
            <a:pPr marL="0" indent="0">
              <a:buNone/>
            </a:pPr>
            <a:endParaRPr lang="en-US" sz="1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Autofit/>
          </a:bodyPr>
          <a:lstStyle/>
          <a:p>
            <a:pPr algn="just">
              <a:lnSpc>
                <a:spcPct val="150000"/>
              </a:lnSpc>
            </a:pPr>
            <a:r>
              <a:rPr lang="en-US" altLang="en-GB" sz="1700"/>
              <a:t>An Examination Timetable Generator is a software that is designed to automate the examination scheduling process in educational institutions. It eliminates all the manual effort that goes into arranging exam schedules while ensuring all the constraints required are met. These include no overlapping of exams for students taking common courses, room and invigilator availability, and institutional policies. The generator applies algorithmic strategies like constraint satisfaction and optimization techniques for the generation of effective and conflict-free timetables. It is able to handle multiple complexities, including the following: </a:t>
            </a:r>
          </a:p>
          <a:p>
            <a:pPr algn="just">
              <a:lnSpc>
                <a:spcPct val="150000"/>
              </a:lnSpc>
            </a:pPr>
            <a:r>
              <a:rPr lang="en-US" altLang="en-GB" sz="1700" b="1"/>
              <a:t>Course dependency</a:t>
            </a:r>
            <a:r>
              <a:rPr lang="en-US" altLang="en-GB" sz="1700"/>
              <a:t>: ensuring that no two exams covering the same batch happen simultaneously.</a:t>
            </a:r>
          </a:p>
          <a:p>
            <a:pPr algn="just">
              <a:lnSpc>
                <a:spcPct val="150000"/>
              </a:lnSpc>
            </a:pPr>
            <a:r>
              <a:rPr lang="en-US" altLang="en-GB" sz="1700" b="1"/>
              <a:t>Room allocation</a:t>
            </a:r>
            <a:r>
              <a:rPr lang="en-US" altLang="en-GB" sz="1700"/>
              <a:t>: assigning appropriate venues based on seating capacity and convenience.</a:t>
            </a:r>
          </a:p>
          <a:p>
            <a:pPr algn="just">
              <a:lnSpc>
                <a:spcPct val="150000"/>
              </a:lnSpc>
            </a:pPr>
            <a:r>
              <a:rPr lang="en-US" altLang="en-GB" sz="1700" b="1"/>
              <a:t>Resource management</a:t>
            </a:r>
            <a:r>
              <a:rPr lang="en-US" altLang="en-GB" sz="1700"/>
              <a:t>: distributing invigilators and equipment equitably across exams.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4" name="Rectangle 1"/>
          <p:cNvSpPr>
            <a:spLocks noGrp="1" noChangeArrowheads="1"/>
          </p:cNvSpPr>
          <p:nvPr>
            <p:ph idx="1"/>
          </p:nvPr>
        </p:nvSpPr>
        <p:spPr bwMode="auto">
          <a:xfrm>
            <a:off x="172647" y="789490"/>
            <a:ext cx="11846705" cy="733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lvl="0" indent="0" algn="just" eaLnBrk="0" fontAlgn="base" hangingPunct="0">
              <a:lnSpc>
                <a:spcPct val="150000"/>
              </a:lnSpc>
              <a:spcBef>
                <a:spcPct val="0"/>
              </a:spcBef>
              <a:spcAft>
                <a:spcPct val="0"/>
              </a:spcAft>
              <a:buNone/>
            </a:pPr>
            <a:r>
              <a:rPr lang="en-US" altLang="en-GB" sz="1800"/>
              <a:t>There is vast literature in the generation of examination timetables that explores various methodologies and algorithms to address the complexities of scheduling exams efficiently. In the early stages, most of the approaches used manual or heuristic methods, which were simple but time-consuming and prone to errors. With advances in computational techniques, optimization algorithms such as genetic algorithms, simulated annealing, and constraint satisfaction methods have been applied to automate the process. These methods focus on balancing the issues of resource distribution, fairness, and satisfying constraint requirements, like room capacity, along with the no-conflict aspect. New approaches are directed to hybrid models with meta-heuristic and heuristic components to further reduce the computation burden and scale efficiency. Finally, machine learning and artificial intelligence seem to offer hopeful directions to be used for scheduling conflicts prediction and dynamical solution optimisation. Research also emphasizes user-centric systems that allow customization based on institutional policies and specific needs. Overall, the literature reflects ongoing efforts to create robust, flexible, and efficient timetable generation systems.</a:t>
            </a:r>
          </a:p>
          <a:p>
            <a:pPr marL="0" lvl="0" indent="0" eaLnBrk="0" fontAlgn="base" hangingPunct="0">
              <a:spcBef>
                <a:spcPct val="0"/>
              </a:spcBef>
              <a:spcAft>
                <a:spcPct val="0"/>
              </a:spcAft>
              <a:buNone/>
            </a:pPr>
            <a:endParaRPr lang="en-US" altLang="en-US" sz="1500" dirty="0">
              <a:latin typeface="Arial" panose="020B0604020202020204" pitchFamily="34" charset="0"/>
            </a:endParaRPr>
          </a:p>
          <a:p>
            <a:pPr marL="0" lvl="0" indent="0" eaLnBrk="0" fontAlgn="base" hangingPunct="0">
              <a:spcBef>
                <a:spcPct val="0"/>
              </a:spcBef>
              <a:spcAft>
                <a:spcPct val="0"/>
              </a:spcAft>
              <a:buNone/>
            </a:pPr>
            <a:endParaRPr lang="en-US" altLang="en-US" sz="1500" dirty="0">
              <a:latin typeface="Arial" panose="020B0604020202020204" pitchFamily="34" charset="0"/>
            </a:endParaRPr>
          </a:p>
          <a:p>
            <a:pPr marL="0" lvl="0" indent="0" eaLnBrk="0" fontAlgn="base" hangingPunct="0">
              <a:spcBef>
                <a:spcPct val="0"/>
              </a:spcBef>
              <a:spcAft>
                <a:spcPct val="0"/>
              </a:spcAft>
              <a:buNone/>
            </a:pPr>
            <a:endParaRPr lang="en-US" altLang="en-US" sz="1500" dirty="0">
              <a:latin typeface="Arial" panose="020B0604020202020204" pitchFamily="34" charset="0"/>
            </a:endParaRPr>
          </a:p>
          <a:p>
            <a:pPr marL="0" lvl="0" indent="0" eaLnBrk="0" fontAlgn="base" hangingPunct="0">
              <a:spcBef>
                <a:spcPct val="0"/>
              </a:spcBef>
              <a:spcAft>
                <a:spcPct val="0"/>
              </a:spcAft>
              <a:buNone/>
            </a:pPr>
            <a:endParaRPr lang="en-US" altLang="en-US" sz="1500" dirty="0">
              <a:latin typeface="Arial" panose="020B0604020202020204" pitchFamily="34" charset="0"/>
            </a:endParaRPr>
          </a:p>
          <a:p>
            <a:pPr marL="0" lvl="0" indent="0" eaLnBrk="0" fontAlgn="base" hangingPunct="0">
              <a:spcBef>
                <a:spcPct val="0"/>
              </a:spcBef>
              <a:spcAft>
                <a:spcPct val="0"/>
              </a:spcAft>
              <a:buNone/>
            </a:pPr>
            <a:endParaRPr lang="en-US" altLang="en-US" sz="1500" dirty="0">
              <a:latin typeface="Arial" panose="020B0604020202020204" pitchFamily="34" charset="0"/>
            </a:endParaRPr>
          </a:p>
          <a:p>
            <a:pPr marL="0" lvl="0" indent="0" eaLnBrk="0" fontAlgn="base" hangingPunct="0">
              <a:spcBef>
                <a:spcPct val="0"/>
              </a:spcBef>
              <a:spcAft>
                <a:spcPct val="0"/>
              </a:spcAft>
              <a:buNone/>
            </a:pPr>
            <a:endParaRPr lang="en-US" altLang="en-US" sz="1500" dirty="0">
              <a:latin typeface="Arial" panose="020B0604020202020204" pitchFamily="34" charset="0"/>
            </a:endParaRPr>
          </a:p>
          <a:p>
            <a:pPr marL="0" lvl="0" indent="0" eaLnBrk="0" fontAlgn="base" hangingPunct="0">
              <a:spcBef>
                <a:spcPct val="0"/>
              </a:spcBef>
              <a:spcAft>
                <a:spcPct val="0"/>
              </a:spcAft>
              <a:buNone/>
            </a:pPr>
            <a:endParaRPr lang="en-US" altLang="en-US" sz="15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6" name="Rectangle 2"/>
          <p:cNvSpPr>
            <a:spLocks noGrp="1" noChangeArrowheads="1"/>
          </p:cNvSpPr>
          <p:nvPr>
            <p:ph idx="1"/>
          </p:nvPr>
        </p:nvSpPr>
        <p:spPr bwMode="auto">
          <a:xfrm>
            <a:off x="812800" y="1007064"/>
            <a:ext cx="10900664" cy="526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lang="en-US" altLang="en-GB" sz="1600"/>
              <a:t>Most of the existing methods of generating examination timetables, although good in some sense, show various research gaps. Most of them cannot handle large-scale, dynamic scenarios with changing constraints and requirements at their best. For example, the traditional algorithms often fail to properly address the needs of a modern educational institution with diverse and complex requirements such as personalized accommodations for students with special needs or specific time slots for certain preferences. Most methods also do not accommodate real-time updates or unexpected disruptions, such as sudden room unavailability or rescheduling of exams. Scalability is another challenge since most techniques are computationally intensive and become impractical for institutions with thousands of students and exams. Fairness considerations, such as avoiding clustered exams for students or equitable resource distribution, are often not prioritized or effectively implemented. Despite significant advancements in automated scheduling, the existing examination timetabling methods have large holes. Many of the systems suffer from inadequate data handling with a large size and hence degrade their performance. Large student enrollment institutions with wide-ranging course structures find themselves facing serious problems. Many mechanisms lack robust conflict resolution that is not efficient to handle many complex constraints, including overlapping enrollments of students, room capacity constraints, and availability of invigilators. Adaptability to last-minute changes, such as rescheduled exams or unexpected resource constraints, still remains a challenge, causing delay and manual intervention. Most solutions available today lack the robustness in customizability to accommodate specific institutional requirements such as unique exam durations, priorities of courses, or faculty preferences. </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lstStyle/>
          <a:p>
            <a:r>
              <a:rPr lang="en-GB" dirty="0"/>
              <a:t>Proposed Method</a:t>
            </a:r>
          </a:p>
        </p:txBody>
      </p:sp>
      <p:sp>
        <p:nvSpPr>
          <p:cNvPr id="4" name="Rectangle 1"/>
          <p:cNvSpPr>
            <a:spLocks noGrp="1" noChangeArrowheads="1"/>
          </p:cNvSpPr>
          <p:nvPr>
            <p:ph idx="1"/>
          </p:nvPr>
        </p:nvSpPr>
        <p:spPr bwMode="auto">
          <a:xfrm>
            <a:off x="812800" y="1007551"/>
            <a:ext cx="10754360" cy="483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lang="en-US" altLang="en-GB" sz="2200"/>
              <a:t>Examination timetable generation methods, therefore, generally involve a mix of traditional and advanced techniques because of the complexity involved. Traditional heuristic approaches used to model the exams as nodes and conflicts as edges so that no two adjacent nodes share the same time slot are graph colouring. Metaheuristic methods include genetic algorithms and simulated annealing, which can explore a large solution space and iteratively improve schedules. The second popular one is constraint programming, which leverages predefined rules to systematically build up feasible timetables. Machine learning and artificial intelligence are recent proposals by the use of predictive analytics, as well as adaptive algorithms, improving efficiency and adaptability. Its primary goal remains fairness, but now it addresses issues of both resource optimization and a balance with institution policy.</a:t>
            </a:r>
            <a:r>
              <a:rPr kumimoji="0" lang="en-US" altLang="en-US" sz="2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099185"/>
            <a:ext cx="10668000" cy="4952997"/>
          </a:xfrm>
        </p:spPr>
        <p:txBody>
          <a:bodyPr>
            <a:noAutofit/>
          </a:bodyPr>
          <a:lstStyle/>
          <a:p>
            <a:pPr marL="0" indent="0">
              <a:buNone/>
            </a:pPr>
            <a:r>
              <a:rPr lang="en-US" altLang="en-GB" sz="1700"/>
              <a:t>•</a:t>
            </a:r>
            <a:r>
              <a:rPr lang="en-US" altLang="en-GB" sz="1700" b="1"/>
              <a:t> Conflict-free scheduling of multiple exams to be taken by the same student:</a:t>
            </a:r>
            <a:r>
              <a:rPr lang="en-US" altLang="en-GB" sz="1700"/>
              <a:t> The system ensures conflict-free scheduling of exams by leveraging advanced algorithms to analyze course enrollments and student exam registrations. It guarantees that no two exams for the same student overlap, allowing for adequate preparation time between exams. This approach enhances fairness and reduces stress for students, ensuring a smooth exam experience</a:t>
            </a:r>
          </a:p>
          <a:p>
            <a:pPr marL="0" indent="0">
              <a:buNone/>
            </a:pPr>
            <a:r>
              <a:rPr lang="en-US" altLang="en-GB" sz="1700"/>
              <a:t>• </a:t>
            </a:r>
            <a:r>
              <a:rPr lang="en-US" altLang="en-GB" sz="1700" b="1"/>
              <a:t>Optimal exam room allocation considering their capacities:</a:t>
            </a:r>
            <a:r>
              <a:rPr lang="en-US" altLang="en-GB" sz="1700"/>
              <a:t> Exam room allocation is optimized by considering seating capacities, ensuring each room is utilized efficiently while avoiding overcrowding. Large rooms are reserved for exams with higher enrollments, while smaller rooms are allocated to fit smaller groups. This method maximizes space utilization, provides a comfortable environment for students, and prevents resource wastage.</a:t>
            </a:r>
          </a:p>
          <a:p>
            <a:pPr marL="0" indent="0">
              <a:buNone/>
            </a:pPr>
            <a:r>
              <a:rPr lang="en-US" altLang="en-GB" sz="1700"/>
              <a:t>• </a:t>
            </a:r>
            <a:r>
              <a:rPr lang="en-US" altLang="en-GB" sz="1700" b="1"/>
              <a:t>Minimize overlaps while scheduling the invigilators:</a:t>
            </a:r>
            <a:r>
              <a:rPr lang="en-US" altLang="en-GB" sz="1700"/>
              <a:t> The system minimizes scheduling overlaps for invigilators by efficiently balancing workloads and assigning duties fairly. It ensures no individual is overburdened while maintaining proper supervision in all exam rooms. This streamlined allocation process ensures smooth operations and contributes to effective invigilation during exams.</a:t>
            </a:r>
          </a:p>
          <a:p>
            <a:pPr marL="0" indent="0">
              <a:buNone/>
            </a:pPr>
            <a:r>
              <a:rPr lang="en-US" altLang="en-GB" sz="1700"/>
              <a:t>• </a:t>
            </a:r>
            <a:r>
              <a:rPr lang="en-US" altLang="en-GB" sz="1700" b="1"/>
              <a:t>Minimum human intervention to minimize errors: </a:t>
            </a:r>
            <a:r>
              <a:rPr lang="en-US" altLang="en-GB" sz="1700"/>
              <a:t>By automating the scheduling process, the system reduces reliance on manual input, significantly minimizing errors. Human intervention is only required for oversight, allowing administrators to focus on higher-level tasks. This improves accuracy and ensures the generation of reliable and error-free timetables.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62500" lnSpcReduction="20000"/>
          </a:bodyPr>
          <a:lstStyle/>
          <a:p>
            <a:pPr marL="0" indent="0">
              <a:buNone/>
            </a:pPr>
            <a:endParaRPr lang="en-US" dirty="0"/>
          </a:p>
          <a:p>
            <a:endParaRPr lang="en-US" dirty="0"/>
          </a:p>
          <a:p>
            <a:r>
              <a:rPr lang="en-US" dirty="0"/>
              <a:t>The Examination Time Table Generator employs a modular approach consisting of key components. </a:t>
            </a:r>
          </a:p>
          <a:p>
            <a:endParaRPr lang="en-US" dirty="0"/>
          </a:p>
          <a:p>
            <a:r>
              <a:rPr lang="en-US" b="1" dirty="0"/>
              <a:t>Data Input Module:</a:t>
            </a:r>
            <a:r>
              <a:rPr lang="en-US" dirty="0"/>
              <a:t> Collects student enrollment data, course details, room availability, and invigilator schedules.</a:t>
            </a:r>
          </a:p>
          <a:p>
            <a:endParaRPr lang="en-US" dirty="0"/>
          </a:p>
          <a:p>
            <a:r>
              <a:rPr lang="en-US" b="1" dirty="0"/>
              <a:t>Constraint Processing Module:</a:t>
            </a:r>
            <a:r>
              <a:rPr lang="en-US" dirty="0"/>
              <a:t> Defines and manages scheduling constraints to ensure conflict-free timetables.</a:t>
            </a:r>
          </a:p>
          <a:p>
            <a:endParaRPr lang="en-US" dirty="0"/>
          </a:p>
          <a:p>
            <a:r>
              <a:rPr lang="en-US" b="1" dirty="0"/>
              <a:t>Scheduling Algorithm Module: </a:t>
            </a:r>
            <a:r>
              <a:rPr lang="en-US" dirty="0"/>
              <a:t>Implements algorithms, such as genetic algorithms or constraint satisfaction techniques, to generate optimal timetables.</a:t>
            </a:r>
          </a:p>
          <a:p>
            <a:endParaRPr lang="en-US" dirty="0"/>
          </a:p>
          <a:p>
            <a:r>
              <a:rPr lang="en-US" b="1" dirty="0"/>
              <a:t>User Interface Module:</a:t>
            </a:r>
            <a:r>
              <a:rPr lang="en-US" dirty="0"/>
              <a:t> Provides an intuitive platform for administrators to input data, view schedules, and make adjustments.</a:t>
            </a:r>
          </a:p>
          <a:p>
            <a:endParaRPr lang="en-US" dirty="0"/>
          </a:p>
          <a:p>
            <a:r>
              <a:rPr lang="en-US" b="1" dirty="0"/>
              <a:t>Output Module</a:t>
            </a:r>
            <a:r>
              <a:rPr lang="en-US" dirty="0"/>
              <a:t>: Displays the final timetable and allows for easy export or modification. </a:t>
            </a:r>
          </a:p>
          <a:p>
            <a:endParaRPr lang="en-US" dirty="0"/>
          </a:p>
          <a:p>
            <a:r>
              <a:rPr lang="en-US" dirty="0"/>
              <a:t>This structured approach enhances efficiency and usability.</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a:t>
            </a:r>
            <a:r>
              <a:rPr lang="en-IN" dirty="0"/>
              <a:t>Satisfaction Problem </a:t>
            </a:r>
            <a:r>
              <a:rPr lang="en-US" dirty="0"/>
              <a:t>Algorithm(</a:t>
            </a:r>
            <a:r>
              <a:rPr lang="en-US" dirty="0" err="1"/>
              <a:t>csp</a:t>
            </a:r>
            <a:r>
              <a:rPr lang="en-US" dirty="0"/>
              <a:t>)</a:t>
            </a:r>
            <a:endParaRPr lang="en-IN" dirty="0"/>
          </a:p>
        </p:txBody>
      </p:sp>
      <p:sp>
        <p:nvSpPr>
          <p:cNvPr id="8" name="Rectangle 1"/>
          <p:cNvSpPr>
            <a:spLocks noGrp="1" noChangeArrowheads="1"/>
          </p:cNvSpPr>
          <p:nvPr>
            <p:ph idx="1"/>
          </p:nvPr>
        </p:nvSpPr>
        <p:spPr bwMode="auto">
          <a:xfrm>
            <a:off x="287383" y="873000"/>
            <a:ext cx="10807337" cy="567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r>
              <a:rPr lang="en-US" sz="1500" dirty="0"/>
              <a:t>A </a:t>
            </a:r>
            <a:r>
              <a:rPr lang="en-US" sz="1500" b="1" dirty="0"/>
              <a:t>Constraint Satisfaction Problem (CSP)</a:t>
            </a:r>
            <a:r>
              <a:rPr lang="en-US" sz="1500" dirty="0"/>
              <a:t> is a mathematical problem defined by a set of objects whose state must satisfy a number of constraints or limitations. Here’s a concise definition:</a:t>
            </a:r>
          </a:p>
          <a:p>
            <a:pPr algn="just">
              <a:buFont typeface="Arial" panose="020B0604020202020204" pitchFamily="34" charset="0"/>
              <a:buChar char="•"/>
            </a:pPr>
            <a:r>
              <a:rPr lang="en-US" sz="1500" b="1" dirty="0"/>
              <a:t>Components</a:t>
            </a:r>
            <a:r>
              <a:rPr lang="en-US" sz="1500" dirty="0"/>
              <a:t>:</a:t>
            </a:r>
          </a:p>
          <a:p>
            <a:pPr marL="742950" lvl="1" indent="-285750" algn="just">
              <a:buFont typeface="Arial" panose="020B0604020202020204" pitchFamily="34" charset="0"/>
              <a:buChar char="•"/>
            </a:pPr>
            <a:r>
              <a:rPr lang="en-US" sz="1500" b="1" dirty="0"/>
              <a:t>Variables</a:t>
            </a:r>
            <a:r>
              <a:rPr lang="en-US" sz="1500" dirty="0"/>
              <a:t>: The entities that need values (e.g., exams to schedule).</a:t>
            </a:r>
          </a:p>
          <a:p>
            <a:pPr marL="742950" lvl="1" indent="-285750" algn="just">
              <a:buFont typeface="Arial" panose="020B0604020202020204" pitchFamily="34" charset="0"/>
              <a:buChar char="•"/>
            </a:pPr>
            <a:r>
              <a:rPr lang="en-US" sz="1500" b="1" dirty="0"/>
              <a:t>Domains</a:t>
            </a:r>
            <a:r>
              <a:rPr lang="en-US" sz="1500" dirty="0"/>
              <a:t>: The possible values for the variables (e.g., available time slots).</a:t>
            </a:r>
          </a:p>
          <a:p>
            <a:pPr marL="742950" lvl="1" indent="-285750" algn="just">
              <a:buFont typeface="Arial" panose="020B0604020202020204" pitchFamily="34" charset="0"/>
              <a:buChar char="•"/>
            </a:pPr>
            <a:r>
              <a:rPr lang="en-US" sz="1500" b="1" dirty="0"/>
              <a:t>Constraints</a:t>
            </a:r>
            <a:r>
              <a:rPr lang="en-US" sz="1500" dirty="0"/>
              <a:t>: The rules that determine the valid combinations of values (e.g., no two exams for the same student at the same time).</a:t>
            </a:r>
          </a:p>
          <a:p>
            <a:pPr algn="just"/>
            <a:r>
              <a:rPr lang="en-US" sz="1500" b="1" dirty="0"/>
              <a:t>Algorithm</a:t>
            </a:r>
            <a:r>
              <a:rPr lang="en-US" sz="1500" dirty="0"/>
              <a:t>:</a:t>
            </a:r>
          </a:p>
          <a:p>
            <a:pPr algn="just">
              <a:buFont typeface="+mj-lt"/>
              <a:buAutoNum type="arabicPeriod"/>
            </a:pPr>
            <a:r>
              <a:rPr lang="en-US" sz="1500" b="1" dirty="0"/>
              <a:t>Initial State</a:t>
            </a:r>
            <a:r>
              <a:rPr lang="en-US" sz="1500" dirty="0"/>
              <a:t>: Start with an empty assignment.</a:t>
            </a:r>
          </a:p>
          <a:p>
            <a:pPr algn="just">
              <a:buFont typeface="+mj-lt"/>
              <a:buAutoNum type="arabicPeriod"/>
            </a:pPr>
            <a:r>
              <a:rPr lang="en-US" sz="1500" b="1" dirty="0"/>
              <a:t>Select Unassigned Variable</a:t>
            </a:r>
            <a:r>
              <a:rPr lang="en-US" sz="1500" dirty="0"/>
              <a:t>: Pick a variable that hasn’t been assigned a value yet.</a:t>
            </a:r>
          </a:p>
          <a:p>
            <a:pPr algn="just">
              <a:buFont typeface="+mj-lt"/>
              <a:buAutoNum type="arabicPeriod"/>
            </a:pPr>
            <a:r>
              <a:rPr lang="en-US" sz="1500" b="1" dirty="0"/>
              <a:t>Order Domain Values</a:t>
            </a:r>
            <a:r>
              <a:rPr lang="en-US" sz="1500" dirty="0"/>
              <a:t>: List the possible values for the variable.</a:t>
            </a:r>
          </a:p>
          <a:p>
            <a:pPr algn="just">
              <a:buFont typeface="+mj-lt"/>
              <a:buAutoNum type="arabicPeriod"/>
            </a:pPr>
            <a:r>
              <a:rPr lang="en-US" sz="1500" b="1" dirty="0"/>
              <a:t>Assignment</a:t>
            </a:r>
            <a:r>
              <a:rPr lang="en-US" sz="1500" dirty="0"/>
              <a:t>: Assign a value to the variable, ensuring no constraints are violated.</a:t>
            </a:r>
          </a:p>
          <a:p>
            <a:pPr algn="just">
              <a:buFont typeface="+mj-lt"/>
              <a:buAutoNum type="arabicPeriod"/>
            </a:pPr>
            <a:r>
              <a:rPr lang="en-US" sz="1500" b="1" dirty="0"/>
              <a:t>Constraint Checking</a:t>
            </a:r>
            <a:r>
              <a:rPr lang="en-US" sz="1500" dirty="0"/>
              <a:t>: Verify if the current assignment is valid under the constraints.</a:t>
            </a:r>
          </a:p>
          <a:p>
            <a:pPr algn="just">
              <a:buFont typeface="+mj-lt"/>
              <a:buAutoNum type="arabicPeriod"/>
            </a:pPr>
            <a:r>
              <a:rPr lang="en-US" sz="1500" b="1" dirty="0"/>
              <a:t>Backtracking</a:t>
            </a:r>
            <a:r>
              <a:rPr lang="en-US" sz="1500" dirty="0"/>
              <a:t>: If a conflict arises, revert the last assignment and try a different value.</a:t>
            </a:r>
          </a:p>
          <a:p>
            <a:pPr marL="0" indent="0" algn="just">
              <a:buNone/>
            </a:pPr>
            <a:endParaRPr lang="en-US" sz="1500" dirty="0"/>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500" b="1" i="0" u="none" strike="noStrike" cap="none" normalizeH="0" baseline="0" dirty="0">
                <a:ln>
                  <a:noFill/>
                </a:ln>
                <a:solidFill>
                  <a:schemeClr val="tx1"/>
                </a:solidFill>
                <a:effectLst/>
                <a:latin typeface="Arial" panose="020B0604020202020204" pitchFamily="34" charset="0"/>
              </a:rPr>
              <a:t>Consider scheduling exams for three subjects: Math, Physics, and Chemistry in different time slots.</a:t>
            </a:r>
          </a:p>
          <a:p>
            <a:pPr marL="0" marR="0" lvl="0" indent="0" algn="just" defTabSz="914400" rtl="0" eaLnBrk="0" fontAlgn="base" latinLnBrk="0" hangingPunct="0">
              <a:lnSpc>
                <a:spcPct val="100000"/>
              </a:lnSpc>
              <a:spcBef>
                <a:spcPct val="0"/>
              </a:spcBef>
              <a:spcAft>
                <a:spcPct val="0"/>
              </a:spcAft>
              <a:buClrTx/>
              <a:buSzTx/>
              <a:buFontTx/>
              <a:buAutoNum type="arabicPeriod"/>
            </a:pPr>
            <a:r>
              <a:rPr kumimoji="0" lang="en-US" altLang="en-US" sz="1500" b="1" i="0" u="none" strike="noStrike" cap="none" normalizeH="0" baseline="0" dirty="0">
                <a:ln>
                  <a:noFill/>
                </a:ln>
                <a:solidFill>
                  <a:schemeClr val="tx1"/>
                </a:solidFill>
                <a:effectLst/>
                <a:latin typeface="Arial" panose="020B0604020202020204" pitchFamily="34" charset="0"/>
              </a:rPr>
              <a:t>Variables</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Exams = {Math, Physics, Chemistry}</a:t>
            </a:r>
            <a:endParaRPr kumimoji="0" lang="en-US" altLang="en-US" sz="15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pPr>
            <a:r>
              <a:rPr kumimoji="0" lang="en-US" altLang="en-US" sz="1500" b="1" i="0" u="none" strike="noStrike" cap="none" normalizeH="0" baseline="0" dirty="0">
                <a:ln>
                  <a:noFill/>
                </a:ln>
                <a:solidFill>
                  <a:schemeClr val="tx1"/>
                </a:solidFill>
                <a:effectLst/>
                <a:latin typeface="Arial" panose="020B0604020202020204" pitchFamily="34" charset="0"/>
              </a:rPr>
              <a:t>Domains</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Time Slots = {9 AM, 11 AM, 1 PM}</a:t>
            </a:r>
            <a:endParaRPr kumimoji="0" lang="en-US" altLang="en-US" sz="15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pPr>
            <a:r>
              <a:rPr kumimoji="0" lang="en-US" altLang="en-US" sz="1500" b="1" i="0" u="none" strike="noStrike" cap="none" normalizeH="0" baseline="0" dirty="0">
                <a:ln>
                  <a:noFill/>
                </a:ln>
                <a:solidFill>
                  <a:schemeClr val="tx1"/>
                </a:solidFill>
                <a:effectLst/>
                <a:latin typeface="Arial" panose="020B0604020202020204" pitchFamily="34" charset="0"/>
              </a:rPr>
              <a:t>Constraints</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1500" b="0" i="0" u="none" strike="noStrike" cap="none" normalizeH="0" baseline="0" dirty="0">
                <a:ln>
                  <a:noFill/>
                </a:ln>
                <a:solidFill>
                  <a:schemeClr val="tx1"/>
                </a:solidFill>
                <a:effectLst/>
                <a:latin typeface="Arial" panose="020B0604020202020204" pitchFamily="34" charset="0"/>
              </a:rPr>
              <a:t>No two exams for the same student at the same time.</a:t>
            </a: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1500" b="0" i="0" u="none" strike="noStrike" cap="none" normalizeH="0" baseline="0" dirty="0">
                <a:ln>
                  <a:noFill/>
                </a:ln>
                <a:solidFill>
                  <a:schemeClr val="tx1"/>
                </a:solidFill>
                <a:effectLst/>
                <a:latin typeface="Arial" panose="020B0604020202020204" pitchFamily="34" charset="0"/>
              </a:rPr>
              <a:t>Ensure there are no conflicts in resource allocation (e.g., room availability).</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4" name="Rectangle 1"/>
          <p:cNvSpPr>
            <a:spLocks noGrp="1" noChangeArrowheads="1"/>
          </p:cNvSpPr>
          <p:nvPr>
            <p:ph idx="1"/>
          </p:nvPr>
        </p:nvSpPr>
        <p:spPr bwMode="auto">
          <a:xfrm>
            <a:off x="812800" y="1228397"/>
            <a:ext cx="967925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400" b="1" i="0" u="none" strike="noStrike" cap="none" normalizeH="0" baseline="0" dirty="0">
                <a:ln>
                  <a:noFill/>
                </a:ln>
                <a:solidFill>
                  <a:schemeClr val="tx1"/>
                </a:solidFill>
                <a:effectLst/>
                <a:latin typeface="Arial" panose="020B0604020202020204" pitchFamily="34" charset="0"/>
              </a:rPr>
              <a:t>User Interface (UI)</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Admin Dashboard</a:t>
            </a:r>
            <a:r>
              <a:rPr kumimoji="0" lang="en-US" altLang="en-US" sz="1400" b="0" i="0" u="none" strike="noStrike" cap="none" normalizeH="0" baseline="0" dirty="0">
                <a:ln>
                  <a:noFill/>
                </a:ln>
                <a:solidFill>
                  <a:schemeClr val="tx1"/>
                </a:solidFill>
                <a:effectLst/>
                <a:latin typeface="Arial" panose="020B0604020202020204" pitchFamily="34" charset="0"/>
              </a:rPr>
              <a:t>: For managing exams, subjects, and schedules. </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Student Portal</a:t>
            </a:r>
            <a:r>
              <a:rPr kumimoji="0" lang="en-US" altLang="en-US" sz="1400" b="0" i="0" u="none" strike="noStrike" cap="none" normalizeH="0" baseline="0" dirty="0">
                <a:ln>
                  <a:noFill/>
                </a:ln>
                <a:solidFill>
                  <a:schemeClr val="tx1"/>
                </a:solidFill>
                <a:effectLst/>
                <a:latin typeface="Arial" panose="020B0604020202020204" pitchFamily="34" charset="0"/>
              </a:rPr>
              <a:t>: For students to view their exam schedules. </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400" b="1" i="0" u="none" strike="noStrike" cap="none" normalizeH="0" baseline="0" dirty="0">
                <a:ln>
                  <a:noFill/>
                </a:ln>
                <a:solidFill>
                  <a:schemeClr val="tx1"/>
                </a:solidFill>
                <a:effectLst/>
                <a:latin typeface="Arial" panose="020B0604020202020204" pitchFamily="34" charset="0"/>
              </a:rPr>
              <a:t>Database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Student Information</a:t>
            </a:r>
            <a:r>
              <a:rPr kumimoji="0" lang="en-US" altLang="en-US" sz="1400" b="0" i="0" u="none" strike="noStrike" cap="none" normalizeH="0" baseline="0" dirty="0">
                <a:ln>
                  <a:noFill/>
                </a:ln>
                <a:solidFill>
                  <a:schemeClr val="tx1"/>
                </a:solidFill>
                <a:effectLst/>
                <a:latin typeface="Arial" panose="020B0604020202020204" pitchFamily="34" charset="0"/>
              </a:rPr>
              <a:t>: Stores student details and their enrolled courses. </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Course Information</a:t>
            </a:r>
            <a:r>
              <a:rPr kumimoji="0" lang="en-US" altLang="en-US" sz="1400" b="0" i="0" u="none" strike="noStrike" cap="none" normalizeH="0" baseline="0" dirty="0">
                <a:ln>
                  <a:noFill/>
                </a:ln>
                <a:solidFill>
                  <a:schemeClr val="tx1"/>
                </a:solidFill>
                <a:effectLst/>
                <a:latin typeface="Arial" panose="020B0604020202020204" pitchFamily="34" charset="0"/>
              </a:rPr>
              <a:t>: Stores details about courses and subjects. </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Exam Schedules</a:t>
            </a:r>
            <a:r>
              <a:rPr kumimoji="0" lang="en-US" altLang="en-US" sz="1400" b="0" i="0" u="none" strike="noStrike" cap="none" normalizeH="0" baseline="0" dirty="0">
                <a:ln>
                  <a:noFill/>
                </a:ln>
                <a:solidFill>
                  <a:schemeClr val="tx1"/>
                </a:solidFill>
                <a:effectLst/>
                <a:latin typeface="Arial" panose="020B0604020202020204" pitchFamily="34" charset="0"/>
              </a:rPr>
              <a:t>: Stores the generated exam timetables. </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400" b="1" i="0" u="none" strike="noStrike" cap="none" normalizeH="0" baseline="0" dirty="0">
                <a:ln>
                  <a:noFill/>
                </a:ln>
                <a:solidFill>
                  <a:schemeClr val="tx1"/>
                </a:solidFill>
                <a:effectLst/>
                <a:latin typeface="Arial" panose="020B0604020202020204" pitchFamily="34" charset="0"/>
              </a:rPr>
              <a:t>Scheduler Engine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Constraint Solver</a:t>
            </a:r>
            <a:r>
              <a:rPr kumimoji="0" lang="en-US" altLang="en-US" sz="1400" b="0" i="0" u="none" strike="noStrike" cap="none" normalizeH="0" baseline="0" dirty="0">
                <a:ln>
                  <a:noFill/>
                </a:ln>
                <a:solidFill>
                  <a:schemeClr val="tx1"/>
                </a:solidFill>
                <a:effectLst/>
                <a:latin typeface="Arial" panose="020B0604020202020204" pitchFamily="34" charset="0"/>
              </a:rPr>
              <a:t>: Ensures no conflicts in the timetable (e.g., no overlapping exams). </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Optimization Module</a:t>
            </a:r>
            <a:r>
              <a:rPr kumimoji="0" lang="en-US" altLang="en-US" sz="1400" b="0" i="0" u="none" strike="noStrike" cap="none" normalizeH="0" baseline="0" dirty="0">
                <a:ln>
                  <a:noFill/>
                </a:ln>
                <a:solidFill>
                  <a:schemeClr val="tx1"/>
                </a:solidFill>
                <a:effectLst/>
                <a:latin typeface="Arial" panose="020B0604020202020204" pitchFamily="34" charset="0"/>
              </a:rPr>
              <a:t>: Optimizes the schedule based on various criteria (e.g., minimizing gaps between exams). </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400" b="1" i="0" u="none" strike="noStrike" cap="none" normalizeH="0" baseline="0" dirty="0">
                <a:ln>
                  <a:noFill/>
                </a:ln>
                <a:solidFill>
                  <a:schemeClr val="tx1"/>
                </a:solidFill>
                <a:effectLst/>
                <a:latin typeface="Arial" panose="020B0604020202020204" pitchFamily="34" charset="0"/>
              </a:rPr>
              <a:t>Notification System</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Email/SMS Alerts</a:t>
            </a:r>
            <a:r>
              <a:rPr kumimoji="0" lang="en-US" altLang="en-US" sz="1400" b="0" i="0" u="none" strike="noStrike" cap="none" normalizeH="0" baseline="0" dirty="0">
                <a:ln>
                  <a:noFill/>
                </a:ln>
                <a:solidFill>
                  <a:schemeClr val="tx1"/>
                </a:solidFill>
                <a:effectLst/>
                <a:latin typeface="Arial" panose="020B0604020202020204" pitchFamily="34" charset="0"/>
              </a:rPr>
              <a:t>: Sends notifications to students and faculty about exam schedules and changes. </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400" b="1" i="0" u="none" strike="noStrike" cap="none" normalizeH="0" baseline="0" dirty="0">
                <a:ln>
                  <a:noFill/>
                </a:ln>
                <a:solidFill>
                  <a:schemeClr val="tx1"/>
                </a:solidFill>
                <a:effectLst/>
                <a:latin typeface="Arial" panose="020B0604020202020204" pitchFamily="34" charset="0"/>
              </a:rPr>
              <a:t>Reporting Module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Timetable Reports</a:t>
            </a:r>
            <a:r>
              <a:rPr kumimoji="0" lang="en-US" altLang="en-US" sz="1400" b="0" i="0" u="none" strike="noStrike" cap="none" normalizeH="0" baseline="0" dirty="0">
                <a:ln>
                  <a:noFill/>
                </a:ln>
                <a:solidFill>
                  <a:schemeClr val="tx1"/>
                </a:solidFill>
                <a:effectLst/>
                <a:latin typeface="Arial" panose="020B0604020202020204" pitchFamily="34" charset="0"/>
              </a:rPr>
              <a:t>: Generates printable and downloadable exam timetables. </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Analytics</a:t>
            </a:r>
            <a:r>
              <a:rPr kumimoji="0" lang="en-US" altLang="en-US" sz="1400" b="0" i="0" u="none" strike="noStrike" cap="none" normalizeH="0" baseline="0" dirty="0">
                <a:ln>
                  <a:noFill/>
                </a:ln>
                <a:solidFill>
                  <a:schemeClr val="tx1"/>
                </a:solidFill>
                <a:effectLst/>
                <a:latin typeface="Arial" panose="020B0604020202020204" pitchFamily="34" charset="0"/>
              </a:rPr>
              <a:t>: Provides insights into exam schedules and conflicts. </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1400" b="1" i="0" u="none" strike="noStrike" cap="none" normalizeH="0" baseline="0" dirty="0">
                <a:ln>
                  <a:noFill/>
                </a:ln>
                <a:solidFill>
                  <a:schemeClr val="tx1"/>
                </a:solidFill>
                <a:effectLst/>
                <a:latin typeface="Arial" panose="020B0604020202020204" pitchFamily="34" charset="0"/>
              </a:rPr>
              <a:t>Authentication &amp; Authorization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User Management</a:t>
            </a:r>
            <a:r>
              <a:rPr kumimoji="0" lang="en-US" altLang="en-US" sz="1400" b="0" i="0" u="none" strike="noStrike" cap="none" normalizeH="0" baseline="0" dirty="0">
                <a:ln>
                  <a:noFill/>
                </a:ln>
                <a:solidFill>
                  <a:schemeClr val="tx1"/>
                </a:solidFill>
                <a:effectLst/>
                <a:latin typeface="Arial" panose="020B0604020202020204" pitchFamily="34" charset="0"/>
              </a:rPr>
              <a:t>: Manages user roles and permissions. </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Security</a:t>
            </a:r>
            <a:r>
              <a:rPr kumimoji="0" lang="en-US" altLang="en-US" sz="1400" b="0" i="0" u="none" strike="noStrike" cap="none" normalizeH="0" baseline="0" dirty="0">
                <a:ln>
                  <a:noFill/>
                </a:ln>
                <a:solidFill>
                  <a:schemeClr val="tx1"/>
                </a:solidFill>
                <a:effectLst/>
                <a:latin typeface="Arial" panose="020B0604020202020204" pitchFamily="34" charset="0"/>
              </a:rPr>
              <a:t>: Ensures secure access to the system. </a:t>
            </a: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en-US" altLang="en-US" sz="1400" b="1" i="0" u="none" strike="noStrike" cap="none" normalizeH="0" baseline="0" dirty="0">
                <a:ln>
                  <a:noFill/>
                </a:ln>
                <a:solidFill>
                  <a:schemeClr val="tx1"/>
                </a:solidFill>
                <a:effectLst/>
                <a:latin typeface="Arial" panose="020B0604020202020204" pitchFamily="34" charset="0"/>
              </a:rPr>
              <a:t>Integration Layer</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API</a:t>
            </a:r>
            <a:r>
              <a:rPr kumimoji="0" lang="en-US" altLang="en-US" sz="1400" b="0" i="0" u="none" strike="noStrike" cap="none" normalizeH="0" baseline="0" dirty="0">
                <a:ln>
                  <a:noFill/>
                </a:ln>
                <a:solidFill>
                  <a:schemeClr val="tx1"/>
                </a:solidFill>
                <a:effectLst/>
                <a:latin typeface="Arial" panose="020B0604020202020204" pitchFamily="34" charset="0"/>
              </a:rPr>
              <a:t>: Allows integration with other systems (e.g., student information systems).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2296</Words>
  <Application>Microsoft Office PowerPoint</Application>
  <PresentationFormat>Widescreen</PresentationFormat>
  <Paragraphs>161</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Unicode MS</vt:lpstr>
      <vt:lpstr>Bookman Old Style</vt:lpstr>
      <vt:lpstr>Calibri</vt:lpstr>
      <vt:lpstr>Cambria</vt:lpstr>
      <vt:lpstr>Verdana</vt:lpstr>
      <vt:lpstr>Bioinformatics</vt:lpstr>
      <vt:lpstr>PROJECT TITLE EXAMINATION TIME TABLE GENERATOR</vt:lpstr>
      <vt:lpstr>Introduction</vt:lpstr>
      <vt:lpstr>Literature Review</vt:lpstr>
      <vt:lpstr>Existing method Drawback</vt:lpstr>
      <vt:lpstr>Proposed Method</vt:lpstr>
      <vt:lpstr>Objectives</vt:lpstr>
      <vt:lpstr>Methodology/Modules</vt:lpstr>
      <vt:lpstr>Constraint Satisfaction Problem Algorithm(csp)</vt:lpstr>
      <vt:lpstr>Hardware/software components</vt:lpstr>
      <vt:lpstr>Timeline of Project</vt:lpstr>
      <vt:lpstr>Expected Outcomes</vt:lpstr>
      <vt:lpstr>Conclusion</vt:lpstr>
      <vt:lpstr>Github Link</vt:lpstr>
      <vt:lpstr>References</vt:lpstr>
      <vt:lpstr>Project work mapping with SDG</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RAGHU VEER V</cp:lastModifiedBy>
  <cp:revision>25</cp:revision>
  <dcterms:created xsi:type="dcterms:W3CDTF">2023-03-16T03:26:00Z</dcterms:created>
  <dcterms:modified xsi:type="dcterms:W3CDTF">2025-01-15T01:00:16Z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6E828D25C6F24A59A542D4CA4738D6AE_13</vt:lpwstr>
  </property>
  <property fmtid="{D5CDD505-2E9C-101B-9397-08002B2CF9AE}" pid="3" name="KSOProductBuildVer">
    <vt:lpwstr>2057-12.2.0.19307</vt:lpwstr>
  </property>
</Properties>
</file>