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4" r:id="rId6"/>
    <p:sldId id="260" r:id="rId7"/>
    <p:sldId id="261" r:id="rId8"/>
    <p:sldId id="262" r:id="rId9"/>
    <p:sldId id="263" r:id="rId1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0" y="-4501"/>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87142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b="0" i="0" dirty="0">
                <a:solidFill>
                  <a:schemeClr val="tx1"/>
                </a:solidFill>
                <a:effectLst/>
                <a:latin typeface="Söhne"/>
              </a:rPr>
              <a:t>It’s aim to provide a clear and concise overview of the project and objectives for the analysis.</a:t>
            </a:r>
            <a:endParaRPr dirty="0">
              <a:solidFill>
                <a:schemeClr val="tx1"/>
              </a:solidFill>
            </a:endParaRPr>
          </a:p>
        </p:txBody>
      </p:sp>
      <p:sp>
        <p:nvSpPr>
          <p:cNvPr id="124" name="Shape 73"/>
          <p:cNvSpPr/>
          <p:nvPr/>
        </p:nvSpPr>
        <p:spPr>
          <a:xfrm>
            <a:off x="205025" y="2164724"/>
            <a:ext cx="8422608" cy="282247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Extracting valuable knowledge and insights from data that can support businesses, organizations, and individuals in various fields. By applying statistical and quantitative techniques, data analytics helps identify patterns, correlations, and relationships within datasets, enabling better understanding and prediction of future outcomes. There are range of approaches, including descriptive, diagnostic, predictive, and prescriptive analytics. </a:t>
            </a:r>
          </a:p>
          <a:p>
            <a:pPr algn="just"/>
            <a:endParaRPr lang="en-US" dirty="0"/>
          </a:p>
          <a:p>
            <a:pPr algn="just"/>
            <a:r>
              <a:rPr lang="en-US" dirty="0"/>
              <a:t>We can use historical data and statistical modeling techniques to make predictions about future outcomes.</a:t>
            </a:r>
          </a:p>
          <a:p>
            <a:pPr algn="just"/>
            <a:endParaRPr lang="en-US" dirty="0"/>
          </a:p>
          <a:p>
            <a:pPr algn="just"/>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87142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b="0" i="0" dirty="0">
                <a:solidFill>
                  <a:schemeClr val="tx1"/>
                </a:solidFill>
                <a:effectLst/>
                <a:latin typeface="Söhne"/>
              </a:rPr>
              <a:t>Gain an understanding of the dataset and checking the quality as well as  identify patterns or insights of the data.</a:t>
            </a:r>
            <a:endParaRPr dirty="0">
              <a:solidFill>
                <a:schemeClr val="tx1"/>
              </a:solidFill>
            </a:endParaRPr>
          </a:p>
        </p:txBody>
      </p:sp>
      <p:sp>
        <p:nvSpPr>
          <p:cNvPr id="133" name="Shape 82"/>
          <p:cNvSpPr/>
          <p:nvPr/>
        </p:nvSpPr>
        <p:spPr>
          <a:xfrm>
            <a:off x="205025" y="2164724"/>
            <a:ext cx="4134600" cy="282362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i="0" dirty="0">
                <a:solidFill>
                  <a:schemeClr val="tx1"/>
                </a:solidFill>
                <a:effectLst/>
                <a:latin typeface="Söhne"/>
              </a:rPr>
              <a:t>In customer demographic, customer address, and transactions table, there are data quality issues, there are lots of blank (missing data). Issues in data accuracy.</a:t>
            </a:r>
          </a:p>
          <a:p>
            <a:pPr marL="285750" indent="-285750">
              <a:buFont typeface="Arial" panose="020B0604020202020204" pitchFamily="34" charset="0"/>
              <a:buChar char="•"/>
            </a:pPr>
            <a:r>
              <a:rPr lang="en-US" dirty="0">
                <a:solidFill>
                  <a:schemeClr val="tx1"/>
                </a:solidFill>
                <a:latin typeface="Söhne"/>
              </a:rPr>
              <a:t>Duplicate data in </a:t>
            </a:r>
            <a:r>
              <a:rPr lang="en-US" dirty="0" err="1">
                <a:solidFill>
                  <a:schemeClr val="tx1"/>
                </a:solidFill>
                <a:latin typeface="Söhne"/>
              </a:rPr>
              <a:t>customer_id</a:t>
            </a:r>
            <a:r>
              <a:rPr lang="en-US" dirty="0">
                <a:solidFill>
                  <a:schemeClr val="tx1"/>
                </a:solidFill>
                <a:latin typeface="Söhne"/>
              </a:rPr>
              <a:t> in “Transaction table” and “Customer Address table”.</a:t>
            </a:r>
          </a:p>
          <a:p>
            <a:pPr marL="285750" indent="-285750">
              <a:buFont typeface="Arial" panose="020B0604020202020204" pitchFamily="34" charset="0"/>
              <a:buChar char="•"/>
            </a:pPr>
            <a:r>
              <a:rPr lang="en-US" dirty="0">
                <a:solidFill>
                  <a:schemeClr val="tx1"/>
                </a:solidFill>
                <a:latin typeface="Söhne"/>
              </a:rPr>
              <a:t>Inconsistent values for the same attribute in “</a:t>
            </a:r>
            <a:r>
              <a:rPr lang="en-US" dirty="0" err="1">
                <a:solidFill>
                  <a:schemeClr val="tx1"/>
                </a:solidFill>
                <a:latin typeface="Söhne"/>
              </a:rPr>
              <a:t>CustomerDemographic</a:t>
            </a:r>
            <a:r>
              <a:rPr lang="en-US" dirty="0">
                <a:solidFill>
                  <a:schemeClr val="tx1"/>
                </a:solidFill>
                <a:latin typeface="Söhne"/>
              </a:rPr>
              <a:t>” (Female being represented as “F”, “Female”, “</a:t>
            </a:r>
            <a:r>
              <a:rPr lang="en-US" dirty="0" err="1">
                <a:solidFill>
                  <a:schemeClr val="tx1"/>
                </a:solidFill>
                <a:latin typeface="Söhne"/>
              </a:rPr>
              <a:t>Femal</a:t>
            </a:r>
            <a:r>
              <a:rPr lang="en-US" dirty="0">
                <a:solidFill>
                  <a:schemeClr val="tx1"/>
                </a:solidFill>
                <a:latin typeface="Söhne"/>
              </a:rPr>
              <a:t>” and Male being represented as “M”, “Male”.</a:t>
            </a:r>
          </a:p>
        </p:txBody>
      </p:sp>
      <p:sp>
        <p:nvSpPr>
          <p:cNvPr id="134" name="Rectangle"/>
          <p:cNvSpPr/>
          <p:nvPr/>
        </p:nvSpPr>
        <p:spPr>
          <a:xfrm>
            <a:off x="4969973" y="2164723"/>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pic>
        <p:nvPicPr>
          <p:cNvPr id="3" name="Picture 2">
            <a:extLst>
              <a:ext uri="{FF2B5EF4-FFF2-40B4-BE49-F238E27FC236}">
                <a16:creationId xmlns:a16="http://schemas.microsoft.com/office/drawing/2014/main" id="{3DD4B417-036E-B3D9-0E2B-725F19562A09}"/>
              </a:ext>
            </a:extLst>
          </p:cNvPr>
          <p:cNvPicPr>
            <a:picLocks noChangeAspect="1"/>
          </p:cNvPicPr>
          <p:nvPr/>
        </p:nvPicPr>
        <p:blipFill>
          <a:blip r:embed="rId2"/>
          <a:stretch>
            <a:fillRect/>
          </a:stretch>
        </p:blipFill>
        <p:spPr>
          <a:xfrm>
            <a:off x="4969973" y="2164723"/>
            <a:ext cx="3800652" cy="265672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87142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b="0" i="0">
                <a:solidFill>
                  <a:schemeClr val="tx1"/>
                </a:solidFill>
                <a:effectLst/>
                <a:latin typeface="Söhne"/>
              </a:rPr>
              <a:t>Gain an understanding of the dataset and checking the quality as well as  identify patterns or insights of the data.</a:t>
            </a:r>
            <a:endParaRPr lang="en-US" dirty="0">
              <a:solidFill>
                <a:schemeClr val="tx1"/>
              </a:solidFill>
            </a:endParaRPr>
          </a:p>
        </p:txBody>
      </p:sp>
      <p:sp>
        <p:nvSpPr>
          <p:cNvPr id="133" name="Shape 82"/>
          <p:cNvSpPr/>
          <p:nvPr/>
        </p:nvSpPr>
        <p:spPr>
          <a:xfrm>
            <a:off x="205025" y="2164724"/>
            <a:ext cx="4134600" cy="123088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solidFill>
                  <a:schemeClr val="tx1"/>
                </a:solidFill>
                <a:latin typeface="Söhne"/>
              </a:rPr>
              <a:t>Inconsistent data type for the same attribute, in table “</a:t>
            </a:r>
            <a:r>
              <a:rPr lang="en-US" dirty="0" err="1">
                <a:solidFill>
                  <a:schemeClr val="tx1"/>
                </a:solidFill>
                <a:latin typeface="Söhne"/>
              </a:rPr>
              <a:t>CustomerDemographic</a:t>
            </a:r>
            <a:r>
              <a:rPr lang="en-US" dirty="0">
                <a:solidFill>
                  <a:schemeClr val="tx1"/>
                </a:solidFill>
                <a:latin typeface="Söhne"/>
              </a:rPr>
              <a:t>” Default column has numeric values for some fields and strings for others.</a:t>
            </a:r>
          </a:p>
        </p:txBody>
      </p:sp>
      <p:sp>
        <p:nvSpPr>
          <p:cNvPr id="134" name="Rectangle"/>
          <p:cNvSpPr/>
          <p:nvPr/>
        </p:nvSpPr>
        <p:spPr>
          <a:xfrm>
            <a:off x="4969973" y="2164723"/>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pic>
        <p:nvPicPr>
          <p:cNvPr id="3" name="Picture 2">
            <a:extLst>
              <a:ext uri="{FF2B5EF4-FFF2-40B4-BE49-F238E27FC236}">
                <a16:creationId xmlns:a16="http://schemas.microsoft.com/office/drawing/2014/main" id="{54E98156-14DE-FCFE-3D25-1B173DFA5186}"/>
              </a:ext>
            </a:extLst>
          </p:cNvPr>
          <p:cNvPicPr>
            <a:picLocks noChangeAspect="1"/>
          </p:cNvPicPr>
          <p:nvPr/>
        </p:nvPicPr>
        <p:blipFill>
          <a:blip r:embed="rId2"/>
          <a:stretch>
            <a:fillRect/>
          </a:stretch>
        </p:blipFill>
        <p:spPr>
          <a:xfrm>
            <a:off x="4969973" y="2164723"/>
            <a:ext cx="3800652" cy="2705157"/>
          </a:xfrm>
          <a:prstGeom prst="rect">
            <a:avLst/>
          </a:prstGeom>
        </p:spPr>
      </p:pic>
    </p:spTree>
    <p:extLst>
      <p:ext uri="{BB962C8B-B14F-4D97-AF65-F5344CB8AC3E}">
        <p14:creationId xmlns:p14="http://schemas.microsoft.com/office/powerpoint/2010/main" val="18990831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964441"/>
            <a:ext cx="8565600" cy="122421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Improve the given dataset in a form that will lead develop </a:t>
            </a:r>
            <a:r>
              <a:rPr lang="en-US" dirty="0" err="1"/>
              <a:t>consinee</a:t>
            </a:r>
            <a:r>
              <a:rPr lang="en-US" dirty="0"/>
              <a:t> the data by area &amp; month to get the 1000 new customers within that region. </a:t>
            </a:r>
          </a:p>
        </p:txBody>
      </p:sp>
      <p:sp>
        <p:nvSpPr>
          <p:cNvPr id="142" name="Shape 91"/>
          <p:cNvSpPr/>
          <p:nvPr/>
        </p:nvSpPr>
        <p:spPr>
          <a:xfrm>
            <a:off x="205025" y="2164724"/>
            <a:ext cx="4134600" cy="282247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solidFill>
                  <a:schemeClr val="tx1"/>
                </a:solidFill>
              </a:rPr>
              <a:t>Create a calculated filled based on the dataset like convert the D.O.B in an age bracket.</a:t>
            </a:r>
          </a:p>
          <a:p>
            <a:pPr marL="285750" indent="-285750">
              <a:buFont typeface="Arial" panose="020B0604020202020204" pitchFamily="34" charset="0"/>
              <a:buChar char="•"/>
            </a:pPr>
            <a:r>
              <a:rPr lang="en-US" dirty="0">
                <a:solidFill>
                  <a:schemeClr val="tx1"/>
                </a:solidFill>
              </a:rPr>
              <a:t>By performing a hypothesis on the given set of data and get the statistical data to get the relation between the customers to focus on the particular group of customers.</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dirty="0">
              <a:solidFill>
                <a:schemeClr val="tx1"/>
              </a:solidFill>
            </a:endParaRPr>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pic>
        <p:nvPicPr>
          <p:cNvPr id="3" name="Picture 2">
            <a:extLst>
              <a:ext uri="{FF2B5EF4-FFF2-40B4-BE49-F238E27FC236}">
                <a16:creationId xmlns:a16="http://schemas.microsoft.com/office/drawing/2014/main" id="{E3EAB224-8821-233F-71AB-EA38CFFA212B}"/>
              </a:ext>
            </a:extLst>
          </p:cNvPr>
          <p:cNvPicPr>
            <a:picLocks noChangeAspect="1"/>
          </p:cNvPicPr>
          <p:nvPr/>
        </p:nvPicPr>
        <p:blipFill>
          <a:blip r:embed="rId2"/>
          <a:stretch>
            <a:fillRect/>
          </a:stretch>
        </p:blipFill>
        <p:spPr>
          <a:xfrm>
            <a:off x="4969973" y="2188655"/>
            <a:ext cx="3800652" cy="2649304"/>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4" y="1083299"/>
            <a:ext cx="8863671" cy="87027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It involves extracting valuable information from the data and translating it into actionable knowledge or decision-making.</a:t>
            </a:r>
          </a:p>
        </p:txBody>
      </p:sp>
      <p:sp>
        <p:nvSpPr>
          <p:cNvPr id="151" name="Shape 100"/>
          <p:cNvSpPr/>
          <p:nvPr/>
        </p:nvSpPr>
        <p:spPr>
          <a:xfrm>
            <a:off x="205024" y="2164723"/>
            <a:ext cx="4134600" cy="308792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In this, we analyze the data, according to your information, we changed the DOB to age and found some external data from the external source (ABS) which helps me to make a relationships between tables and provide some important insight on the data like </a:t>
            </a:r>
            <a:r>
              <a:rPr lang="en-US" b="0" i="0" dirty="0">
                <a:solidFill>
                  <a:srgbClr val="000000"/>
                </a:solidFill>
                <a:effectLst/>
                <a:latin typeface="Open Sans" panose="020B0606030504020204" pitchFamily="34" charset="0"/>
              </a:rPr>
              <a:t>Count of persons by state and territory by gender. And also found some uncover patterns like count of the people who are most likely customers of your company from different territory. This is my report.</a:t>
            </a:r>
            <a:endParaRPr dirty="0"/>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pic>
        <p:nvPicPr>
          <p:cNvPr id="3" name="Picture 2">
            <a:extLst>
              <a:ext uri="{FF2B5EF4-FFF2-40B4-BE49-F238E27FC236}">
                <a16:creationId xmlns:a16="http://schemas.microsoft.com/office/drawing/2014/main" id="{9575777A-9301-9779-BE8F-83471CD93D65}"/>
              </a:ext>
            </a:extLst>
          </p:cNvPr>
          <p:cNvPicPr>
            <a:picLocks noChangeAspect="1"/>
          </p:cNvPicPr>
          <p:nvPr/>
        </p:nvPicPr>
        <p:blipFill>
          <a:blip r:embed="rId2"/>
          <a:stretch>
            <a:fillRect/>
          </a:stretch>
        </p:blipFill>
        <p:spPr>
          <a:xfrm>
            <a:off x="4572001" y="2216344"/>
            <a:ext cx="4134600" cy="2597683"/>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The </a:t>
            </a:r>
            <a:r>
              <a:rPr dirty="0"/>
              <a:t>supporting items</a:t>
            </a:r>
            <a:r>
              <a:rPr lang="en-US" dirty="0"/>
              <a:t> are :</a:t>
            </a:r>
            <a:endParaRPr dirty="0"/>
          </a:p>
        </p:txBody>
      </p:sp>
      <p:sp>
        <p:nvSpPr>
          <p:cNvPr id="2" name="Shape 100">
            <a:extLst>
              <a:ext uri="{FF2B5EF4-FFF2-40B4-BE49-F238E27FC236}">
                <a16:creationId xmlns:a16="http://schemas.microsoft.com/office/drawing/2014/main" id="{2C37AA51-2971-58B0-CDF1-54A69DC99711}"/>
              </a:ext>
            </a:extLst>
          </p:cNvPr>
          <p:cNvSpPr/>
          <p:nvPr/>
        </p:nvSpPr>
        <p:spPr>
          <a:xfrm>
            <a:off x="205025" y="2134899"/>
            <a:ext cx="8272001" cy="96427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342900" indent="-342900">
              <a:buFont typeface="+mj-lt"/>
              <a:buAutoNum type="arabicPeriod"/>
            </a:pPr>
            <a:r>
              <a:rPr lang="en-US" dirty="0"/>
              <a:t>MS Excel</a:t>
            </a:r>
          </a:p>
          <a:p>
            <a:pPr marL="342900" indent="-342900">
              <a:buFont typeface="+mj-lt"/>
              <a:buAutoNum type="arabicPeriod"/>
            </a:pPr>
            <a:r>
              <a:rPr lang="en-US" dirty="0"/>
              <a:t>Power BI</a:t>
            </a:r>
          </a:p>
          <a:p>
            <a:pPr marL="342900" indent="-342900">
              <a:buFont typeface="+mj-lt"/>
              <a:buAutoNum type="arabicPeriod"/>
            </a:pPr>
            <a:r>
              <a:rPr lang="en-US" dirty="0"/>
              <a:t>MS PowerPoint</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77</TotalTime>
  <Words>513</Words>
  <Application>Microsoft Office PowerPoint</Application>
  <PresentationFormat>On-screen Show (16:9)</PresentationFormat>
  <Paragraphs>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Open Sans</vt:lpstr>
      <vt:lpstr>Open Sans Extrabold</vt:lpstr>
      <vt:lpstr>Open Sans Light</vt:lpstr>
      <vt:lpstr>Söhne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NIRMAL RAJ</cp:lastModifiedBy>
  <cp:revision>4</cp:revision>
  <dcterms:modified xsi:type="dcterms:W3CDTF">2023-06-29T06:20:37Z</dcterms:modified>
</cp:coreProperties>
</file>