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4304-1413-43D4-814A-69CF24566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ED16D-FCF8-4017-8337-2FC256BD8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97894-A151-40DA-BD86-244E0E22AAFE}"/>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5" name="Footer Placeholder 4">
            <a:extLst>
              <a:ext uri="{FF2B5EF4-FFF2-40B4-BE49-F238E27FC236}">
                <a16:creationId xmlns:a16="http://schemas.microsoft.com/office/drawing/2014/main" id="{099A0CC3-3510-480A-B1D8-0C7CD81BA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9E381-AA98-463D-BF9E-24A0FE9CDFAD}"/>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130674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D6ED-BDF6-40F6-913F-3C1F21EDE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A2ADFE-FFB3-4318-8775-6E37C66161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BA1B8-4D36-4B49-9D17-CB42856C1099}"/>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5" name="Footer Placeholder 4">
            <a:extLst>
              <a:ext uri="{FF2B5EF4-FFF2-40B4-BE49-F238E27FC236}">
                <a16:creationId xmlns:a16="http://schemas.microsoft.com/office/drawing/2014/main" id="{74733C15-FC9D-457F-999F-318EAE477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79AFC-DEB7-435B-9003-D2EC3F04DADB}"/>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36312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4EB89-1A5A-41E5-9293-C281E14C85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1E68E9-54ED-48F3-869A-CFC9EFC3F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BBD5D-C708-4935-A839-EB9AC5D2C933}"/>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5" name="Footer Placeholder 4">
            <a:extLst>
              <a:ext uri="{FF2B5EF4-FFF2-40B4-BE49-F238E27FC236}">
                <a16:creationId xmlns:a16="http://schemas.microsoft.com/office/drawing/2014/main" id="{4E5FF5A3-A56E-4F36-8AC9-AA9CEAB0F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A780C-9753-43EE-8CE0-8A2AA228BCA2}"/>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337045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BC15-843B-4691-A0AE-E3EF09AAC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B1D0A-FEC6-4377-AE27-B79AAF30ED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A9076-C4E1-4B53-8144-95F602501561}"/>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5" name="Footer Placeholder 4">
            <a:extLst>
              <a:ext uri="{FF2B5EF4-FFF2-40B4-BE49-F238E27FC236}">
                <a16:creationId xmlns:a16="http://schemas.microsoft.com/office/drawing/2014/main" id="{EE1C5EA8-9E34-47ED-BC0E-CA0875928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1F699-C281-41B8-A0B1-5D1117797AB7}"/>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148718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D932-5EB4-47B5-94C5-C8D52E381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98C24-51FC-43B2-B527-07FD5E422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51BD9-D583-40DF-8709-85DA44DAA7C8}"/>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5" name="Footer Placeholder 4">
            <a:extLst>
              <a:ext uri="{FF2B5EF4-FFF2-40B4-BE49-F238E27FC236}">
                <a16:creationId xmlns:a16="http://schemas.microsoft.com/office/drawing/2014/main" id="{BEA63B23-F6D3-49BD-8F4E-BC7E5868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37108-7B81-412B-8031-D80819C1CB23}"/>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415161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60DD-0DB2-483E-A851-262A59C4D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E7EDA-EB5A-4438-8877-2C3FF38E9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CDBB9-4E8B-44A8-A560-70B9C6C8C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D2AEA1-B123-40F5-9940-0B109B8312C5}"/>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6" name="Footer Placeholder 5">
            <a:extLst>
              <a:ext uri="{FF2B5EF4-FFF2-40B4-BE49-F238E27FC236}">
                <a16:creationId xmlns:a16="http://schemas.microsoft.com/office/drawing/2014/main" id="{F6AD9711-4D76-4DF1-9BE8-E79FABDF7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ED44A-46D9-471C-ABE6-3073FA9DCCAE}"/>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408112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0C25-494E-4671-A2AD-8347832B40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607FE-CE42-4C17-9CD5-9FCAEF4CC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EA1EAE-600C-4ABE-9F7E-2B65C75856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F685D1-5941-46CB-97E3-5DC06161C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A87E6-EC20-43E5-A5BB-F675B7577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FBD142-15B2-45DA-B17A-A3E80F289CB4}"/>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8" name="Footer Placeholder 7">
            <a:extLst>
              <a:ext uri="{FF2B5EF4-FFF2-40B4-BE49-F238E27FC236}">
                <a16:creationId xmlns:a16="http://schemas.microsoft.com/office/drawing/2014/main" id="{E2EDC981-AA6E-463F-BD2E-A68C0EE62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9A1691-DB2A-40A6-A84F-1D1106DEF97D}"/>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417019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1067-6CFB-44B9-AFBD-F723492C5D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685692-79ED-47E7-BF13-E048FD0AFD99}"/>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4" name="Footer Placeholder 3">
            <a:extLst>
              <a:ext uri="{FF2B5EF4-FFF2-40B4-BE49-F238E27FC236}">
                <a16:creationId xmlns:a16="http://schemas.microsoft.com/office/drawing/2014/main" id="{E40E78D1-731E-481B-ADA4-989B6128C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C689BF-953E-4328-A091-FCDC488C7DF6}"/>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144371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23F9F-5306-4F98-9BE3-26476DF0C91D}"/>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3" name="Footer Placeholder 2">
            <a:extLst>
              <a:ext uri="{FF2B5EF4-FFF2-40B4-BE49-F238E27FC236}">
                <a16:creationId xmlns:a16="http://schemas.microsoft.com/office/drawing/2014/main" id="{B26261F4-3398-4F79-AB78-B5D9A2E1D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48FD2B-A999-4228-B994-0E3D64DBA417}"/>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343985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7FEC-38CD-42B8-9FDC-EA8D921A5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2D03A-462C-4E05-85A6-A79DF193D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41816-7D64-4CBE-BD0A-CA39E54F5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293E8-5C89-4D31-BED0-D0B57B40B399}"/>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6" name="Footer Placeholder 5">
            <a:extLst>
              <a:ext uri="{FF2B5EF4-FFF2-40B4-BE49-F238E27FC236}">
                <a16:creationId xmlns:a16="http://schemas.microsoft.com/office/drawing/2014/main" id="{A9E7D52D-961F-4443-BBDA-3E227840A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30EBE-E81C-453C-AC70-231978DBE93B}"/>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97830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19F5-6545-41F8-9292-DF4FDFBB5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46F10-3E9A-494B-9017-072AC73D5B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AC062D-9D85-4C9D-BB2A-B6BD06C4F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82056-4D29-4F99-AAC4-A6FFF20C5F35}"/>
              </a:ext>
            </a:extLst>
          </p:cNvPr>
          <p:cNvSpPr>
            <a:spLocks noGrp="1"/>
          </p:cNvSpPr>
          <p:nvPr>
            <p:ph type="dt" sz="half" idx="10"/>
          </p:nvPr>
        </p:nvSpPr>
        <p:spPr/>
        <p:txBody>
          <a:bodyPr/>
          <a:lstStyle/>
          <a:p>
            <a:fld id="{39DB995F-4D7D-4503-B313-7E44319F1A04}" type="datetimeFigureOut">
              <a:rPr lang="en-US" smtClean="0"/>
              <a:t>12/16/2019</a:t>
            </a:fld>
            <a:endParaRPr lang="en-US"/>
          </a:p>
        </p:txBody>
      </p:sp>
      <p:sp>
        <p:nvSpPr>
          <p:cNvPr id="6" name="Footer Placeholder 5">
            <a:extLst>
              <a:ext uri="{FF2B5EF4-FFF2-40B4-BE49-F238E27FC236}">
                <a16:creationId xmlns:a16="http://schemas.microsoft.com/office/drawing/2014/main" id="{543F82B6-AC1D-4F52-B5DB-4A0377C8E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3C6C9-F6BF-47D4-85BA-37E93854EF2F}"/>
              </a:ext>
            </a:extLst>
          </p:cNvPr>
          <p:cNvSpPr>
            <a:spLocks noGrp="1"/>
          </p:cNvSpPr>
          <p:nvPr>
            <p:ph type="sldNum" sz="quarter" idx="12"/>
          </p:nvPr>
        </p:nvSpPr>
        <p:spPr/>
        <p:txBody>
          <a:bodyPr/>
          <a:lstStyle/>
          <a:p>
            <a:fld id="{9BBCB2CC-00BB-40DC-9786-BEAE17533F5A}" type="slidenum">
              <a:rPr lang="en-US" smtClean="0"/>
              <a:t>‹#›</a:t>
            </a:fld>
            <a:endParaRPr lang="en-US"/>
          </a:p>
        </p:txBody>
      </p:sp>
    </p:spTree>
    <p:extLst>
      <p:ext uri="{BB962C8B-B14F-4D97-AF65-F5344CB8AC3E}">
        <p14:creationId xmlns:p14="http://schemas.microsoft.com/office/powerpoint/2010/main" val="164692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FD2FD-293F-42DD-991E-4996EF4E6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949EE8-D0C5-46C6-8A4F-94C984E7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BF011-3401-44FF-BE30-D209BAF27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B995F-4D7D-4503-B313-7E44319F1A04}" type="datetimeFigureOut">
              <a:rPr lang="en-US" smtClean="0"/>
              <a:t>12/16/2019</a:t>
            </a:fld>
            <a:endParaRPr lang="en-US"/>
          </a:p>
        </p:txBody>
      </p:sp>
      <p:sp>
        <p:nvSpPr>
          <p:cNvPr id="5" name="Footer Placeholder 4">
            <a:extLst>
              <a:ext uri="{FF2B5EF4-FFF2-40B4-BE49-F238E27FC236}">
                <a16:creationId xmlns:a16="http://schemas.microsoft.com/office/drawing/2014/main" id="{ED633E28-F0A2-414C-A58B-1F5458370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E081B-B03F-401D-B4F6-90CCD9294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CB2CC-00BB-40DC-9786-BEAE17533F5A}" type="slidenum">
              <a:rPr lang="en-US" smtClean="0"/>
              <a:t>‹#›</a:t>
            </a:fld>
            <a:endParaRPr lang="en-US"/>
          </a:p>
        </p:txBody>
      </p:sp>
    </p:spTree>
    <p:extLst>
      <p:ext uri="{BB962C8B-B14F-4D97-AF65-F5344CB8AC3E}">
        <p14:creationId xmlns:p14="http://schemas.microsoft.com/office/powerpoint/2010/main" val="178075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5B69-DBC8-4D7D-8ECB-A442B687027E}"/>
              </a:ext>
            </a:extLst>
          </p:cNvPr>
          <p:cNvSpPr>
            <a:spLocks noGrp="1"/>
          </p:cNvSpPr>
          <p:nvPr>
            <p:ph type="ctrTitle"/>
          </p:nvPr>
        </p:nvSpPr>
        <p:spPr/>
        <p:txBody>
          <a:bodyPr/>
          <a:lstStyle/>
          <a:p>
            <a:r>
              <a:rPr lang="en-US" dirty="0"/>
              <a:t>AWS Lambda</a:t>
            </a:r>
          </a:p>
        </p:txBody>
      </p:sp>
      <p:sp>
        <p:nvSpPr>
          <p:cNvPr id="3" name="Subtitle 2">
            <a:extLst>
              <a:ext uri="{FF2B5EF4-FFF2-40B4-BE49-F238E27FC236}">
                <a16:creationId xmlns:a16="http://schemas.microsoft.com/office/drawing/2014/main" id="{ED525AB6-8D5F-4650-AB3E-29001B84D794}"/>
              </a:ext>
            </a:extLst>
          </p:cNvPr>
          <p:cNvSpPr>
            <a:spLocks noGrp="1"/>
          </p:cNvSpPr>
          <p:nvPr>
            <p:ph type="subTitle" idx="1"/>
          </p:nvPr>
        </p:nvSpPr>
        <p:spPr/>
        <p:txBody>
          <a:bodyPr/>
          <a:lstStyle/>
          <a:p>
            <a:r>
              <a:rPr lang="en-US" dirty="0"/>
              <a:t>Compute service</a:t>
            </a:r>
          </a:p>
        </p:txBody>
      </p:sp>
    </p:spTree>
    <p:extLst>
      <p:ext uri="{BB962C8B-B14F-4D97-AF65-F5344CB8AC3E}">
        <p14:creationId xmlns:p14="http://schemas.microsoft.com/office/powerpoint/2010/main" val="3982999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C78E6-2426-498D-9698-9E8E144F5718}"/>
              </a:ext>
            </a:extLst>
          </p:cNvPr>
          <p:cNvSpPr>
            <a:spLocks noGrp="1"/>
          </p:cNvSpPr>
          <p:nvPr>
            <p:ph idx="1"/>
          </p:nvPr>
        </p:nvSpPr>
        <p:spPr>
          <a:xfrm>
            <a:off x="838200" y="406400"/>
            <a:ext cx="10515600" cy="5567363"/>
          </a:xfrm>
        </p:spPr>
        <p:txBody>
          <a:bodyPr>
            <a:normAutofit fontScale="85000" lnSpcReduction="20000"/>
          </a:bodyPr>
          <a:lstStyle/>
          <a:p>
            <a:pPr marL="0" indent="0">
              <a:buNone/>
            </a:pPr>
            <a:r>
              <a:rPr lang="en-US" u="sng" dirty="0"/>
              <a:t>   </a:t>
            </a:r>
            <a:r>
              <a:rPr lang="en-US" b="1" u="sng" dirty="0"/>
              <a:t>Monthly request charges</a:t>
            </a:r>
            <a:endParaRPr lang="en-US" u="sng" dirty="0"/>
          </a:p>
          <a:p>
            <a:r>
              <a:rPr lang="en-US" dirty="0"/>
              <a:t>The monthly request price is $0.20 per 1 million requests and the free tier provides 1M requests per month.</a:t>
            </a:r>
          </a:p>
          <a:p>
            <a:endParaRPr lang="en-US" dirty="0"/>
          </a:p>
          <a:p>
            <a:r>
              <a:rPr lang="en-US" dirty="0"/>
              <a:t>Total requests – Free tier request = Monthly billable requests</a:t>
            </a:r>
          </a:p>
          <a:p>
            <a:endParaRPr lang="en-US" dirty="0"/>
          </a:p>
          <a:p>
            <a:r>
              <a:rPr lang="en-US" dirty="0"/>
              <a:t>30M requests – 1M free tier requests = 29M Monthly billable requests</a:t>
            </a:r>
          </a:p>
          <a:p>
            <a:endParaRPr lang="en-US" dirty="0"/>
          </a:p>
          <a:p>
            <a:r>
              <a:rPr lang="en-US" dirty="0"/>
              <a:t>Monthly request charges = 29M * $0.2/M = $5.80</a:t>
            </a:r>
          </a:p>
          <a:p>
            <a:endParaRPr lang="en-US" dirty="0"/>
          </a:p>
          <a:p>
            <a:pPr marL="0" indent="0">
              <a:buNone/>
            </a:pPr>
            <a:endParaRPr lang="en-US" dirty="0"/>
          </a:p>
          <a:p>
            <a:r>
              <a:rPr lang="en-US" dirty="0"/>
              <a:t>Total compute charges</a:t>
            </a:r>
          </a:p>
          <a:p>
            <a:endParaRPr lang="en-US" dirty="0"/>
          </a:p>
          <a:p>
            <a:r>
              <a:rPr lang="en-US" dirty="0"/>
              <a:t>Total charges = Compute charges + Request charges = $5.83 + $5.80 = $11.63 per month</a:t>
            </a:r>
          </a:p>
          <a:p>
            <a:endParaRPr lang="en-US" dirty="0"/>
          </a:p>
        </p:txBody>
      </p:sp>
    </p:spTree>
    <p:extLst>
      <p:ext uri="{BB962C8B-B14F-4D97-AF65-F5344CB8AC3E}">
        <p14:creationId xmlns:p14="http://schemas.microsoft.com/office/powerpoint/2010/main" val="332359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F012-FEF0-4825-B535-37BB66700F3C}"/>
              </a:ext>
            </a:extLst>
          </p:cNvPr>
          <p:cNvSpPr>
            <a:spLocks noGrp="1"/>
          </p:cNvSpPr>
          <p:nvPr>
            <p:ph type="title"/>
          </p:nvPr>
        </p:nvSpPr>
        <p:spPr>
          <a:xfrm>
            <a:off x="838200" y="365125"/>
            <a:ext cx="10515600" cy="1325563"/>
          </a:xfrm>
        </p:spPr>
        <p:txBody>
          <a:bodyPr/>
          <a:lstStyle/>
          <a:p>
            <a:r>
              <a:rPr lang="en-US"/>
              <a:t>7. Real time use Cases</a:t>
            </a:r>
            <a:endParaRPr lang="en-US" dirty="0"/>
          </a:p>
        </p:txBody>
      </p:sp>
      <p:sp>
        <p:nvSpPr>
          <p:cNvPr id="3" name="Content Placeholder 2">
            <a:extLst>
              <a:ext uri="{FF2B5EF4-FFF2-40B4-BE49-F238E27FC236}">
                <a16:creationId xmlns:a16="http://schemas.microsoft.com/office/drawing/2014/main" id="{904144B8-2A6E-45FC-BDA8-D7D393308845}"/>
              </a:ext>
            </a:extLst>
          </p:cNvPr>
          <p:cNvSpPr>
            <a:spLocks noGrp="1"/>
          </p:cNvSpPr>
          <p:nvPr>
            <p:ph idx="1"/>
          </p:nvPr>
        </p:nvSpPr>
        <p:spPr>
          <a:xfrm>
            <a:off x="838200" y="1825625"/>
            <a:ext cx="10515600" cy="4541308"/>
          </a:xfrm>
        </p:spPr>
        <p:txBody>
          <a:bodyPr>
            <a:normAutofit lnSpcReduction="10000"/>
          </a:bodyPr>
          <a:lstStyle/>
          <a:p>
            <a:r>
              <a:rPr lang="en-US" dirty="0"/>
              <a:t>Real-time file Processing</a:t>
            </a:r>
          </a:p>
          <a:p>
            <a:endParaRPr lang="en-US" dirty="0"/>
          </a:p>
          <a:p>
            <a:endParaRPr lang="en-US" dirty="0"/>
          </a:p>
          <a:p>
            <a:endParaRPr lang="en-US" dirty="0"/>
          </a:p>
          <a:p>
            <a:endParaRPr lang="en-US" dirty="0"/>
          </a:p>
          <a:p>
            <a:endParaRPr lang="en-US" dirty="0"/>
          </a:p>
          <a:p>
            <a:endParaRPr lang="en-US" dirty="0"/>
          </a:p>
          <a:p>
            <a:endParaRPr lang="en-US" dirty="0"/>
          </a:p>
          <a:p>
            <a:r>
              <a:rPr lang="en-US" dirty="0"/>
              <a:t>ETL Jobs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7C6B015D-2D27-47F3-ABD0-EF6D461AB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2392275"/>
            <a:ext cx="11224050" cy="2721592"/>
          </a:xfrm>
          <a:prstGeom prst="rect">
            <a:avLst/>
          </a:prstGeom>
        </p:spPr>
      </p:pic>
    </p:spTree>
    <p:extLst>
      <p:ext uri="{BB962C8B-B14F-4D97-AF65-F5344CB8AC3E}">
        <p14:creationId xmlns:p14="http://schemas.microsoft.com/office/powerpoint/2010/main" val="278877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CF922-227F-42F8-A154-95A0F95CAFB3}"/>
              </a:ext>
            </a:extLst>
          </p:cNvPr>
          <p:cNvSpPr>
            <a:spLocks noGrp="1"/>
          </p:cNvSpPr>
          <p:nvPr>
            <p:ph idx="1"/>
          </p:nvPr>
        </p:nvSpPr>
        <p:spPr>
          <a:xfrm>
            <a:off x="838200" y="1100667"/>
            <a:ext cx="10515600" cy="5076296"/>
          </a:xfrm>
        </p:spPr>
        <p:txBody>
          <a:bodyPr>
            <a:normAutofit/>
          </a:bodyPr>
          <a:lstStyle/>
          <a:p>
            <a:r>
              <a:rPr lang="en-US" dirty="0"/>
              <a:t>Web applications</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r>
              <a:rPr lang="en-US" dirty="0"/>
              <a:t>Mobile Backends</a:t>
            </a:r>
          </a:p>
        </p:txBody>
      </p:sp>
      <p:pic>
        <p:nvPicPr>
          <p:cNvPr id="7" name="Picture 6">
            <a:extLst>
              <a:ext uri="{FF2B5EF4-FFF2-40B4-BE49-F238E27FC236}">
                <a16:creationId xmlns:a16="http://schemas.microsoft.com/office/drawing/2014/main" id="{4D940031-0C50-40E6-A715-01482DD1E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81069"/>
            <a:ext cx="11506200" cy="2823465"/>
          </a:xfrm>
          <a:prstGeom prst="rect">
            <a:avLst/>
          </a:prstGeom>
        </p:spPr>
      </p:pic>
    </p:spTree>
    <p:extLst>
      <p:ext uri="{BB962C8B-B14F-4D97-AF65-F5344CB8AC3E}">
        <p14:creationId xmlns:p14="http://schemas.microsoft.com/office/powerpoint/2010/main" val="44780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1823-636A-4503-AFA8-0E3C89D34533}"/>
              </a:ext>
            </a:extLst>
          </p:cNvPr>
          <p:cNvSpPr>
            <a:spLocks noGrp="1"/>
          </p:cNvSpPr>
          <p:nvPr>
            <p:ph type="title"/>
          </p:nvPr>
        </p:nvSpPr>
        <p:spPr/>
        <p:txBody>
          <a:bodyPr/>
          <a:lstStyle/>
          <a:p>
            <a:r>
              <a:rPr lang="en-US" dirty="0"/>
              <a:t>13.</a:t>
            </a:r>
          </a:p>
        </p:txBody>
      </p:sp>
      <p:pic>
        <p:nvPicPr>
          <p:cNvPr id="5" name="Content Placeholder 4">
            <a:extLst>
              <a:ext uri="{FF2B5EF4-FFF2-40B4-BE49-F238E27FC236}">
                <a16:creationId xmlns:a16="http://schemas.microsoft.com/office/drawing/2014/main" id="{24E5B85C-3E85-4B58-BB16-056294042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495" y="517525"/>
            <a:ext cx="9387038" cy="5087408"/>
          </a:xfrm>
        </p:spPr>
      </p:pic>
    </p:spTree>
    <p:extLst>
      <p:ext uri="{BB962C8B-B14F-4D97-AF65-F5344CB8AC3E}">
        <p14:creationId xmlns:p14="http://schemas.microsoft.com/office/powerpoint/2010/main" val="218725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F8EF8D-9007-42C3-BE37-33195077E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852" y="576775"/>
            <a:ext cx="9397219" cy="5162843"/>
          </a:xfrm>
        </p:spPr>
      </p:pic>
    </p:spTree>
    <p:extLst>
      <p:ext uri="{BB962C8B-B14F-4D97-AF65-F5344CB8AC3E}">
        <p14:creationId xmlns:p14="http://schemas.microsoft.com/office/powerpoint/2010/main" val="360321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E3E977-C6E2-4707-87E1-DA25D7537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514" y="1336431"/>
            <a:ext cx="8499748" cy="4390366"/>
          </a:xfrm>
        </p:spPr>
      </p:pic>
    </p:spTree>
    <p:extLst>
      <p:ext uri="{BB962C8B-B14F-4D97-AF65-F5344CB8AC3E}">
        <p14:creationId xmlns:p14="http://schemas.microsoft.com/office/powerpoint/2010/main" val="155875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628D51A-8723-4CB9-B604-7EE3CF9A4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359" y="1167618"/>
            <a:ext cx="8516951" cy="5190979"/>
          </a:xfrm>
        </p:spPr>
      </p:pic>
    </p:spTree>
    <p:extLst>
      <p:ext uri="{BB962C8B-B14F-4D97-AF65-F5344CB8AC3E}">
        <p14:creationId xmlns:p14="http://schemas.microsoft.com/office/powerpoint/2010/main" val="197737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96F7E0-45F9-45D8-8A6E-0DD0568C0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951" y="787791"/>
            <a:ext cx="8975187" cy="5389172"/>
          </a:xfrm>
        </p:spPr>
      </p:pic>
    </p:spTree>
    <p:extLst>
      <p:ext uri="{BB962C8B-B14F-4D97-AF65-F5344CB8AC3E}">
        <p14:creationId xmlns:p14="http://schemas.microsoft.com/office/powerpoint/2010/main" val="266351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C35BCF-4324-4BEC-9025-2FBC1683D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39" y="773723"/>
            <a:ext cx="9394268" cy="5403240"/>
          </a:xfrm>
        </p:spPr>
      </p:pic>
    </p:spTree>
    <p:extLst>
      <p:ext uri="{BB962C8B-B14F-4D97-AF65-F5344CB8AC3E}">
        <p14:creationId xmlns:p14="http://schemas.microsoft.com/office/powerpoint/2010/main" val="276592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71D5-FD8E-4125-A5F1-ABE9F8948DEC}"/>
              </a:ext>
            </a:extLst>
          </p:cNvPr>
          <p:cNvSpPr>
            <a:spLocks noGrp="1"/>
          </p:cNvSpPr>
          <p:nvPr>
            <p:ph type="title"/>
          </p:nvPr>
        </p:nvSpPr>
        <p:spPr>
          <a:xfrm>
            <a:off x="838200" y="365125"/>
            <a:ext cx="10236200" cy="1057275"/>
          </a:xfrm>
        </p:spPr>
        <p:txBody>
          <a:bodyPr/>
          <a:lstStyle/>
          <a:p>
            <a:r>
              <a:rPr lang="en-US" dirty="0"/>
              <a:t>1. Need for AWS Lambda/ Motivation</a:t>
            </a:r>
          </a:p>
        </p:txBody>
      </p:sp>
      <p:sp>
        <p:nvSpPr>
          <p:cNvPr id="3" name="Content Placeholder 2">
            <a:extLst>
              <a:ext uri="{FF2B5EF4-FFF2-40B4-BE49-F238E27FC236}">
                <a16:creationId xmlns:a16="http://schemas.microsoft.com/office/drawing/2014/main" id="{30FC5BF9-1ACE-4840-982B-6144E1911AC8}"/>
              </a:ext>
            </a:extLst>
          </p:cNvPr>
          <p:cNvSpPr>
            <a:spLocks noGrp="1"/>
          </p:cNvSpPr>
          <p:nvPr>
            <p:ph idx="1"/>
          </p:nvPr>
        </p:nvSpPr>
        <p:spPr>
          <a:xfrm>
            <a:off x="698500" y="1656292"/>
            <a:ext cx="10515600" cy="5201708"/>
          </a:xfrm>
        </p:spPr>
        <p:txBody>
          <a:bodyPr/>
          <a:lstStyle/>
          <a:p>
            <a:r>
              <a:rPr lang="en-US" dirty="0"/>
              <a:t>suppose, we are building applications or websites and want to deliver great experience to users such as showing thumbnails when user uploads a picture or validating address when someone types address or loading videos on background while scrolling social media apps,</a:t>
            </a:r>
          </a:p>
          <a:p>
            <a:r>
              <a:rPr lang="en-US" dirty="0"/>
              <a:t>for these, our application needs some backend task or code that runs and responds to these events.</a:t>
            </a:r>
          </a:p>
          <a:p>
            <a:r>
              <a:rPr lang="en-US" dirty="0"/>
              <a:t>Managing the infrastructure to host and execute backend code can become difficult sometimes. so we need some service that manages the infrastructure for us and  we can focus on code and business logic only.</a:t>
            </a:r>
          </a:p>
          <a:p>
            <a:pPr marL="0" indent="0" algn="ctr">
              <a:buNone/>
            </a:pPr>
            <a:r>
              <a:rPr lang="en-US" sz="3600" b="1" dirty="0"/>
              <a:t>Here comes AWS Lambda in Picture </a:t>
            </a:r>
          </a:p>
          <a:p>
            <a:endParaRPr lang="en-US" dirty="0"/>
          </a:p>
        </p:txBody>
      </p:sp>
    </p:spTree>
    <p:extLst>
      <p:ext uri="{BB962C8B-B14F-4D97-AF65-F5344CB8AC3E}">
        <p14:creationId xmlns:p14="http://schemas.microsoft.com/office/powerpoint/2010/main" val="187120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D33A-17A3-4252-B106-266F37DC9538}"/>
              </a:ext>
            </a:extLst>
          </p:cNvPr>
          <p:cNvSpPr>
            <a:spLocks noGrp="1"/>
          </p:cNvSpPr>
          <p:nvPr>
            <p:ph type="title"/>
          </p:nvPr>
        </p:nvSpPr>
        <p:spPr/>
        <p:txBody>
          <a:bodyPr/>
          <a:lstStyle/>
          <a:p>
            <a:r>
              <a:rPr lang="en-US" dirty="0"/>
              <a:t>2. What exactly is AWS Lambda?</a:t>
            </a:r>
          </a:p>
        </p:txBody>
      </p:sp>
      <p:sp>
        <p:nvSpPr>
          <p:cNvPr id="3" name="Content Placeholder 2">
            <a:extLst>
              <a:ext uri="{FF2B5EF4-FFF2-40B4-BE49-F238E27FC236}">
                <a16:creationId xmlns:a16="http://schemas.microsoft.com/office/drawing/2014/main" id="{5A468835-A122-41CC-9131-83A5CFB8ABC8}"/>
              </a:ext>
            </a:extLst>
          </p:cNvPr>
          <p:cNvSpPr>
            <a:spLocks noGrp="1"/>
          </p:cNvSpPr>
          <p:nvPr>
            <p:ph idx="1"/>
          </p:nvPr>
        </p:nvSpPr>
        <p:spPr>
          <a:xfrm>
            <a:off x="838200" y="1690688"/>
            <a:ext cx="10515600" cy="4351338"/>
          </a:xfrm>
        </p:spPr>
        <p:txBody>
          <a:bodyPr/>
          <a:lstStyle/>
          <a:p>
            <a:r>
              <a:rPr lang="en-US" dirty="0"/>
              <a:t> AWS Lambda is  serverless compute service</a:t>
            </a:r>
          </a:p>
          <a:p>
            <a:r>
              <a:rPr lang="en-US" dirty="0"/>
              <a:t>AWS Lambda executes our code only when needed and scales automatically. </a:t>
            </a:r>
          </a:p>
          <a:p>
            <a:r>
              <a:rPr lang="en-US" dirty="0"/>
              <a:t>With Lambda, you can run code for virtually any type of application or backend service - all with zero administration.</a:t>
            </a:r>
          </a:p>
          <a:p>
            <a:r>
              <a:rPr lang="en-US" dirty="0"/>
              <a:t> Just upload your code and Lambda takes care of everything required to run and scale your code with high availability. </a:t>
            </a:r>
          </a:p>
          <a:p>
            <a:r>
              <a:rPr lang="en-US" dirty="0"/>
              <a:t>You can set up your code to automatically trigger from other AWS services or call it directly from any web or mobile app.</a:t>
            </a:r>
          </a:p>
          <a:p>
            <a:endParaRPr lang="en-US" dirty="0"/>
          </a:p>
        </p:txBody>
      </p:sp>
    </p:spTree>
    <p:extLst>
      <p:ext uri="{BB962C8B-B14F-4D97-AF65-F5344CB8AC3E}">
        <p14:creationId xmlns:p14="http://schemas.microsoft.com/office/powerpoint/2010/main" val="220131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621F-5AE1-477F-8D24-C8B2CDE308F6}"/>
              </a:ext>
            </a:extLst>
          </p:cNvPr>
          <p:cNvSpPr>
            <a:spLocks noGrp="1"/>
          </p:cNvSpPr>
          <p:nvPr>
            <p:ph type="title"/>
          </p:nvPr>
        </p:nvSpPr>
        <p:spPr/>
        <p:txBody>
          <a:bodyPr/>
          <a:lstStyle/>
          <a:p>
            <a:r>
              <a:rPr lang="en-US" dirty="0"/>
              <a:t>3. AWS Lambda vs AWS EC2</a:t>
            </a:r>
            <a:br>
              <a:rPr lang="en-US" dirty="0"/>
            </a:br>
            <a:endParaRPr lang="en-US" dirty="0"/>
          </a:p>
        </p:txBody>
      </p:sp>
      <p:pic>
        <p:nvPicPr>
          <p:cNvPr id="7" name="Content Placeholder 6">
            <a:extLst>
              <a:ext uri="{FF2B5EF4-FFF2-40B4-BE49-F238E27FC236}">
                <a16:creationId xmlns:a16="http://schemas.microsoft.com/office/drawing/2014/main" id="{4197907B-93B7-4601-9E0B-A2A34358C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866" y="1690688"/>
            <a:ext cx="9254055" cy="4591579"/>
          </a:xfrm>
        </p:spPr>
      </p:pic>
    </p:spTree>
    <p:extLst>
      <p:ext uri="{BB962C8B-B14F-4D97-AF65-F5344CB8AC3E}">
        <p14:creationId xmlns:p14="http://schemas.microsoft.com/office/powerpoint/2010/main" val="211779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1F11-C0E8-487B-8A53-4CD364E521C9}"/>
              </a:ext>
            </a:extLst>
          </p:cNvPr>
          <p:cNvSpPr>
            <a:spLocks noGrp="1"/>
          </p:cNvSpPr>
          <p:nvPr>
            <p:ph type="title"/>
          </p:nvPr>
        </p:nvSpPr>
        <p:spPr/>
        <p:txBody>
          <a:bodyPr>
            <a:normAutofit/>
          </a:bodyPr>
          <a:lstStyle/>
          <a:p>
            <a:r>
              <a:rPr lang="en-US" dirty="0"/>
              <a:t>4. Benefits of AWS Lambda</a:t>
            </a:r>
            <a:br>
              <a:rPr lang="en-US" dirty="0"/>
            </a:br>
            <a:endParaRPr lang="en-US" dirty="0"/>
          </a:p>
        </p:txBody>
      </p:sp>
      <p:sp>
        <p:nvSpPr>
          <p:cNvPr id="3" name="Content Placeholder 2">
            <a:extLst>
              <a:ext uri="{FF2B5EF4-FFF2-40B4-BE49-F238E27FC236}">
                <a16:creationId xmlns:a16="http://schemas.microsoft.com/office/drawing/2014/main" id="{C8CA69DC-258D-41ED-B6F2-C1F24E317516}"/>
              </a:ext>
            </a:extLst>
          </p:cNvPr>
          <p:cNvSpPr>
            <a:spLocks noGrp="1"/>
          </p:cNvSpPr>
          <p:nvPr>
            <p:ph idx="1"/>
          </p:nvPr>
        </p:nvSpPr>
        <p:spPr/>
        <p:txBody>
          <a:bodyPr/>
          <a:lstStyle/>
          <a:p>
            <a:r>
              <a:rPr lang="en-US" dirty="0"/>
              <a:t>No servers to manage</a:t>
            </a:r>
          </a:p>
          <a:p>
            <a:endParaRPr lang="en-US" dirty="0"/>
          </a:p>
          <a:p>
            <a:r>
              <a:rPr lang="en-US" dirty="0"/>
              <a:t>Continuous  Scaling</a:t>
            </a:r>
          </a:p>
          <a:p>
            <a:endParaRPr lang="en-US" dirty="0"/>
          </a:p>
          <a:p>
            <a:r>
              <a:rPr lang="en-US" dirty="0"/>
              <a:t>Pay as you go</a:t>
            </a:r>
          </a:p>
          <a:p>
            <a:endParaRPr lang="en-US" dirty="0"/>
          </a:p>
          <a:p>
            <a:r>
              <a:rPr lang="en-US" dirty="0"/>
              <a:t>Easily monitor code performance in real time through CloudWatch</a:t>
            </a:r>
          </a:p>
          <a:p>
            <a:endParaRPr lang="en-US" dirty="0"/>
          </a:p>
        </p:txBody>
      </p:sp>
    </p:spTree>
    <p:extLst>
      <p:ext uri="{BB962C8B-B14F-4D97-AF65-F5344CB8AC3E}">
        <p14:creationId xmlns:p14="http://schemas.microsoft.com/office/powerpoint/2010/main" val="403965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8BB1-463D-4A45-BDE2-54C7CEA777F4}"/>
              </a:ext>
            </a:extLst>
          </p:cNvPr>
          <p:cNvSpPr>
            <a:spLocks noGrp="1"/>
          </p:cNvSpPr>
          <p:nvPr>
            <p:ph type="title"/>
          </p:nvPr>
        </p:nvSpPr>
        <p:spPr/>
        <p:txBody>
          <a:bodyPr/>
          <a:lstStyle/>
          <a:p>
            <a:r>
              <a:rPr lang="en-US" dirty="0"/>
              <a:t>5. Limitations of AWS Lambda</a:t>
            </a:r>
          </a:p>
        </p:txBody>
      </p:sp>
      <p:sp>
        <p:nvSpPr>
          <p:cNvPr id="3" name="Content Placeholder 2">
            <a:extLst>
              <a:ext uri="{FF2B5EF4-FFF2-40B4-BE49-F238E27FC236}">
                <a16:creationId xmlns:a16="http://schemas.microsoft.com/office/drawing/2014/main" id="{5652C89D-2AF9-44D3-A636-CBC10927E183}"/>
              </a:ext>
            </a:extLst>
          </p:cNvPr>
          <p:cNvSpPr>
            <a:spLocks noGrp="1"/>
          </p:cNvSpPr>
          <p:nvPr>
            <p:ph idx="1"/>
          </p:nvPr>
        </p:nvSpPr>
        <p:spPr/>
        <p:txBody>
          <a:bodyPr/>
          <a:lstStyle/>
          <a:p>
            <a:r>
              <a:rPr lang="en-US" dirty="0"/>
              <a:t>Completely depended on AWS for the infrastructure</a:t>
            </a:r>
          </a:p>
          <a:p>
            <a:r>
              <a:rPr lang="en-US" dirty="0"/>
              <a:t>The maximum disk space provided is  512MB for runtime environment</a:t>
            </a:r>
          </a:p>
          <a:p>
            <a:r>
              <a:rPr lang="en-US" dirty="0"/>
              <a:t> The amount of memory available for lambda during execution is b/w 128 to 3008</a:t>
            </a:r>
          </a:p>
          <a:p>
            <a:r>
              <a:rPr lang="en-US" dirty="0"/>
              <a:t>The maximum amount a lambda function can be executed is 15 minutes.</a:t>
            </a:r>
          </a:p>
          <a:p>
            <a:r>
              <a:rPr lang="en-US" dirty="0"/>
              <a:t>Not all languages are supported in the lambda editor.</a:t>
            </a:r>
          </a:p>
        </p:txBody>
      </p:sp>
    </p:spTree>
    <p:extLst>
      <p:ext uri="{BB962C8B-B14F-4D97-AF65-F5344CB8AC3E}">
        <p14:creationId xmlns:p14="http://schemas.microsoft.com/office/powerpoint/2010/main" val="193943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6CC4-08FD-4A97-A69B-7317001CC78E}"/>
              </a:ext>
            </a:extLst>
          </p:cNvPr>
          <p:cNvSpPr>
            <a:spLocks noGrp="1"/>
          </p:cNvSpPr>
          <p:nvPr>
            <p:ph type="title"/>
          </p:nvPr>
        </p:nvSpPr>
        <p:spPr>
          <a:xfrm>
            <a:off x="838200" y="365125"/>
            <a:ext cx="10515600" cy="1325563"/>
          </a:xfrm>
        </p:spPr>
        <p:txBody>
          <a:bodyPr/>
          <a:lstStyle/>
          <a:p>
            <a:r>
              <a:rPr lang="en-US"/>
              <a:t>5. How it works</a:t>
            </a:r>
            <a:endParaRPr lang="en-US" dirty="0"/>
          </a:p>
        </p:txBody>
      </p:sp>
      <p:pic>
        <p:nvPicPr>
          <p:cNvPr id="5" name="Content Placeholder 4">
            <a:extLst>
              <a:ext uri="{FF2B5EF4-FFF2-40B4-BE49-F238E27FC236}">
                <a16:creationId xmlns:a16="http://schemas.microsoft.com/office/drawing/2014/main" id="{1BC2B3E8-21BC-42BE-86E4-577306C02C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29" y="1441524"/>
            <a:ext cx="11359737" cy="3337655"/>
          </a:xfrm>
        </p:spPr>
      </p:pic>
    </p:spTree>
    <p:extLst>
      <p:ext uri="{BB962C8B-B14F-4D97-AF65-F5344CB8AC3E}">
        <p14:creationId xmlns:p14="http://schemas.microsoft.com/office/powerpoint/2010/main" val="159289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1CB7-8384-40A5-9E33-FC24B51D2173}"/>
              </a:ext>
            </a:extLst>
          </p:cNvPr>
          <p:cNvSpPr>
            <a:spLocks noGrp="1"/>
          </p:cNvSpPr>
          <p:nvPr>
            <p:ph type="title"/>
          </p:nvPr>
        </p:nvSpPr>
        <p:spPr/>
        <p:txBody>
          <a:bodyPr/>
          <a:lstStyle/>
          <a:p>
            <a:r>
              <a:rPr lang="en-US" dirty="0"/>
              <a:t>6. Pricing Model</a:t>
            </a:r>
          </a:p>
        </p:txBody>
      </p:sp>
      <p:pic>
        <p:nvPicPr>
          <p:cNvPr id="5" name="Content Placeholder 4">
            <a:extLst>
              <a:ext uri="{FF2B5EF4-FFF2-40B4-BE49-F238E27FC236}">
                <a16:creationId xmlns:a16="http://schemas.microsoft.com/office/drawing/2014/main" id="{3980FCBE-FB25-481F-A84D-5D6EDA91F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7" y="1690688"/>
            <a:ext cx="7243966" cy="3898099"/>
          </a:xfrm>
        </p:spPr>
      </p:pic>
    </p:spTree>
    <p:extLst>
      <p:ext uri="{BB962C8B-B14F-4D97-AF65-F5344CB8AC3E}">
        <p14:creationId xmlns:p14="http://schemas.microsoft.com/office/powerpoint/2010/main" val="61707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DD571-196E-4107-8B4B-612D9AB0A860}"/>
              </a:ext>
            </a:extLst>
          </p:cNvPr>
          <p:cNvSpPr>
            <a:spLocks noGrp="1"/>
          </p:cNvSpPr>
          <p:nvPr>
            <p:ph idx="1"/>
          </p:nvPr>
        </p:nvSpPr>
        <p:spPr>
          <a:xfrm>
            <a:off x="838200" y="541867"/>
            <a:ext cx="10515600" cy="5635096"/>
          </a:xfrm>
        </p:spPr>
        <p:txBody>
          <a:bodyPr>
            <a:normAutofit fontScale="85000" lnSpcReduction="20000"/>
          </a:bodyPr>
          <a:lstStyle/>
          <a:p>
            <a:pPr marL="0" indent="0">
              <a:buNone/>
            </a:pPr>
            <a:r>
              <a:rPr lang="en-US" b="1" dirty="0"/>
              <a:t>Example</a:t>
            </a:r>
            <a:r>
              <a:rPr lang="en-US" dirty="0"/>
              <a:t>:  If you allocated 128MB of memory to your function, executed it 30 million times in one month, and it ran for 200ms each time, your charges would be calculated as follows:</a:t>
            </a:r>
          </a:p>
          <a:p>
            <a:pPr marL="0" indent="0">
              <a:buNone/>
            </a:pPr>
            <a:r>
              <a:rPr lang="en-US" b="1" u="sng" dirty="0"/>
              <a:t>   Monthly compute charges</a:t>
            </a:r>
          </a:p>
          <a:p>
            <a:r>
              <a:rPr lang="en-US" dirty="0"/>
              <a:t>The monthly compute price is $0.00001667 per GB-s and the free tier provides 400,000 GB-s.</a:t>
            </a:r>
          </a:p>
          <a:p>
            <a:r>
              <a:rPr lang="en-US" dirty="0"/>
              <a:t>Total compute (seconds) = 30M * (0.2sec) = 6,000,000 seconds</a:t>
            </a:r>
          </a:p>
          <a:p>
            <a:endParaRPr lang="en-US" dirty="0"/>
          </a:p>
          <a:p>
            <a:r>
              <a:rPr lang="en-US" dirty="0"/>
              <a:t>Total compute (GB-s) = 6,000,000 * 128MB/1024 = 750,000 GB-s</a:t>
            </a:r>
          </a:p>
          <a:p>
            <a:endParaRPr lang="en-US" dirty="0"/>
          </a:p>
          <a:p>
            <a:r>
              <a:rPr lang="en-US" dirty="0"/>
              <a:t>Total Compute – Free tier compute = Monthly billable compute seconds</a:t>
            </a:r>
          </a:p>
          <a:p>
            <a:endParaRPr lang="en-US" dirty="0"/>
          </a:p>
          <a:p>
            <a:r>
              <a:rPr lang="en-US" dirty="0"/>
              <a:t>750,000 GB-s – 400,000 free tier GB-s = 350,000 GB-s</a:t>
            </a:r>
          </a:p>
          <a:p>
            <a:endParaRPr lang="en-US" dirty="0"/>
          </a:p>
          <a:p>
            <a:r>
              <a:rPr lang="en-US" dirty="0"/>
              <a:t>Monthly compute charges = 350,000 * $0.00001667 = $5.83</a:t>
            </a:r>
          </a:p>
          <a:p>
            <a:endParaRPr lang="en-US" dirty="0"/>
          </a:p>
        </p:txBody>
      </p:sp>
    </p:spTree>
    <p:extLst>
      <p:ext uri="{BB962C8B-B14F-4D97-AF65-F5344CB8AC3E}">
        <p14:creationId xmlns:p14="http://schemas.microsoft.com/office/powerpoint/2010/main" val="25203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532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AWS Lambda</vt:lpstr>
      <vt:lpstr>1. Need for AWS Lambda/ Motivation</vt:lpstr>
      <vt:lpstr>2. What exactly is AWS Lambda?</vt:lpstr>
      <vt:lpstr>3. AWS Lambda vs AWS EC2 </vt:lpstr>
      <vt:lpstr>4. Benefits of AWS Lambda </vt:lpstr>
      <vt:lpstr>5. Limitations of AWS Lambda</vt:lpstr>
      <vt:lpstr>5. How it works</vt:lpstr>
      <vt:lpstr>6. Pricing Model</vt:lpstr>
      <vt:lpstr>PowerPoint Presentation</vt:lpstr>
      <vt:lpstr>PowerPoint Presentation</vt:lpstr>
      <vt:lpstr>7. Real time use Cases</vt:lpstr>
      <vt:lpstr>PowerPoint Presentation</vt:lpstr>
      <vt:lpstr>13.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Lambda</dc:title>
  <dc:creator>Kumar, Ravi cu</dc:creator>
  <cp:lastModifiedBy>Kumar, Ravi cu</cp:lastModifiedBy>
  <cp:revision>13</cp:revision>
  <dcterms:created xsi:type="dcterms:W3CDTF">2019-12-09T07:23:13Z</dcterms:created>
  <dcterms:modified xsi:type="dcterms:W3CDTF">2019-12-16T07:07:59Z</dcterms:modified>
</cp:coreProperties>
</file>