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
  </p:notesMasterIdLst>
  <p:sldIdLst>
    <p:sldId id="308" r:id="rId2"/>
    <p:sldId id="309" r:id="rId3"/>
    <p:sldId id="31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7EBE"/>
    <a:srgbClr val="8A6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4FD39-250C-47C7-AD7F-2D3DE2AF12E2}" type="datetimeFigureOut">
              <a:rPr lang="en-IN" smtClean="0"/>
              <a:t>02-04-2019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F6CE2-1A8D-43D2-9FF6-02CCBDDB77A1}" type="slidenum">
              <a:rPr lang="en-IN" smtClean="0"/>
              <a:t>‹#›</a:t>
            </a:fld>
            <a:endParaRPr lang="en-IN"/>
          </a:p>
        </p:txBody>
      </p:sp>
    </p:spTree>
    <p:extLst>
      <p:ext uri="{BB962C8B-B14F-4D97-AF65-F5344CB8AC3E}">
        <p14:creationId xmlns:p14="http://schemas.microsoft.com/office/powerpoint/2010/main" val="304456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780770-C8A7-42CA-A38A-7675F47946D9}"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191940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80770-C8A7-42CA-A38A-7675F47946D9}"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96309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80770-C8A7-42CA-A38A-7675F47946D9}"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386115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80770-C8A7-42CA-A38A-7675F47946D9}"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152783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780770-C8A7-42CA-A38A-7675F47946D9}"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341040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780770-C8A7-42CA-A38A-7675F47946D9}" type="datetimeFigureOut">
              <a:rPr lang="en-IN" smtClean="0"/>
              <a:t>02-04-2019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253528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780770-C8A7-42CA-A38A-7675F47946D9}" type="datetimeFigureOut">
              <a:rPr lang="en-IN" smtClean="0"/>
              <a:t>02-04-2019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365557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780770-C8A7-42CA-A38A-7675F47946D9}" type="datetimeFigureOut">
              <a:rPr lang="en-IN" smtClean="0"/>
              <a:t>02-04-2019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81628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80770-C8A7-42CA-A38A-7675F47946D9}" type="datetimeFigureOut">
              <a:rPr lang="en-IN" smtClean="0"/>
              <a:t>02-04-2019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211352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780770-C8A7-42CA-A38A-7675F47946D9}" type="datetimeFigureOut">
              <a:rPr lang="en-IN" smtClean="0"/>
              <a:t>02-04-2019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400013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780770-C8A7-42CA-A38A-7675F47946D9}" type="datetimeFigureOut">
              <a:rPr lang="en-IN" smtClean="0"/>
              <a:t>02-04-2019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964D5-1626-4708-8625-61C7FB79D18F}" type="slidenum">
              <a:rPr lang="en-IN" smtClean="0"/>
              <a:t>‹#›</a:t>
            </a:fld>
            <a:endParaRPr lang="en-IN"/>
          </a:p>
        </p:txBody>
      </p:sp>
    </p:spTree>
    <p:extLst>
      <p:ext uri="{BB962C8B-B14F-4D97-AF65-F5344CB8AC3E}">
        <p14:creationId xmlns:p14="http://schemas.microsoft.com/office/powerpoint/2010/main" val="268388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80770-C8A7-42CA-A38A-7675F47946D9}" type="datetimeFigureOut">
              <a:rPr lang="en-IN" smtClean="0"/>
              <a:t>02-04-2019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964D5-1626-4708-8625-61C7FB79D18F}" type="slidenum">
              <a:rPr lang="en-IN" smtClean="0"/>
              <a:t>‹#›</a:t>
            </a:fld>
            <a:endParaRPr lang="en-IN"/>
          </a:p>
        </p:txBody>
      </p:sp>
    </p:spTree>
    <p:extLst>
      <p:ext uri="{BB962C8B-B14F-4D97-AF65-F5344CB8AC3E}">
        <p14:creationId xmlns:p14="http://schemas.microsoft.com/office/powerpoint/2010/main" val="20341577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6414D"/>
            </a:gs>
            <a:gs pos="35000">
              <a:srgbClr val="3C475E"/>
            </a:gs>
            <a:gs pos="65000">
              <a:srgbClr val="3C475E"/>
            </a:gs>
            <a:gs pos="97000">
              <a:srgbClr val="37424E"/>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2" name="Rectangle 11"/>
          <p:cNvSpPr/>
          <p:nvPr/>
        </p:nvSpPr>
        <p:spPr>
          <a:xfrm>
            <a:off x="62143" y="653560"/>
            <a:ext cx="12004939" cy="60757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 name="TextBox 1"/>
          <p:cNvSpPr txBox="1"/>
          <p:nvPr/>
        </p:nvSpPr>
        <p:spPr>
          <a:xfrm>
            <a:off x="378638" y="99981"/>
            <a:ext cx="5148322" cy="338554"/>
          </a:xfrm>
          <a:prstGeom prst="rect">
            <a:avLst/>
          </a:prstGeom>
          <a:noFill/>
        </p:spPr>
        <p:txBody>
          <a:bodyPr wrap="square" rtlCol="0">
            <a:spAutoFit/>
          </a:bodyPr>
          <a:lstStyle/>
          <a:p>
            <a:r>
              <a:rPr lang="en-IN" sz="160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Work </a:t>
            </a:r>
          </a:p>
        </p:txBody>
      </p:sp>
      <p:sp>
        <p:nvSpPr>
          <p:cNvPr id="7" name="TextBox 6"/>
          <p:cNvSpPr txBox="1"/>
          <p:nvPr/>
        </p:nvSpPr>
        <p:spPr>
          <a:xfrm>
            <a:off x="378638" y="1161420"/>
            <a:ext cx="11493572" cy="7048083"/>
          </a:xfrm>
          <a:prstGeom prst="rect">
            <a:avLst/>
          </a:prstGeom>
          <a:noFill/>
        </p:spPr>
        <p:txBody>
          <a:bodyPr wrap="square" rtlCol="0">
            <a:spAutoFit/>
          </a:bodyPr>
          <a:lstStyle/>
          <a:p>
            <a:r>
              <a:rPr lang="en-GB" sz="2000" dirty="0"/>
              <a:t>RPA use case is : Leavers Report</a:t>
            </a:r>
          </a:p>
          <a:p>
            <a:endParaRPr lang="en-GB" sz="2000" dirty="0"/>
          </a:p>
          <a:p>
            <a:r>
              <a:rPr lang="en-GB" sz="2000" dirty="0"/>
              <a:t>It has been setup to investigate whether there has been a login by a user post his/her termination date. In case there is a log in post the termination date, the custom jobs extracts all transactional data from the standard SAP tables and update the same in custom table for the same for analysis for terminated users. Then, It counts different type of entries from that custom table and update those entries in the </a:t>
            </a:r>
            <a:r>
              <a:rPr lang="en-GB" sz="2000" dirty="0" err="1"/>
              <a:t>Sharepoint</a:t>
            </a:r>
            <a:r>
              <a:rPr lang="en-GB" sz="2000" dirty="0"/>
              <a:t>. </a:t>
            </a:r>
          </a:p>
          <a:p>
            <a:r>
              <a:rPr lang="en-GB" sz="2000" dirty="0"/>
              <a:t>             </a:t>
            </a:r>
          </a:p>
          <a:p>
            <a:r>
              <a:rPr lang="en-GB" sz="2000" dirty="0"/>
              <a:t>There are 4 processes of leavers Report for different landscapes.</a:t>
            </a:r>
          </a:p>
          <a:p>
            <a:r>
              <a:rPr lang="en-GB" sz="2000" dirty="0"/>
              <a:t> 1. Leavers Report GRC</a:t>
            </a:r>
          </a:p>
          <a:p>
            <a:r>
              <a:rPr lang="en-GB" sz="2000" dirty="0"/>
              <a:t> 2. Leavers Report U2K2</a:t>
            </a:r>
          </a:p>
          <a:p>
            <a:r>
              <a:rPr lang="en-GB" sz="2000" dirty="0"/>
              <a:t>3. Leavers Report Fusion</a:t>
            </a:r>
          </a:p>
          <a:p>
            <a:r>
              <a:rPr lang="en-GB" sz="2000" dirty="0"/>
              <a:t> 4. Leavers Report BCS</a:t>
            </a:r>
          </a:p>
          <a:p>
            <a:r>
              <a:rPr lang="en-GB" sz="2000" dirty="0"/>
              <a:t>            </a:t>
            </a:r>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p:txBody>
      </p:sp>
      <p:sp>
        <p:nvSpPr>
          <p:cNvPr id="4" name="Right Brace 3">
            <a:extLst>
              <a:ext uri="{FF2B5EF4-FFF2-40B4-BE49-F238E27FC236}">
                <a16:creationId xmlns:a16="http://schemas.microsoft.com/office/drawing/2014/main" id="{02746044-E390-4B0C-9FD3-A6A27164F7E2}"/>
              </a:ext>
            </a:extLst>
          </p:cNvPr>
          <p:cNvSpPr/>
          <p:nvPr/>
        </p:nvSpPr>
        <p:spPr>
          <a:xfrm>
            <a:off x="3080551" y="3719744"/>
            <a:ext cx="630315" cy="4793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 name="Rectangle 4">
            <a:extLst>
              <a:ext uri="{FF2B5EF4-FFF2-40B4-BE49-F238E27FC236}">
                <a16:creationId xmlns:a16="http://schemas.microsoft.com/office/drawing/2014/main" id="{FD3AF122-C1AE-4517-BE82-EC85187F25B4}"/>
              </a:ext>
            </a:extLst>
          </p:cNvPr>
          <p:cNvSpPr/>
          <p:nvPr/>
        </p:nvSpPr>
        <p:spPr>
          <a:xfrm>
            <a:off x="3790765" y="3835153"/>
            <a:ext cx="3728621" cy="24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these Processes are live on Prod.</a:t>
            </a:r>
            <a:endParaRPr lang="en-IN" dirty="0"/>
          </a:p>
        </p:txBody>
      </p:sp>
      <p:sp>
        <p:nvSpPr>
          <p:cNvPr id="9" name="Right Brace 8">
            <a:extLst>
              <a:ext uri="{FF2B5EF4-FFF2-40B4-BE49-F238E27FC236}">
                <a16:creationId xmlns:a16="http://schemas.microsoft.com/office/drawing/2014/main" id="{10B77C6E-AE93-4F3A-8D71-D34E1358D556}"/>
              </a:ext>
            </a:extLst>
          </p:cNvPr>
          <p:cNvSpPr/>
          <p:nvPr/>
        </p:nvSpPr>
        <p:spPr>
          <a:xfrm>
            <a:off x="3080551" y="4351538"/>
            <a:ext cx="630315" cy="4793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466D860-94D8-4E34-8D95-4ABEE27DEA4F}"/>
              </a:ext>
            </a:extLst>
          </p:cNvPr>
          <p:cNvSpPr/>
          <p:nvPr/>
        </p:nvSpPr>
        <p:spPr>
          <a:xfrm>
            <a:off x="3790764" y="4421080"/>
            <a:ext cx="3728621" cy="24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in Progress</a:t>
            </a:r>
            <a:endParaRPr lang="en-IN" dirty="0"/>
          </a:p>
        </p:txBody>
      </p:sp>
    </p:spTree>
    <p:extLst>
      <p:ext uri="{BB962C8B-B14F-4D97-AF65-F5344CB8AC3E}">
        <p14:creationId xmlns:p14="http://schemas.microsoft.com/office/powerpoint/2010/main" val="373705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6414D"/>
            </a:gs>
            <a:gs pos="35000">
              <a:srgbClr val="3C475E"/>
            </a:gs>
            <a:gs pos="65000">
              <a:srgbClr val="3C475E"/>
            </a:gs>
            <a:gs pos="97000">
              <a:srgbClr val="37424E"/>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2" name="Rectangle 11"/>
          <p:cNvSpPr/>
          <p:nvPr/>
        </p:nvSpPr>
        <p:spPr>
          <a:xfrm>
            <a:off x="62143" y="653560"/>
            <a:ext cx="12004939" cy="60757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 name="TextBox 1"/>
          <p:cNvSpPr txBox="1"/>
          <p:nvPr/>
        </p:nvSpPr>
        <p:spPr>
          <a:xfrm>
            <a:off x="378638" y="99981"/>
            <a:ext cx="5148322" cy="338554"/>
          </a:xfrm>
          <a:prstGeom prst="rect">
            <a:avLst/>
          </a:prstGeom>
          <a:noFill/>
        </p:spPr>
        <p:txBody>
          <a:bodyPr wrap="square" rtlCol="0">
            <a:spAutoFit/>
          </a:bodyPr>
          <a:lstStyle/>
          <a:p>
            <a:r>
              <a:rPr lang="en-US" sz="160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
            </a:r>
            <a:r>
              <a:rPr lang="en-IN" sz="160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earnings</a:t>
            </a:r>
          </a:p>
        </p:txBody>
      </p:sp>
      <p:sp>
        <p:nvSpPr>
          <p:cNvPr id="7" name="TextBox 6"/>
          <p:cNvSpPr txBox="1"/>
          <p:nvPr/>
        </p:nvSpPr>
        <p:spPr>
          <a:xfrm>
            <a:off x="378638" y="1161420"/>
            <a:ext cx="11493572" cy="6432530"/>
          </a:xfrm>
          <a:prstGeom prst="rect">
            <a:avLst/>
          </a:prstGeom>
          <a:noFill/>
        </p:spPr>
        <p:txBody>
          <a:bodyPr wrap="square" rtlCol="0">
            <a:spAutoFit/>
          </a:bodyPr>
          <a:lstStyle/>
          <a:p>
            <a:r>
              <a:rPr lang="en-GB" sz="2000" dirty="0"/>
              <a:t>1.     Automating  use cases</a:t>
            </a:r>
          </a:p>
          <a:p>
            <a:pPr marL="457200" indent="-457200">
              <a:buAutoNum type="arabicPeriod" startAt="2"/>
            </a:pPr>
            <a:r>
              <a:rPr lang="en-GB" sz="2000" dirty="0"/>
              <a:t>Tools like </a:t>
            </a:r>
            <a:r>
              <a:rPr lang="en-GB" sz="2000" dirty="0" err="1"/>
              <a:t>Blueprism</a:t>
            </a:r>
            <a:r>
              <a:rPr lang="en-GB" sz="2000" dirty="0"/>
              <a:t>, Virtual machine, Outlook, </a:t>
            </a:r>
            <a:r>
              <a:rPr lang="en-GB" sz="2000" dirty="0" err="1"/>
              <a:t>Sharepoint</a:t>
            </a:r>
            <a:endParaRPr lang="en-GB" sz="2000" dirty="0"/>
          </a:p>
          <a:p>
            <a:pPr marL="457200" indent="-457200">
              <a:buAutoNum type="arabicPeriod" startAt="2"/>
            </a:pPr>
            <a:r>
              <a:rPr lang="en-GB" sz="2000" dirty="0"/>
              <a:t>Understanding the office culture and team work</a:t>
            </a:r>
          </a:p>
          <a:p>
            <a:pPr marL="457200" indent="-457200">
              <a:buAutoNum type="arabicPeriod" startAt="2"/>
            </a:pPr>
            <a:r>
              <a:rPr lang="en-GB" sz="2000" dirty="0"/>
              <a:t>Understanding the role of Mentor, Business Analyst, Developer, Infra and support team</a:t>
            </a:r>
          </a:p>
          <a:p>
            <a:pPr marL="457200" indent="-457200">
              <a:buAutoNum type="arabicPeriod" startAt="2"/>
            </a:pPr>
            <a:r>
              <a:rPr lang="en-GB" sz="2000" dirty="0"/>
              <a:t>Bookish words like development, Testing, quality, production.</a:t>
            </a:r>
          </a:p>
          <a:p>
            <a:pPr marL="457200" indent="-457200">
              <a:buAutoNum type="arabicPeriod" startAt="2"/>
            </a:pPr>
            <a:r>
              <a:rPr lang="en-GB" sz="2000" dirty="0"/>
              <a:t>Writing and Replying business mails</a:t>
            </a:r>
          </a:p>
          <a:p>
            <a:pPr marL="457200" indent="-457200">
              <a:buAutoNum type="arabicPeriod" startAt="2"/>
            </a:pPr>
            <a:r>
              <a:rPr lang="en-GB" sz="2000" dirty="0"/>
              <a:t>Documentation(PDD, QSG, SDD)</a:t>
            </a:r>
          </a:p>
          <a:p>
            <a:r>
              <a:rPr lang="en-GB" sz="2000" dirty="0"/>
              <a:t>8.    Time management(schedule and attend meetings, deadlines)</a:t>
            </a:r>
          </a:p>
          <a:p>
            <a:pPr marL="457200" indent="-457200">
              <a:buAutoNum type="arabicPeriod" startAt="2"/>
            </a:pPr>
            <a:endParaRPr lang="en-GB" sz="2000" dirty="0"/>
          </a:p>
          <a:p>
            <a:pPr marL="457200" indent="-457200">
              <a:buAutoNum type="arabicPeriod" startAt="2"/>
            </a:pPr>
            <a:endParaRPr lang="en-GB" sz="2000" dirty="0"/>
          </a:p>
          <a:p>
            <a:pPr marL="457200" indent="-457200">
              <a:buAutoNum type="arabicPeriod" startAt="2"/>
            </a:pPr>
            <a:endParaRPr lang="en-GB" sz="2000"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p:txBody>
      </p:sp>
    </p:spTree>
    <p:extLst>
      <p:ext uri="{BB962C8B-B14F-4D97-AF65-F5344CB8AC3E}">
        <p14:creationId xmlns:p14="http://schemas.microsoft.com/office/powerpoint/2010/main" val="78740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6414D"/>
            </a:gs>
            <a:gs pos="35000">
              <a:srgbClr val="3C475E"/>
            </a:gs>
            <a:gs pos="65000">
              <a:srgbClr val="3C475E"/>
            </a:gs>
            <a:gs pos="97000">
              <a:srgbClr val="37424E"/>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2" name="Rectangle 11"/>
          <p:cNvSpPr/>
          <p:nvPr/>
        </p:nvSpPr>
        <p:spPr>
          <a:xfrm>
            <a:off x="62143" y="653560"/>
            <a:ext cx="12004939" cy="60757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 name="TextBox 1"/>
          <p:cNvSpPr txBox="1"/>
          <p:nvPr/>
        </p:nvSpPr>
        <p:spPr>
          <a:xfrm>
            <a:off x="378638" y="99981"/>
            <a:ext cx="5148322" cy="338554"/>
          </a:xfrm>
          <a:prstGeom prst="rect">
            <a:avLst/>
          </a:prstGeom>
          <a:noFill/>
        </p:spPr>
        <p:txBody>
          <a:bodyPr wrap="square" rtlCol="0">
            <a:spAutoFit/>
          </a:bodyPr>
          <a:lstStyle/>
          <a:p>
            <a:r>
              <a:rPr lang="en-IN" sz="160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Challenges </a:t>
            </a:r>
          </a:p>
        </p:txBody>
      </p:sp>
      <p:sp>
        <p:nvSpPr>
          <p:cNvPr id="7" name="TextBox 6"/>
          <p:cNvSpPr txBox="1"/>
          <p:nvPr/>
        </p:nvSpPr>
        <p:spPr>
          <a:xfrm>
            <a:off x="378638" y="1161420"/>
            <a:ext cx="11493572" cy="5509200"/>
          </a:xfrm>
          <a:prstGeom prst="rect">
            <a:avLst/>
          </a:prstGeom>
          <a:noFill/>
        </p:spPr>
        <p:txBody>
          <a:bodyPr wrap="square" rtlCol="0">
            <a:spAutoFit/>
          </a:bodyPr>
          <a:lstStyle/>
          <a:p>
            <a:pPr marL="457200" indent="-457200">
              <a:buAutoNum type="arabicPeriod"/>
            </a:pPr>
            <a:r>
              <a:rPr lang="en-GB" sz="2000" dirty="0"/>
              <a:t>One of the most challenging  was to work in non-cognitive as I always wanted to work in some coding stuffs. But Now I am used to working in RPA and I am enjoying now.</a:t>
            </a:r>
          </a:p>
          <a:p>
            <a:pPr marL="457200" indent="-457200">
              <a:buAutoNum type="arabicPeriod"/>
            </a:pPr>
            <a:endParaRPr lang="en-GB" sz="2000" dirty="0"/>
          </a:p>
          <a:p>
            <a:pPr marL="457200" indent="-457200">
              <a:buAutoNum type="arabicPeriod"/>
            </a:pPr>
            <a:r>
              <a:rPr lang="en-GB" sz="2000" dirty="0"/>
              <a:t>Another  challenge was  to interacting with different people such as business team, infra team, senior developers. Now I feels comfortable in interacting with them.</a:t>
            </a:r>
          </a:p>
          <a:p>
            <a:pPr marL="457200" indent="-457200">
              <a:buAutoNum type="arabicPeriod"/>
            </a:pPr>
            <a:endParaRPr lang="en-GB" sz="2000" dirty="0"/>
          </a:p>
          <a:p>
            <a:pPr marL="457200" indent="-457200">
              <a:buAutoNum type="arabicPeriod"/>
            </a:pPr>
            <a:r>
              <a:rPr lang="en-GB" sz="2000" dirty="0"/>
              <a:t>Move process </a:t>
            </a:r>
            <a:r>
              <a:rPr lang="en-GB" sz="2000"/>
              <a:t>to azure</a:t>
            </a:r>
            <a:endParaRPr lang="en-GB" sz="2000" dirty="0"/>
          </a:p>
          <a:p>
            <a:endParaRPr lang="en-GB" sz="2000"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a:p>
            <a:endParaRPr lang="en-GB" sz="2400" b="1" i="1" dirty="0"/>
          </a:p>
        </p:txBody>
      </p:sp>
    </p:spTree>
    <p:extLst>
      <p:ext uri="{BB962C8B-B14F-4D97-AF65-F5344CB8AC3E}">
        <p14:creationId xmlns:p14="http://schemas.microsoft.com/office/powerpoint/2010/main" val="181242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1969</TotalTime>
  <Words>281</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Roboto Condensed</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ravi kumar</cp:lastModifiedBy>
  <cp:revision>125</cp:revision>
  <dcterms:created xsi:type="dcterms:W3CDTF">2017-07-23T16:58:16Z</dcterms:created>
  <dcterms:modified xsi:type="dcterms:W3CDTF">2019-04-02T20:16:46Z</dcterms:modified>
</cp:coreProperties>
</file>