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embeddedFontLst>
    <p:embeddedFont>
      <p:font typeface="Alexandria Semi Bold"/>
      <p:regular r:id="rId23"/>
    </p:embeddedFont>
    <p:embeddedFont>
      <p:font typeface="Alexandria Semi Bold"/>
      <p:regular r:id="rId24"/>
    </p:embeddedFont>
    <p:embeddedFont>
      <p:font typeface="Sora Light"/>
      <p:regular r:id="rId25"/>
    </p:embeddedFont>
    <p:embeddedFont>
      <p:font typeface="Sora Light"/>
      <p:regular r:id="rId2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7-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7.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58309" y="2347317"/>
            <a:ext cx="7868245" cy="983575"/>
          </a:xfrm>
          <a:prstGeom prst="rect">
            <a:avLst/>
          </a:prstGeom>
          <a:noFill/>
          <a:ln/>
        </p:spPr>
        <p:txBody>
          <a:bodyPr wrap="none" lIns="0" tIns="0" rIns="0" bIns="0" rtlCol="0" anchor="t"/>
          <a:lstStyle/>
          <a:p>
            <a:pPr indent="0" marL="0">
              <a:lnSpc>
                <a:spcPts val="7700"/>
              </a:lnSpc>
              <a:buNone/>
            </a:pPr>
            <a:r>
              <a:rPr lang="en-US" sz="6150" dirty="0">
                <a:solidFill>
                  <a:srgbClr val="1F1E1E"/>
                </a:solidFill>
                <a:latin typeface="Alexandria Semi Bold" pitchFamily="34" charset="0"/>
                <a:ea typeface="Alexandria Semi Bold" pitchFamily="34" charset="-122"/>
                <a:cs typeface="Alexandria Semi Bold" pitchFamily="34" charset="-120"/>
              </a:rPr>
              <a:t>CourseCritique</a:t>
            </a:r>
            <a:endParaRPr lang="en-US" sz="6150" dirty="0"/>
          </a:p>
        </p:txBody>
      </p:sp>
      <p:sp>
        <p:nvSpPr>
          <p:cNvPr id="3" name="Text 1"/>
          <p:cNvSpPr/>
          <p:nvPr/>
        </p:nvSpPr>
        <p:spPr>
          <a:xfrm>
            <a:off x="758309" y="3764161"/>
            <a:ext cx="1311378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Mannan Gosrani B136</a:t>
            </a:r>
            <a:endParaRPr lang="en-US" sz="1700" dirty="0"/>
          </a:p>
        </p:txBody>
      </p:sp>
      <p:sp>
        <p:nvSpPr>
          <p:cNvPr id="4" name="Text 2"/>
          <p:cNvSpPr/>
          <p:nvPr/>
        </p:nvSpPr>
        <p:spPr>
          <a:xfrm>
            <a:off x="758309" y="4354592"/>
            <a:ext cx="1311378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Neel Mhatre B150</a:t>
            </a:r>
            <a:endParaRPr lang="en-US" sz="1700" dirty="0"/>
          </a:p>
        </p:txBody>
      </p:sp>
      <p:sp>
        <p:nvSpPr>
          <p:cNvPr id="5" name="Text 3"/>
          <p:cNvSpPr/>
          <p:nvPr/>
        </p:nvSpPr>
        <p:spPr>
          <a:xfrm>
            <a:off x="758309" y="4945023"/>
            <a:ext cx="1311378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Veer Shah B151</a:t>
            </a:r>
            <a:endParaRPr lang="en-US" sz="1700" dirty="0"/>
          </a:p>
        </p:txBody>
      </p:sp>
      <p:sp>
        <p:nvSpPr>
          <p:cNvPr id="6" name="Text 4"/>
          <p:cNvSpPr/>
          <p:nvPr/>
        </p:nvSpPr>
        <p:spPr>
          <a:xfrm>
            <a:off x="758309" y="5535454"/>
            <a:ext cx="13113782" cy="346710"/>
          </a:xfrm>
          <a:prstGeom prst="rect">
            <a:avLst/>
          </a:prstGeom>
          <a:noFill/>
          <a:ln/>
        </p:spPr>
        <p:txBody>
          <a:bodyPr wrap="non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Yashaswini Kathi B155</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3425190"/>
            <a:ext cx="4754880" cy="1379220"/>
          </a:xfrm>
          <a:prstGeom prst="rect">
            <a:avLst/>
          </a:prstGeom>
        </p:spPr>
      </p:pic>
      <p:sp>
        <p:nvSpPr>
          <p:cNvPr id="4" name="Text 0"/>
          <p:cNvSpPr/>
          <p:nvPr/>
        </p:nvSpPr>
        <p:spPr>
          <a:xfrm>
            <a:off x="758309" y="1679377"/>
            <a:ext cx="57985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Update Your Review Page</a:t>
            </a:r>
            <a:endParaRPr lang="en-US" sz="4450" dirty="0"/>
          </a:p>
        </p:txBody>
      </p:sp>
      <p:sp>
        <p:nvSpPr>
          <p:cNvPr id="5" name="Text 1"/>
          <p:cNvSpPr/>
          <p:nvPr/>
        </p:nvSpPr>
        <p:spPr>
          <a:xfrm>
            <a:off x="758309" y="3429714"/>
            <a:ext cx="5798582" cy="312039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review modification interface provides users with the flexibility to refine and revise their previously submitted course feedback. This thoughtfully designed section empowers members to update their existing reviews, ensuring their documented experiences remain current and accurate. Through this dynamic platform, users can easily adjust their perspectives, reflecting any changes in their assessment of the course over time.</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8309" y="3758446"/>
            <a:ext cx="7256502" cy="712708"/>
          </a:xfrm>
          <a:prstGeom prst="rect">
            <a:avLst/>
          </a:prstGeom>
          <a:noFill/>
          <a:ln/>
        </p:spPr>
        <p:txBody>
          <a:bodyPr wrap="none" lIns="0" tIns="0" rIns="0" bIns="0" rtlCol="0" anchor="t"/>
          <a:lstStyle/>
          <a:p>
            <a:pPr indent="0" marL="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Databases and Diagrams</a:t>
            </a:r>
            <a:endParaRPr lang="en-US" sz="4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464368" y="1822013"/>
            <a:ext cx="5701546" cy="712708"/>
          </a:xfrm>
          <a:prstGeom prst="rect">
            <a:avLst/>
          </a:prstGeom>
          <a:noFill/>
          <a:ln/>
        </p:spPr>
        <p:txBody>
          <a:bodyPr wrap="none" lIns="0" tIns="0" rIns="0" bIns="0" rtlCol="0" anchor="t"/>
          <a:lstStyle/>
          <a:p>
            <a:pPr algn="ct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Use Case Diagram</a:t>
            </a:r>
            <a:endParaRPr lang="en-US" sz="4450" dirty="0"/>
          </a:p>
        </p:txBody>
      </p:sp>
      <p:pic>
        <p:nvPicPr>
          <p:cNvPr id="3" name="Image 0" descr="preencoded.png">    </p:cNvPr>
          <p:cNvPicPr>
            <a:picLocks noChangeAspect="1"/>
          </p:cNvPicPr>
          <p:nvPr/>
        </p:nvPicPr>
        <p:blipFill>
          <a:blip r:embed="rId1"/>
          <a:stretch>
            <a:fillRect/>
          </a:stretch>
        </p:blipFill>
        <p:spPr>
          <a:xfrm>
            <a:off x="2772013" y="2967990"/>
            <a:ext cx="9086255" cy="34394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00920" y="589598"/>
            <a:ext cx="5628561" cy="703421"/>
          </a:xfrm>
          <a:prstGeom prst="rect">
            <a:avLst/>
          </a:prstGeom>
          <a:noFill/>
          <a:ln/>
        </p:spPr>
        <p:txBody>
          <a:bodyPr wrap="none" lIns="0" tIns="0" rIns="0" bIns="0" rtlCol="0" anchor="t"/>
          <a:lstStyle/>
          <a:p>
            <a:pPr algn="ctr" indent="0" marL="0">
              <a:lnSpc>
                <a:spcPts val="5500"/>
              </a:lnSpc>
              <a:buNone/>
            </a:pPr>
            <a:r>
              <a:rPr lang="en-US" sz="4400" dirty="0">
                <a:solidFill>
                  <a:srgbClr val="1F1E1E"/>
                </a:solidFill>
                <a:latin typeface="Alexandria Semi Bold" pitchFamily="34" charset="0"/>
                <a:ea typeface="Alexandria Semi Bold" pitchFamily="34" charset="-122"/>
                <a:cs typeface="Alexandria Semi Bold" pitchFamily="34" charset="-120"/>
              </a:rPr>
              <a:t>Activity Diagram</a:t>
            </a:r>
            <a:endParaRPr lang="en-US" sz="4400" dirty="0"/>
          </a:p>
        </p:txBody>
      </p:sp>
      <p:pic>
        <p:nvPicPr>
          <p:cNvPr id="3" name="Image 0" descr="preencoded.png">    </p:cNvPr>
          <p:cNvPicPr>
            <a:picLocks noChangeAspect="1"/>
          </p:cNvPicPr>
          <p:nvPr/>
        </p:nvPicPr>
        <p:blipFill>
          <a:blip r:embed="rId1"/>
          <a:stretch>
            <a:fillRect/>
          </a:stretch>
        </p:blipFill>
        <p:spPr>
          <a:xfrm>
            <a:off x="4666298" y="1720691"/>
            <a:ext cx="5297686" cy="59193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00920" y="589598"/>
            <a:ext cx="5628561" cy="703421"/>
          </a:xfrm>
          <a:prstGeom prst="rect">
            <a:avLst/>
          </a:prstGeom>
          <a:noFill/>
          <a:ln/>
        </p:spPr>
        <p:txBody>
          <a:bodyPr wrap="none" lIns="0" tIns="0" rIns="0" bIns="0" rtlCol="0" anchor="t"/>
          <a:lstStyle/>
          <a:p>
            <a:pPr algn="ctr" indent="0" marL="0">
              <a:lnSpc>
                <a:spcPts val="5500"/>
              </a:lnSpc>
              <a:buNone/>
            </a:pPr>
            <a:r>
              <a:rPr lang="en-US" sz="4400" dirty="0">
                <a:solidFill>
                  <a:srgbClr val="1F1E1E"/>
                </a:solidFill>
                <a:latin typeface="Alexandria Semi Bold" pitchFamily="34" charset="0"/>
                <a:ea typeface="Alexandria Semi Bold" pitchFamily="34" charset="-122"/>
                <a:cs typeface="Alexandria Semi Bold" pitchFamily="34" charset="-120"/>
              </a:rPr>
              <a:t>Class Diagram</a:t>
            </a:r>
            <a:endParaRPr lang="en-US" sz="4400" dirty="0"/>
          </a:p>
        </p:txBody>
      </p:sp>
      <p:pic>
        <p:nvPicPr>
          <p:cNvPr id="3" name="Image 0" descr="preencoded.png">    </p:cNvPr>
          <p:cNvPicPr>
            <a:picLocks noChangeAspect="1"/>
          </p:cNvPicPr>
          <p:nvPr/>
        </p:nvPicPr>
        <p:blipFill>
          <a:blip r:embed="rId1"/>
          <a:stretch>
            <a:fillRect/>
          </a:stretch>
        </p:blipFill>
        <p:spPr>
          <a:xfrm>
            <a:off x="4557117" y="1720691"/>
            <a:ext cx="5516166" cy="59193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464368" y="1943933"/>
            <a:ext cx="5701546" cy="712708"/>
          </a:xfrm>
          <a:prstGeom prst="rect">
            <a:avLst/>
          </a:prstGeom>
          <a:noFill/>
          <a:ln/>
        </p:spPr>
        <p:txBody>
          <a:bodyPr wrap="none" lIns="0" tIns="0" rIns="0" bIns="0" rtlCol="0" anchor="t"/>
          <a:lstStyle/>
          <a:p>
            <a:pPr algn="ct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State Diagram</a:t>
            </a:r>
            <a:endParaRPr lang="en-US" sz="4450" dirty="0"/>
          </a:p>
        </p:txBody>
      </p:sp>
      <p:pic>
        <p:nvPicPr>
          <p:cNvPr id="3" name="Image 0" descr="preencoded.png">    </p:cNvPr>
          <p:cNvPicPr>
            <a:picLocks noChangeAspect="1"/>
          </p:cNvPicPr>
          <p:nvPr/>
        </p:nvPicPr>
        <p:blipFill>
          <a:blip r:embed="rId1"/>
          <a:stretch>
            <a:fillRect/>
          </a:stretch>
        </p:blipFill>
        <p:spPr>
          <a:xfrm>
            <a:off x="3239214" y="3089910"/>
            <a:ext cx="8151852" cy="31956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038719" y="2242185"/>
            <a:ext cx="6552962" cy="712708"/>
          </a:xfrm>
          <a:prstGeom prst="rect">
            <a:avLst/>
          </a:prstGeom>
          <a:noFill/>
          <a:ln/>
        </p:spPr>
        <p:txBody>
          <a:bodyPr wrap="none" lIns="0" tIns="0" rIns="0" bIns="0" rtlCol="0" anchor="t"/>
          <a:lstStyle/>
          <a:p>
            <a:pPr algn="ct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Collaboration Diagram</a:t>
            </a:r>
            <a:endParaRPr lang="en-US" sz="4450" dirty="0"/>
          </a:p>
        </p:txBody>
      </p:sp>
      <p:pic>
        <p:nvPicPr>
          <p:cNvPr id="3" name="Image 0" descr="preencoded.png">    </p:cNvPr>
          <p:cNvPicPr>
            <a:picLocks noChangeAspect="1"/>
          </p:cNvPicPr>
          <p:nvPr/>
        </p:nvPicPr>
        <p:blipFill>
          <a:blip r:embed="rId1"/>
          <a:stretch>
            <a:fillRect/>
          </a:stretch>
        </p:blipFill>
        <p:spPr>
          <a:xfrm>
            <a:off x="2331958" y="3388162"/>
            <a:ext cx="9966365" cy="25991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610082"/>
            <a:ext cx="5701546" cy="712708"/>
          </a:xfrm>
          <a:prstGeom prst="rect">
            <a:avLst/>
          </a:prstGeom>
          <a:noFill/>
          <a:ln/>
        </p:spPr>
        <p:txBody>
          <a:bodyPr wrap="none" lIns="0" tIns="0" rIns="0" bIns="0" rtlCol="0" anchor="t"/>
          <a:lstStyle/>
          <a:p>
            <a:pPr indent="0" marL="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Project Overview</a:t>
            </a:r>
            <a:endParaRPr lang="en-US" sz="4450" dirty="0"/>
          </a:p>
        </p:txBody>
      </p:sp>
      <p:sp>
        <p:nvSpPr>
          <p:cNvPr id="3" name="Text 1"/>
          <p:cNvSpPr/>
          <p:nvPr/>
        </p:nvSpPr>
        <p:spPr>
          <a:xfrm>
            <a:off x="758309" y="2864287"/>
            <a:ext cx="4018359" cy="570071"/>
          </a:xfrm>
          <a:prstGeom prst="rect">
            <a:avLst/>
          </a:prstGeom>
          <a:noFill/>
          <a:ln/>
        </p:spPr>
        <p:txBody>
          <a:bodyPr wrap="none" lIns="0" tIns="0" rIns="0" bIns="0" rtlCol="0" anchor="t"/>
          <a:lstStyle/>
          <a:p>
            <a:pPr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Purpose</a:t>
            </a:r>
            <a:endParaRPr lang="en-US" sz="3550" dirty="0"/>
          </a:p>
        </p:txBody>
      </p:sp>
      <p:sp>
        <p:nvSpPr>
          <p:cNvPr id="4" name="Text 2"/>
          <p:cNvSpPr/>
          <p:nvPr/>
        </p:nvSpPr>
        <p:spPr>
          <a:xfrm>
            <a:off x="758309" y="3650933"/>
            <a:ext cx="4018359" cy="138684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purpose of this project is to build an online system for course reviewing to better help students understand their courses.</a:t>
            </a:r>
            <a:endParaRPr lang="en-US" sz="1700" dirty="0"/>
          </a:p>
        </p:txBody>
      </p:sp>
      <p:sp>
        <p:nvSpPr>
          <p:cNvPr id="5" name="Text 3"/>
          <p:cNvSpPr/>
          <p:nvPr/>
        </p:nvSpPr>
        <p:spPr>
          <a:xfrm>
            <a:off x="5312926" y="2864287"/>
            <a:ext cx="4018359" cy="570071"/>
          </a:xfrm>
          <a:prstGeom prst="rect">
            <a:avLst/>
          </a:prstGeom>
          <a:noFill/>
          <a:ln/>
        </p:spPr>
        <p:txBody>
          <a:bodyPr wrap="none" lIns="0" tIns="0" rIns="0" bIns="0" rtlCol="0" anchor="t"/>
          <a:lstStyle/>
          <a:p>
            <a:pPr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 Intended Use</a:t>
            </a:r>
            <a:endParaRPr lang="en-US" sz="3550" dirty="0"/>
          </a:p>
        </p:txBody>
      </p:sp>
      <p:sp>
        <p:nvSpPr>
          <p:cNvPr id="6" name="Text 4"/>
          <p:cNvSpPr/>
          <p:nvPr/>
        </p:nvSpPr>
        <p:spPr>
          <a:xfrm>
            <a:off x="5312926" y="3650933"/>
            <a:ext cx="4018359" cy="277368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This project is a prototype for a course review system .This project is useful for the students to decide their elective subjects/academic paths and also for faculty members who are involved in offering the electives and need to manage schedules, enrollments, etc.</a:t>
            </a:r>
            <a:endParaRPr lang="en-US" sz="1700" dirty="0"/>
          </a:p>
        </p:txBody>
      </p:sp>
      <p:sp>
        <p:nvSpPr>
          <p:cNvPr id="7" name="Text 5"/>
          <p:cNvSpPr/>
          <p:nvPr/>
        </p:nvSpPr>
        <p:spPr>
          <a:xfrm>
            <a:off x="9867543" y="2864287"/>
            <a:ext cx="4018359" cy="570071"/>
          </a:xfrm>
          <a:prstGeom prst="rect">
            <a:avLst/>
          </a:prstGeom>
          <a:noFill/>
          <a:ln/>
        </p:spPr>
        <p:txBody>
          <a:bodyPr wrap="none" lIns="0" tIns="0" rIns="0" bIns="0" rtlCol="0" anchor="t"/>
          <a:lstStyle/>
          <a:p>
            <a:pPr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Product Scope</a:t>
            </a:r>
            <a:endParaRPr lang="en-US" sz="3550" dirty="0"/>
          </a:p>
        </p:txBody>
      </p:sp>
      <p:sp>
        <p:nvSpPr>
          <p:cNvPr id="8" name="Text 6"/>
          <p:cNvSpPr/>
          <p:nvPr/>
        </p:nvSpPr>
        <p:spPr>
          <a:xfrm>
            <a:off x="9867543" y="3650933"/>
            <a:ext cx="4018359" cy="242697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This project offers tremendous utility as well as monetary scope. This product can be scaled up and generalised to create a boilerplate review system that colleges, besides MPSTME, can purchase and implement (e.g., Moodle CMS)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2075498"/>
            <a:ext cx="6887051"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Software Requirements</a:t>
            </a:r>
            <a:endParaRPr lang="en-US" sz="4450" dirty="0"/>
          </a:p>
        </p:txBody>
      </p:sp>
      <p:pic>
        <p:nvPicPr>
          <p:cNvPr id="3" name="Image 0" descr="preencoded.png">    </p:cNvPr>
          <p:cNvPicPr>
            <a:picLocks noChangeAspect="1"/>
          </p:cNvPicPr>
          <p:nvPr/>
        </p:nvPicPr>
        <p:blipFill>
          <a:blip r:embed="rId1"/>
          <a:stretch>
            <a:fillRect/>
          </a:stretch>
        </p:blipFill>
        <p:spPr>
          <a:xfrm>
            <a:off x="1183124" y="3221474"/>
            <a:ext cx="2184916" cy="1350288"/>
          </a:xfrm>
          <a:prstGeom prst="rect">
            <a:avLst/>
          </a:prstGeom>
        </p:spPr>
      </p:pic>
      <p:sp>
        <p:nvSpPr>
          <p:cNvPr id="4" name="Text 1"/>
          <p:cNvSpPr/>
          <p:nvPr/>
        </p:nvSpPr>
        <p:spPr>
          <a:xfrm>
            <a:off x="758309" y="4842510"/>
            <a:ext cx="3034665" cy="427553"/>
          </a:xfrm>
          <a:prstGeom prst="rect">
            <a:avLst/>
          </a:prstGeom>
          <a:noFill/>
          <a:ln/>
        </p:spPr>
        <p:txBody>
          <a:bodyPr wrap="none" lIns="0" tIns="0" rIns="0" bIns="0" rtlCol="0" anchor="t"/>
          <a:lstStyle/>
          <a:p>
            <a:pPr algn="ctr" indent="0" marL="0">
              <a:lnSpc>
                <a:spcPts val="3350"/>
              </a:lnSpc>
              <a:buNone/>
            </a:pPr>
            <a:r>
              <a:rPr lang="en-US" sz="2650" dirty="0">
                <a:solidFill>
                  <a:srgbClr val="3B3535"/>
                </a:solidFill>
                <a:latin typeface="Alexandria Semi Bold" pitchFamily="34" charset="0"/>
                <a:ea typeface="Alexandria Semi Bold" pitchFamily="34" charset="-122"/>
                <a:cs typeface="Alexandria Semi Bold" pitchFamily="34" charset="-120"/>
              </a:rPr>
              <a:t>MongoDB</a:t>
            </a:r>
            <a:endParaRPr lang="en-US" sz="2650" dirty="0"/>
          </a:p>
        </p:txBody>
      </p:sp>
      <p:sp>
        <p:nvSpPr>
          <p:cNvPr id="5" name="Text 2"/>
          <p:cNvSpPr/>
          <p:nvPr/>
        </p:nvSpPr>
        <p:spPr>
          <a:xfrm>
            <a:off x="758309" y="5399961"/>
            <a:ext cx="3034665" cy="346710"/>
          </a:xfrm>
          <a:prstGeom prst="rect">
            <a:avLst/>
          </a:prstGeom>
          <a:noFill/>
          <a:ln/>
        </p:spPr>
        <p:txBody>
          <a:bodyPr wrap="none" lIns="0" tIns="0" rIns="0" bIns="0" rtlCol="0" anchor="t"/>
          <a:lstStyle/>
          <a:p>
            <a:pPr algn="ctr" indent="0" marL="0">
              <a:lnSpc>
                <a:spcPts val="2700"/>
              </a:lnSpc>
              <a:buNone/>
            </a:pPr>
            <a:endParaRPr lang="en-US" sz="1700" dirty="0"/>
          </a:p>
        </p:txBody>
      </p:sp>
      <p:sp>
        <p:nvSpPr>
          <p:cNvPr id="6" name="Text 3"/>
          <p:cNvSpPr/>
          <p:nvPr/>
        </p:nvSpPr>
        <p:spPr>
          <a:xfrm>
            <a:off x="758309" y="5876568"/>
            <a:ext cx="3034665" cy="277297"/>
          </a:xfrm>
          <a:prstGeom prst="rect">
            <a:avLst/>
          </a:prstGeom>
          <a:noFill/>
          <a:ln/>
        </p:spPr>
        <p:txBody>
          <a:bodyPr wrap="none" lIns="0" tIns="0" rIns="0" bIns="0" rtlCol="0" anchor="t"/>
          <a:lstStyle/>
          <a:p>
            <a:pPr algn="ctr" indent="0" marL="0">
              <a:lnSpc>
                <a:spcPts val="2150"/>
              </a:lnSpc>
              <a:buNone/>
            </a:pPr>
            <a:endParaRPr lang="en-US" sz="1350" dirty="0"/>
          </a:p>
        </p:txBody>
      </p:sp>
      <p:pic>
        <p:nvPicPr>
          <p:cNvPr id="7" name="Image 1" descr="preencoded.png">    </p:cNvPr>
          <p:cNvPicPr>
            <a:picLocks noChangeAspect="1"/>
          </p:cNvPicPr>
          <p:nvPr/>
        </p:nvPicPr>
        <p:blipFill>
          <a:blip r:embed="rId2"/>
          <a:stretch>
            <a:fillRect/>
          </a:stretch>
        </p:blipFill>
        <p:spPr>
          <a:xfrm>
            <a:off x="4542711" y="3221474"/>
            <a:ext cx="2185035" cy="1350407"/>
          </a:xfrm>
          <a:prstGeom prst="rect">
            <a:avLst/>
          </a:prstGeom>
        </p:spPr>
      </p:pic>
      <p:sp>
        <p:nvSpPr>
          <p:cNvPr id="8" name="Text 4"/>
          <p:cNvSpPr/>
          <p:nvPr/>
        </p:nvSpPr>
        <p:spPr>
          <a:xfrm>
            <a:off x="4117896" y="4842629"/>
            <a:ext cx="3034784" cy="427553"/>
          </a:xfrm>
          <a:prstGeom prst="rect">
            <a:avLst/>
          </a:prstGeom>
          <a:noFill/>
          <a:ln/>
        </p:spPr>
        <p:txBody>
          <a:bodyPr wrap="none" lIns="0" tIns="0" rIns="0" bIns="0" rtlCol="0" anchor="t"/>
          <a:lstStyle/>
          <a:p>
            <a:pPr algn="ctr" indent="0" marL="0">
              <a:lnSpc>
                <a:spcPts val="3350"/>
              </a:lnSpc>
              <a:buNone/>
            </a:pPr>
            <a:r>
              <a:rPr lang="en-US" sz="2650" dirty="0">
                <a:solidFill>
                  <a:srgbClr val="3B3535"/>
                </a:solidFill>
                <a:latin typeface="Alexandria Semi Bold" pitchFamily="34" charset="0"/>
                <a:ea typeface="Alexandria Semi Bold" pitchFamily="34" charset="-122"/>
                <a:cs typeface="Alexandria Semi Bold" pitchFamily="34" charset="-120"/>
              </a:rPr>
              <a:t>ExpressJS</a:t>
            </a:r>
            <a:endParaRPr lang="en-US" sz="2650" dirty="0"/>
          </a:p>
        </p:txBody>
      </p:sp>
      <p:sp>
        <p:nvSpPr>
          <p:cNvPr id="9" name="Text 5"/>
          <p:cNvSpPr/>
          <p:nvPr/>
        </p:nvSpPr>
        <p:spPr>
          <a:xfrm>
            <a:off x="4117896" y="5400080"/>
            <a:ext cx="3034784" cy="346710"/>
          </a:xfrm>
          <a:prstGeom prst="rect">
            <a:avLst/>
          </a:prstGeom>
          <a:noFill/>
          <a:ln/>
        </p:spPr>
        <p:txBody>
          <a:bodyPr wrap="none" lIns="0" tIns="0" rIns="0" bIns="0" rtlCol="0" anchor="t"/>
          <a:lstStyle/>
          <a:p>
            <a:pPr algn="ctr" indent="0" marL="0">
              <a:lnSpc>
                <a:spcPts val="2700"/>
              </a:lnSpc>
              <a:buNone/>
            </a:pPr>
            <a:endParaRPr lang="en-US" sz="1700" dirty="0"/>
          </a:p>
        </p:txBody>
      </p:sp>
      <p:sp>
        <p:nvSpPr>
          <p:cNvPr id="10" name="Text 6"/>
          <p:cNvSpPr/>
          <p:nvPr/>
        </p:nvSpPr>
        <p:spPr>
          <a:xfrm>
            <a:off x="4117896" y="5876687"/>
            <a:ext cx="3034784" cy="277297"/>
          </a:xfrm>
          <a:prstGeom prst="rect">
            <a:avLst/>
          </a:prstGeom>
          <a:noFill/>
          <a:ln/>
        </p:spPr>
        <p:txBody>
          <a:bodyPr wrap="none" lIns="0" tIns="0" rIns="0" bIns="0" rtlCol="0" anchor="t"/>
          <a:lstStyle/>
          <a:p>
            <a:pPr algn="ctr" indent="0" marL="0">
              <a:lnSpc>
                <a:spcPts val="2150"/>
              </a:lnSpc>
              <a:buNone/>
            </a:pPr>
            <a:endParaRPr lang="en-US" sz="1350" dirty="0"/>
          </a:p>
        </p:txBody>
      </p:sp>
      <p:pic>
        <p:nvPicPr>
          <p:cNvPr id="11" name="Image 2" descr="preencoded.png">    </p:cNvPr>
          <p:cNvPicPr>
            <a:picLocks noChangeAspect="1"/>
          </p:cNvPicPr>
          <p:nvPr/>
        </p:nvPicPr>
        <p:blipFill>
          <a:blip r:embed="rId3"/>
          <a:stretch>
            <a:fillRect/>
          </a:stretch>
        </p:blipFill>
        <p:spPr>
          <a:xfrm>
            <a:off x="7902416" y="3221474"/>
            <a:ext cx="2185035" cy="1350407"/>
          </a:xfrm>
          <a:prstGeom prst="rect">
            <a:avLst/>
          </a:prstGeom>
        </p:spPr>
      </p:pic>
      <p:sp>
        <p:nvSpPr>
          <p:cNvPr id="12" name="Text 7"/>
          <p:cNvSpPr/>
          <p:nvPr/>
        </p:nvSpPr>
        <p:spPr>
          <a:xfrm>
            <a:off x="7477601" y="4842629"/>
            <a:ext cx="3034784" cy="427553"/>
          </a:xfrm>
          <a:prstGeom prst="rect">
            <a:avLst/>
          </a:prstGeom>
          <a:noFill/>
          <a:ln/>
        </p:spPr>
        <p:txBody>
          <a:bodyPr wrap="none" lIns="0" tIns="0" rIns="0" bIns="0" rtlCol="0" anchor="t"/>
          <a:lstStyle/>
          <a:p>
            <a:pPr algn="ctr" indent="0" marL="0">
              <a:lnSpc>
                <a:spcPts val="3350"/>
              </a:lnSpc>
              <a:buNone/>
            </a:pPr>
            <a:r>
              <a:rPr lang="en-US" sz="2650" dirty="0">
                <a:solidFill>
                  <a:srgbClr val="3B3535"/>
                </a:solidFill>
                <a:latin typeface="Alexandria Semi Bold" pitchFamily="34" charset="0"/>
                <a:ea typeface="Alexandria Semi Bold" pitchFamily="34" charset="-122"/>
                <a:cs typeface="Alexandria Semi Bold" pitchFamily="34" charset="-120"/>
              </a:rPr>
              <a:t>ReactJS</a:t>
            </a:r>
            <a:endParaRPr lang="en-US" sz="2650" dirty="0"/>
          </a:p>
        </p:txBody>
      </p:sp>
      <p:sp>
        <p:nvSpPr>
          <p:cNvPr id="13" name="Text 8"/>
          <p:cNvSpPr/>
          <p:nvPr/>
        </p:nvSpPr>
        <p:spPr>
          <a:xfrm>
            <a:off x="7477601" y="5400080"/>
            <a:ext cx="3034784" cy="346710"/>
          </a:xfrm>
          <a:prstGeom prst="rect">
            <a:avLst/>
          </a:prstGeom>
          <a:noFill/>
          <a:ln/>
        </p:spPr>
        <p:txBody>
          <a:bodyPr wrap="none" lIns="0" tIns="0" rIns="0" bIns="0" rtlCol="0" anchor="t"/>
          <a:lstStyle/>
          <a:p>
            <a:pPr algn="ctr" indent="0" marL="0">
              <a:lnSpc>
                <a:spcPts val="2700"/>
              </a:lnSpc>
              <a:buNone/>
            </a:pPr>
            <a:endParaRPr lang="en-US" sz="1700" dirty="0"/>
          </a:p>
        </p:txBody>
      </p:sp>
      <p:sp>
        <p:nvSpPr>
          <p:cNvPr id="14" name="Text 9"/>
          <p:cNvSpPr/>
          <p:nvPr/>
        </p:nvSpPr>
        <p:spPr>
          <a:xfrm>
            <a:off x="7477601" y="5876687"/>
            <a:ext cx="3034784" cy="277297"/>
          </a:xfrm>
          <a:prstGeom prst="rect">
            <a:avLst/>
          </a:prstGeom>
          <a:noFill/>
          <a:ln/>
        </p:spPr>
        <p:txBody>
          <a:bodyPr wrap="none" lIns="0" tIns="0" rIns="0" bIns="0" rtlCol="0" anchor="t"/>
          <a:lstStyle/>
          <a:p>
            <a:pPr algn="ctr" indent="0" marL="0">
              <a:lnSpc>
                <a:spcPts val="2150"/>
              </a:lnSpc>
              <a:buNone/>
            </a:pPr>
            <a:endParaRPr lang="en-US" sz="1350" dirty="0"/>
          </a:p>
        </p:txBody>
      </p:sp>
      <p:pic>
        <p:nvPicPr>
          <p:cNvPr id="15" name="Image 3" descr="preencoded.png">    </p:cNvPr>
          <p:cNvPicPr>
            <a:picLocks noChangeAspect="1"/>
          </p:cNvPicPr>
          <p:nvPr/>
        </p:nvPicPr>
        <p:blipFill>
          <a:blip r:embed="rId4"/>
          <a:stretch>
            <a:fillRect/>
          </a:stretch>
        </p:blipFill>
        <p:spPr>
          <a:xfrm>
            <a:off x="11262122" y="3221474"/>
            <a:ext cx="2185035" cy="1350407"/>
          </a:xfrm>
          <a:prstGeom prst="rect">
            <a:avLst/>
          </a:prstGeom>
        </p:spPr>
      </p:pic>
      <p:sp>
        <p:nvSpPr>
          <p:cNvPr id="16" name="Text 10"/>
          <p:cNvSpPr/>
          <p:nvPr/>
        </p:nvSpPr>
        <p:spPr>
          <a:xfrm>
            <a:off x="10837307" y="4842629"/>
            <a:ext cx="3034784" cy="427553"/>
          </a:xfrm>
          <a:prstGeom prst="rect">
            <a:avLst/>
          </a:prstGeom>
          <a:noFill/>
          <a:ln/>
        </p:spPr>
        <p:txBody>
          <a:bodyPr wrap="none" lIns="0" tIns="0" rIns="0" bIns="0" rtlCol="0" anchor="t"/>
          <a:lstStyle/>
          <a:p>
            <a:pPr algn="ctr" indent="0" marL="0">
              <a:lnSpc>
                <a:spcPts val="3350"/>
              </a:lnSpc>
              <a:buNone/>
            </a:pPr>
            <a:r>
              <a:rPr lang="en-US" sz="2650" dirty="0">
                <a:solidFill>
                  <a:srgbClr val="3B3535"/>
                </a:solidFill>
                <a:latin typeface="Alexandria Semi Bold" pitchFamily="34" charset="0"/>
                <a:ea typeface="Alexandria Semi Bold" pitchFamily="34" charset="-122"/>
                <a:cs typeface="Alexandria Semi Bold" pitchFamily="34" charset="-120"/>
              </a:rPr>
              <a:t>NodeJS</a:t>
            </a:r>
            <a:endParaRPr lang="en-US" sz="2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3758446"/>
            <a:ext cx="6046827"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Web Pages Overview</a:t>
            </a:r>
            <a:endParaRPr lang="en-US" sz="4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3120390"/>
            <a:ext cx="4754880" cy="1988820"/>
          </a:xfrm>
          <a:prstGeom prst="rect">
            <a:avLst/>
          </a:prstGeom>
        </p:spPr>
      </p:pic>
      <p:sp>
        <p:nvSpPr>
          <p:cNvPr id="4" name="Text 0"/>
          <p:cNvSpPr/>
          <p:nvPr/>
        </p:nvSpPr>
        <p:spPr>
          <a:xfrm>
            <a:off x="758309" y="2035731"/>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Home Page</a:t>
            </a:r>
            <a:endParaRPr lang="en-US" sz="4450" dirty="0"/>
          </a:p>
        </p:txBody>
      </p:sp>
      <p:sp>
        <p:nvSpPr>
          <p:cNvPr id="5" name="Text 1"/>
          <p:cNvSpPr/>
          <p:nvPr/>
        </p:nvSpPr>
        <p:spPr>
          <a:xfrm>
            <a:off x="758309" y="3073360"/>
            <a:ext cx="5798582" cy="312039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welcoming interface presents a comprehensive view of all available courses while offering intuitive navigation options. Users can easily search through the course catalogue using the name-based search functionality, and they have the opportunity to contribute their insights by adding new reviews through a dedicated button. This streamlined layout ensures a seamless experience for users exploring the educational offerings.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3284220"/>
            <a:ext cx="4754880" cy="1661160"/>
          </a:xfrm>
          <a:prstGeom prst="rect">
            <a:avLst/>
          </a:prstGeom>
        </p:spPr>
      </p:pic>
      <p:sp>
        <p:nvSpPr>
          <p:cNvPr id="4" name="Text 0"/>
          <p:cNvSpPr/>
          <p:nvPr/>
        </p:nvSpPr>
        <p:spPr>
          <a:xfrm>
            <a:off x="758309" y="2209086"/>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Register Page</a:t>
            </a:r>
            <a:endParaRPr lang="en-US" sz="4450" dirty="0"/>
          </a:p>
        </p:txBody>
      </p:sp>
      <p:sp>
        <p:nvSpPr>
          <p:cNvPr id="5" name="Text 1"/>
          <p:cNvSpPr/>
          <p:nvPr/>
        </p:nvSpPr>
        <p:spPr>
          <a:xfrm>
            <a:off x="758309" y="3246715"/>
            <a:ext cx="5798582" cy="277368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registration portal provides a straightforward pathway for newcomers to join our community. Through this dedicated interface, prospective users can create their personal accounts and establish their presence in the system. The streamlined process enables smooth user registration, making it effortless for individuals to become active members of the platform.</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3291840"/>
            <a:ext cx="4754880" cy="1645920"/>
          </a:xfrm>
          <a:prstGeom prst="rect">
            <a:avLst/>
          </a:prstGeom>
        </p:spPr>
      </p:pic>
      <p:sp>
        <p:nvSpPr>
          <p:cNvPr id="4" name="Text 0"/>
          <p:cNvSpPr/>
          <p:nvPr/>
        </p:nvSpPr>
        <p:spPr>
          <a:xfrm>
            <a:off x="758309" y="2382441"/>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Login Page</a:t>
            </a:r>
            <a:endParaRPr lang="en-US" sz="4450" dirty="0"/>
          </a:p>
        </p:txBody>
      </p:sp>
      <p:sp>
        <p:nvSpPr>
          <p:cNvPr id="5" name="Text 1"/>
          <p:cNvSpPr/>
          <p:nvPr/>
        </p:nvSpPr>
        <p:spPr>
          <a:xfrm>
            <a:off x="758309" y="3420070"/>
            <a:ext cx="5798582" cy="242697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login gateway serves as a secure entry point for existing members to access their accounts. Through this authenticated interface, registered users can seamlessly reconnect with the platform using their established credentials. This dedicated access point ensures a smooth return experience for all members of our community.</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2110740"/>
            <a:ext cx="4754880" cy="4008120"/>
          </a:xfrm>
          <a:prstGeom prst="rect">
            <a:avLst/>
          </a:prstGeom>
        </p:spPr>
      </p:pic>
      <p:sp>
        <p:nvSpPr>
          <p:cNvPr id="4" name="Text 0"/>
          <p:cNvSpPr/>
          <p:nvPr/>
        </p:nvSpPr>
        <p:spPr>
          <a:xfrm>
            <a:off x="758309" y="2035731"/>
            <a:ext cx="5701546" cy="712708"/>
          </a:xfrm>
          <a:prstGeom prst="rect">
            <a:avLst/>
          </a:prstGeom>
          <a:noFill/>
          <a:ln/>
        </p:spPr>
        <p:txBody>
          <a:bodyPr wrap="non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Add Review Page</a:t>
            </a:r>
            <a:endParaRPr lang="en-US" sz="4450" dirty="0"/>
          </a:p>
        </p:txBody>
      </p:sp>
      <p:sp>
        <p:nvSpPr>
          <p:cNvPr id="5" name="Text 1"/>
          <p:cNvSpPr/>
          <p:nvPr/>
        </p:nvSpPr>
        <p:spPr>
          <a:xfrm>
            <a:off x="758309" y="3073360"/>
            <a:ext cx="5798582" cy="312039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review submission interface empowers users to share their valuable experiences and insights about specific courses. Through this dedicated portal, members can select their chosen course from the catalogue and articulate their thoughts, creating meaningful feedback that enriches the learning community. This interactive feature ensures that prospective students can benefit from authentic, user-generated course evaluations.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520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8595360" y="2846070"/>
            <a:ext cx="4754880" cy="2537460"/>
          </a:xfrm>
          <a:prstGeom prst="rect">
            <a:avLst/>
          </a:prstGeom>
        </p:spPr>
      </p:pic>
      <p:sp>
        <p:nvSpPr>
          <p:cNvPr id="4" name="Text 0"/>
          <p:cNvSpPr/>
          <p:nvPr/>
        </p:nvSpPr>
        <p:spPr>
          <a:xfrm>
            <a:off x="758309" y="1506022"/>
            <a:ext cx="5798582" cy="1425416"/>
          </a:xfrm>
          <a:prstGeom prst="rect">
            <a:avLst/>
          </a:prstGeom>
          <a:noFill/>
          <a:ln/>
        </p:spPr>
        <p:txBody>
          <a:bodyPr wrap="square" lIns="0" tIns="0" rIns="0" bIns="0" rtlCol="0" anchor="t"/>
          <a:lstStyle/>
          <a:p>
            <a:pPr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View Course Reviews Page</a:t>
            </a:r>
            <a:endParaRPr lang="en-US" sz="4450" dirty="0"/>
          </a:p>
        </p:txBody>
      </p:sp>
      <p:sp>
        <p:nvSpPr>
          <p:cNvPr id="5" name="Text 1"/>
          <p:cNvSpPr/>
          <p:nvPr/>
        </p:nvSpPr>
        <p:spPr>
          <a:xfrm>
            <a:off x="758309" y="3256359"/>
            <a:ext cx="5798582" cy="3467100"/>
          </a:xfrm>
          <a:prstGeom prst="rect">
            <a:avLst/>
          </a:prstGeom>
          <a:noFill/>
          <a:ln/>
        </p:spPr>
        <p:txBody>
          <a:bodyPr wrap="square" lIns="0" tIns="0" rIns="0" bIns="0" rtlCol="0" anchor="t"/>
          <a:lstStyle/>
          <a:p>
            <a:pPr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course review dashboard serves as a comprehensive repository where users can explore detailed feedback for any specific course of interest. This dedicated section enables learners to access authentic insights and experiences shared by fellow students, providing valuable perspectives on their chosen course. Through this transparent viewing interface, prospective students can make well-informed decisions based on the collective wisdom of the learning community.</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2024-11-08T20:29:42Z</dcterms:created>
  <dcterms:modified xsi:type="dcterms:W3CDTF">2024-11-08T20:29:42Z</dcterms:modified>
</cp:coreProperties>
</file>