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F3914CE-D658-47A8-8F46-0D9B67D1A241}" type="datetimeFigureOut">
              <a:rPr lang="en-US" smtClean="0"/>
              <a:t>2/7/2025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B9CAB9C-D7B0-4024-B63A-868B655BF3F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3914CE-D658-47A8-8F46-0D9B67D1A241}"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CAB9C-D7B0-4024-B63A-868B655BF3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3914CE-D658-47A8-8F46-0D9B67D1A241}"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CAB9C-D7B0-4024-B63A-868B655BF3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3914CE-D658-47A8-8F46-0D9B67D1A241}"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CAB9C-D7B0-4024-B63A-868B655BF3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F3914CE-D658-47A8-8F46-0D9B67D1A241}"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CAB9C-D7B0-4024-B63A-868B655BF3F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3914CE-D658-47A8-8F46-0D9B67D1A241}"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CAB9C-D7B0-4024-B63A-868B655BF3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F3914CE-D658-47A8-8F46-0D9B67D1A241}"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CAB9C-D7B0-4024-B63A-868B655BF3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3914CE-D658-47A8-8F46-0D9B67D1A241}"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9CAB9C-D7B0-4024-B63A-868B655BF3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914CE-D658-47A8-8F46-0D9B67D1A241}"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CAB9C-D7B0-4024-B63A-868B655BF3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F3914CE-D658-47A8-8F46-0D9B67D1A241}"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CAB9C-D7B0-4024-B63A-868B655BF3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3914CE-D658-47A8-8F46-0D9B67D1A241}"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B9CAB9C-D7B0-4024-B63A-868B655BF3F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F3914CE-D658-47A8-8F46-0D9B67D1A241}" type="datetimeFigureOut">
              <a:rPr lang="en-US" smtClean="0"/>
              <a:t>2/7/2025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B9CAB9C-D7B0-4024-B63A-868B655BF3F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dirty="0" smtClean="0">
                <a:ln/>
                <a:solidFill>
                  <a:schemeClr val="accent3"/>
                </a:solidFill>
                <a:effectLst/>
              </a:rPr>
              <a:t>Image Classification Using Cifar 10 Dataset </a:t>
            </a:r>
            <a:endParaRPr lang="en-US" dirty="0">
              <a:ln/>
              <a:solidFill>
                <a:schemeClr val="accent3"/>
              </a:solidFill>
              <a:effectLst/>
            </a:endParaRPr>
          </a:p>
        </p:txBody>
      </p:sp>
      <p:sp>
        <p:nvSpPr>
          <p:cNvPr id="3" name="Subtitle 2"/>
          <p:cNvSpPr>
            <a:spLocks noGrp="1"/>
          </p:cNvSpPr>
          <p:nvPr>
            <p:ph type="subTitle" idx="1"/>
          </p:nvPr>
        </p:nvSpPr>
        <p:spPr>
          <a:xfrm>
            <a:off x="533400" y="3962400"/>
            <a:ext cx="7924800" cy="2209800"/>
          </a:xfrm>
        </p:spPr>
        <p:txBody>
          <a:bodyPr>
            <a:normAutofit/>
          </a:bodyPr>
          <a:lstStyle/>
          <a:p>
            <a:r>
              <a:rPr lang="en-US" sz="3500" b="1" dirty="0" smtClean="0">
                <a:solidFill>
                  <a:schemeClr val="accent3">
                    <a:lumMod val="20000"/>
                    <a:lumOff val="80000"/>
                  </a:schemeClr>
                </a:solidFill>
              </a:rPr>
              <a:t>Done By :-</a:t>
            </a:r>
          </a:p>
          <a:p>
            <a:r>
              <a:rPr lang="en-US" sz="3200" b="1" dirty="0" smtClean="0"/>
              <a:t>Veerendra</a:t>
            </a:r>
          </a:p>
          <a:p>
            <a:r>
              <a:rPr lang="en-US" sz="2400" b="1" dirty="0" smtClean="0"/>
              <a:t>6</a:t>
            </a:r>
            <a:r>
              <a:rPr lang="en-US" sz="2400" b="1" baseline="30000" dirty="0" smtClean="0"/>
              <a:t>th</a:t>
            </a:r>
            <a:r>
              <a:rPr lang="en-US" sz="2400" b="1" dirty="0" smtClean="0"/>
              <a:t> Sem  AI&amp;ML</a:t>
            </a:r>
          </a:p>
          <a:p>
            <a:r>
              <a:rPr lang="en-US" sz="2400" b="1" dirty="0" smtClean="0"/>
              <a:t>BGSCET</a:t>
            </a:r>
            <a:endParaRPr lang="en-US" sz="2400" b="1" dirty="0"/>
          </a:p>
        </p:txBody>
      </p:sp>
    </p:spTree>
    <p:extLst>
      <p:ext uri="{BB962C8B-B14F-4D97-AF65-F5344CB8AC3E}">
        <p14:creationId xmlns:p14="http://schemas.microsoft.com/office/powerpoint/2010/main" val="2608962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143000"/>
          </a:xfrm>
        </p:spPr>
        <p:txBody>
          <a:bodyPr>
            <a:normAutofit/>
          </a:bodyPr>
          <a:lstStyle/>
          <a:p>
            <a:r>
              <a:rPr lang="en-US" sz="4000" b="1" dirty="0"/>
              <a:t>ML Model Used and Rationale</a:t>
            </a:r>
            <a:endParaRPr lang="en-US" sz="4000" b="1" dirty="0"/>
          </a:p>
        </p:txBody>
      </p:sp>
      <p:sp>
        <p:nvSpPr>
          <p:cNvPr id="3" name="TextBox 2"/>
          <p:cNvSpPr txBox="1"/>
          <p:nvPr/>
        </p:nvSpPr>
        <p:spPr>
          <a:xfrm>
            <a:off x="457200" y="1676400"/>
            <a:ext cx="8229600" cy="5262979"/>
          </a:xfrm>
          <a:prstGeom prst="rect">
            <a:avLst/>
          </a:prstGeom>
          <a:noFill/>
        </p:spPr>
        <p:txBody>
          <a:bodyPr wrap="square" rtlCol="0">
            <a:spAutoFit/>
          </a:bodyPr>
          <a:lstStyle/>
          <a:p>
            <a:pPr>
              <a:spcAft>
                <a:spcPts val="1800"/>
              </a:spcAft>
            </a:pPr>
            <a:r>
              <a:rPr lang="en-US" sz="2400" b="1" dirty="0"/>
              <a:t>Model Used: </a:t>
            </a:r>
            <a:r>
              <a:rPr lang="en-US" sz="2400" dirty="0"/>
              <a:t>Convolutional Neural Network (CNN)</a:t>
            </a:r>
          </a:p>
          <a:p>
            <a:r>
              <a:rPr lang="en-US" sz="2400" b="1" dirty="0"/>
              <a:t>Why CNN?</a:t>
            </a:r>
          </a:p>
          <a:p>
            <a:pPr algn="just">
              <a:lnSpc>
                <a:spcPct val="150000"/>
              </a:lnSpc>
            </a:pPr>
            <a:r>
              <a:rPr lang="en-US" dirty="0"/>
              <a:t>Convolutional Neural Networks (CNNs) are highly effective for image classification tasks due to their ability to automatically extract and learn important features such as edges, textures, and shapes. Unlike traditional neural networks, CNNs utilize convolutional layers that detect spatial hierarchies, ensuring better pattern recognition. The use of shared filters reduces the number of parameters, making CNNs computationally efficient and less prone to </a:t>
            </a:r>
            <a:r>
              <a:rPr lang="en-US" dirty="0" err="1"/>
              <a:t>overfitting</a:t>
            </a:r>
            <a:r>
              <a:rPr lang="en-US" dirty="0"/>
              <a:t>. Additionally, pooling layers provide translation invariance, allowing the model to recognize objects regardless of their position in an image. </a:t>
            </a:r>
          </a:p>
          <a:p>
            <a:pPr>
              <a:spcBef>
                <a:spcPts val="1800"/>
              </a:spcBef>
            </a:pPr>
            <a:r>
              <a:rPr lang="en-US" sz="2400" b="1" dirty="0" smtClean="0"/>
              <a:t>Framework Used:</a:t>
            </a:r>
            <a:r>
              <a:rPr lang="en-US" sz="2400" dirty="0" smtClean="0"/>
              <a:t> </a:t>
            </a:r>
            <a:r>
              <a:rPr lang="en-US" dirty="0" err="1"/>
              <a:t>TensorFlow</a:t>
            </a:r>
            <a:r>
              <a:rPr lang="en-US" dirty="0"/>
              <a:t>/</a:t>
            </a:r>
            <a:r>
              <a:rPr lang="en-US" dirty="0" err="1"/>
              <a:t>Keras</a:t>
            </a:r>
            <a:endParaRPr lang="en-US" dirty="0"/>
          </a:p>
          <a:p>
            <a:endParaRPr lang="en-US" dirty="0"/>
          </a:p>
        </p:txBody>
      </p:sp>
    </p:spTree>
    <p:extLst>
      <p:ext uri="{BB962C8B-B14F-4D97-AF65-F5344CB8AC3E}">
        <p14:creationId xmlns:p14="http://schemas.microsoft.com/office/powerpoint/2010/main" val="168676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856488"/>
          </a:xfrm>
        </p:spPr>
        <p:txBody>
          <a:bodyPr/>
          <a:lstStyle/>
          <a:p>
            <a:r>
              <a:rPr lang="en-US" sz="4000" b="1" dirty="0"/>
              <a:t>Model Parameters</a:t>
            </a:r>
            <a:endParaRPr lang="en-US" b="1" dirty="0"/>
          </a:p>
        </p:txBody>
      </p:sp>
      <p:sp>
        <p:nvSpPr>
          <p:cNvPr id="3" name="TextBox 2"/>
          <p:cNvSpPr txBox="1"/>
          <p:nvPr/>
        </p:nvSpPr>
        <p:spPr>
          <a:xfrm>
            <a:off x="533400" y="1676400"/>
            <a:ext cx="8001000" cy="4985980"/>
          </a:xfrm>
          <a:prstGeom prst="rect">
            <a:avLst/>
          </a:prstGeom>
          <a:noFill/>
        </p:spPr>
        <p:txBody>
          <a:bodyPr wrap="square" rtlCol="0">
            <a:spAutoFit/>
          </a:bodyPr>
          <a:lstStyle/>
          <a:p>
            <a:pPr>
              <a:lnSpc>
                <a:spcPct val="150000"/>
              </a:lnSpc>
            </a:pPr>
            <a:r>
              <a:rPr lang="en-US" sz="2800" b="1" dirty="0" smtClean="0"/>
              <a:t>Model Training:</a:t>
            </a:r>
            <a:endParaRPr lang="en-US" sz="2800" b="1" dirty="0"/>
          </a:p>
          <a:p>
            <a:pPr marL="342900" indent="-342900">
              <a:lnSpc>
                <a:spcPct val="150000"/>
              </a:lnSpc>
              <a:buFont typeface="Arial" pitchFamily="34" charset="0"/>
              <a:buChar char="•"/>
            </a:pPr>
            <a:r>
              <a:rPr lang="en-US" sz="2400" dirty="0" smtClean="0"/>
              <a:t>Convolutional </a:t>
            </a:r>
            <a:r>
              <a:rPr lang="en-US" sz="2400" dirty="0"/>
              <a:t>layers with </a:t>
            </a:r>
            <a:r>
              <a:rPr lang="en-US" sz="2400" dirty="0" err="1" smtClean="0"/>
              <a:t>Relu</a:t>
            </a:r>
            <a:r>
              <a:rPr lang="en-US" sz="2400" dirty="0" smtClean="0"/>
              <a:t> </a:t>
            </a:r>
            <a:r>
              <a:rPr lang="en-US" sz="2400" dirty="0"/>
              <a:t>activation</a:t>
            </a:r>
          </a:p>
          <a:p>
            <a:pPr marL="342900" indent="-342900">
              <a:lnSpc>
                <a:spcPct val="150000"/>
              </a:lnSpc>
              <a:buFont typeface="Arial" pitchFamily="34" charset="0"/>
              <a:buChar char="•"/>
            </a:pPr>
            <a:r>
              <a:rPr lang="en-US" sz="2400" dirty="0" err="1" smtClean="0"/>
              <a:t>MaxPooling</a:t>
            </a:r>
            <a:r>
              <a:rPr lang="en-US" sz="2400" dirty="0" smtClean="0"/>
              <a:t> </a:t>
            </a:r>
            <a:r>
              <a:rPr lang="en-US" sz="2400" dirty="0"/>
              <a:t>layers for dimensionality reduction</a:t>
            </a:r>
          </a:p>
          <a:p>
            <a:pPr marL="342900" indent="-342900">
              <a:lnSpc>
                <a:spcPct val="150000"/>
              </a:lnSpc>
              <a:buFont typeface="Arial" pitchFamily="34" charset="0"/>
              <a:buChar char="•"/>
            </a:pPr>
            <a:r>
              <a:rPr lang="en-US" sz="2400" dirty="0" smtClean="0"/>
              <a:t>Fully </a:t>
            </a:r>
            <a:r>
              <a:rPr lang="en-US" sz="2400" dirty="0"/>
              <a:t>connected layers with </a:t>
            </a:r>
            <a:r>
              <a:rPr lang="en-US" sz="2400" dirty="0" err="1"/>
              <a:t>softmax</a:t>
            </a:r>
            <a:r>
              <a:rPr lang="en-US" sz="2400" dirty="0"/>
              <a:t> </a:t>
            </a:r>
            <a:r>
              <a:rPr lang="en-US" sz="2400" dirty="0" smtClean="0"/>
              <a:t>activation</a:t>
            </a:r>
          </a:p>
          <a:p>
            <a:pPr>
              <a:lnSpc>
                <a:spcPct val="150000"/>
              </a:lnSpc>
            </a:pPr>
            <a:r>
              <a:rPr lang="en-US" sz="2800" b="1" dirty="0" err="1"/>
              <a:t>Hyperparameters</a:t>
            </a:r>
            <a:r>
              <a:rPr lang="en-US" sz="2800" b="1" dirty="0"/>
              <a:t>:</a:t>
            </a:r>
            <a:endParaRPr lang="en-US" sz="2400" b="1" dirty="0"/>
          </a:p>
          <a:p>
            <a:pPr>
              <a:lnSpc>
                <a:spcPct val="150000"/>
              </a:lnSpc>
            </a:pPr>
            <a:r>
              <a:rPr lang="en-US" sz="2400" dirty="0" smtClean="0"/>
              <a:t>Number of Epochs: </a:t>
            </a:r>
            <a:r>
              <a:rPr lang="en-US" sz="2400" dirty="0" smtClean="0">
                <a:latin typeface="Bahnschrift" pitchFamily="34" charset="0"/>
              </a:rPr>
              <a:t>50</a:t>
            </a:r>
          </a:p>
          <a:p>
            <a:pPr>
              <a:lnSpc>
                <a:spcPct val="150000"/>
              </a:lnSpc>
            </a:pPr>
            <a:r>
              <a:rPr lang="en-US" sz="2400" dirty="0" smtClean="0"/>
              <a:t>Optimizer</a:t>
            </a:r>
            <a:r>
              <a:rPr lang="en-US" sz="2400" dirty="0"/>
              <a:t>: Adam</a:t>
            </a:r>
            <a:r>
              <a:rPr lang="en-US" sz="2400" dirty="0" smtClean="0"/>
              <a:t> </a:t>
            </a:r>
          </a:p>
          <a:p>
            <a:pPr>
              <a:lnSpc>
                <a:spcPct val="150000"/>
              </a:lnSpc>
            </a:pPr>
            <a:r>
              <a:rPr lang="en-US" sz="2400" dirty="0" smtClean="0"/>
              <a:t>Loss: </a:t>
            </a:r>
            <a:r>
              <a:rPr lang="en-US" sz="2400" dirty="0"/>
              <a:t>C</a:t>
            </a:r>
            <a:r>
              <a:rPr lang="en-US" sz="2400" dirty="0" smtClean="0"/>
              <a:t>ategorical </a:t>
            </a:r>
            <a:r>
              <a:rPr lang="en-US" sz="2400" dirty="0" err="1" smtClean="0"/>
              <a:t>Crossentropy</a:t>
            </a:r>
            <a:endParaRPr lang="en-US" sz="2400" dirty="0"/>
          </a:p>
          <a:p>
            <a:endParaRPr lang="en-US" dirty="0"/>
          </a:p>
        </p:txBody>
      </p:sp>
    </p:spTree>
    <p:extLst>
      <p:ext uri="{BB962C8B-B14F-4D97-AF65-F5344CB8AC3E}">
        <p14:creationId xmlns:p14="http://schemas.microsoft.com/office/powerpoint/2010/main" val="107794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780288"/>
          </a:xfrm>
        </p:spPr>
        <p:txBody>
          <a:bodyPr/>
          <a:lstStyle/>
          <a:p>
            <a:r>
              <a:rPr lang="en-US" sz="4000" b="1" dirty="0" smtClean="0"/>
              <a:t>Loss Function</a:t>
            </a:r>
            <a:endParaRPr lang="en-US" b="1" dirty="0"/>
          </a:p>
        </p:txBody>
      </p:sp>
      <p:sp>
        <p:nvSpPr>
          <p:cNvPr id="3" name="TextBox 2"/>
          <p:cNvSpPr txBox="1"/>
          <p:nvPr/>
        </p:nvSpPr>
        <p:spPr>
          <a:xfrm>
            <a:off x="533400" y="1371600"/>
            <a:ext cx="8077200" cy="2585323"/>
          </a:xfrm>
          <a:prstGeom prst="rect">
            <a:avLst/>
          </a:prstGeom>
          <a:noFill/>
        </p:spPr>
        <p:txBody>
          <a:bodyPr wrap="square" rtlCol="0">
            <a:spAutoFit/>
          </a:bodyPr>
          <a:lstStyle/>
          <a:p>
            <a:pPr>
              <a:lnSpc>
                <a:spcPct val="150000"/>
              </a:lnSpc>
            </a:pPr>
            <a:r>
              <a:rPr lang="en-US" sz="2400" b="1" dirty="0"/>
              <a:t>Loss Function Used:</a:t>
            </a:r>
            <a:r>
              <a:rPr lang="en-US" sz="2800" b="1" dirty="0"/>
              <a:t> </a:t>
            </a:r>
            <a:r>
              <a:rPr lang="en-US" sz="2400" dirty="0"/>
              <a:t>Categorical </a:t>
            </a:r>
            <a:r>
              <a:rPr lang="en-US" sz="2400" dirty="0" err="1"/>
              <a:t>Crossentropy</a:t>
            </a:r>
            <a:endParaRPr lang="en-US" sz="2000" dirty="0"/>
          </a:p>
          <a:p>
            <a:pPr marL="342900" indent="-342900">
              <a:lnSpc>
                <a:spcPct val="150000"/>
              </a:lnSpc>
              <a:buFont typeface="Arial" pitchFamily="34" charset="0"/>
              <a:buChar char="•"/>
            </a:pPr>
            <a:r>
              <a:rPr lang="en-US" sz="2000" dirty="0" smtClean="0"/>
              <a:t>Suitable </a:t>
            </a:r>
            <a:r>
              <a:rPr lang="en-US" sz="2000" dirty="0"/>
              <a:t>for multi-class classification</a:t>
            </a:r>
          </a:p>
          <a:p>
            <a:pPr marL="342900" indent="-342900">
              <a:lnSpc>
                <a:spcPct val="150000"/>
              </a:lnSpc>
              <a:buFont typeface="Arial" pitchFamily="34" charset="0"/>
              <a:buChar char="•"/>
            </a:pPr>
            <a:r>
              <a:rPr lang="en-US" sz="2000" dirty="0" smtClean="0"/>
              <a:t>Measures </a:t>
            </a:r>
            <a:r>
              <a:rPr lang="en-US" sz="2000" dirty="0"/>
              <a:t>difference between predicted &amp; actual probabilities</a:t>
            </a:r>
          </a:p>
          <a:p>
            <a:pPr marL="342900" indent="-342900">
              <a:lnSpc>
                <a:spcPct val="150000"/>
              </a:lnSpc>
              <a:buFont typeface="Arial" pitchFamily="34" charset="0"/>
              <a:buChar char="•"/>
            </a:pPr>
            <a:r>
              <a:rPr lang="en-US" sz="2000" dirty="0" smtClean="0"/>
              <a:t>Helps </a:t>
            </a:r>
            <a:r>
              <a:rPr lang="en-US" sz="2000" dirty="0"/>
              <a:t>in optimizing model weights through </a:t>
            </a:r>
            <a:r>
              <a:rPr lang="en-US" sz="2000" dirty="0" err="1"/>
              <a:t>backpropagation</a:t>
            </a:r>
            <a:endParaRPr lang="en-US" sz="2000" dirty="0"/>
          </a:p>
          <a:p>
            <a:pPr>
              <a:lnSpc>
                <a:spcPct val="150000"/>
              </a:lnSpc>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3733800"/>
            <a:ext cx="8077201" cy="2133600"/>
          </a:xfrm>
          <a:prstGeom prst="rect">
            <a:avLst/>
          </a:prstGeom>
        </p:spPr>
      </p:pic>
    </p:spTree>
    <p:extLst>
      <p:ext uri="{BB962C8B-B14F-4D97-AF65-F5344CB8AC3E}">
        <p14:creationId xmlns:p14="http://schemas.microsoft.com/office/powerpoint/2010/main" val="1673254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t>Test </a:t>
            </a:r>
            <a:r>
              <a:rPr lang="en-US" sz="4000" b="1" dirty="0"/>
              <a:t>accuracy and a loss function convergence graph</a:t>
            </a:r>
          </a:p>
        </p:txBody>
      </p:sp>
      <p:sp>
        <p:nvSpPr>
          <p:cNvPr id="3" name="TextBox 2"/>
          <p:cNvSpPr txBox="1"/>
          <p:nvPr/>
        </p:nvSpPr>
        <p:spPr>
          <a:xfrm>
            <a:off x="533400" y="1981200"/>
            <a:ext cx="8001000" cy="1477328"/>
          </a:xfrm>
          <a:prstGeom prst="rect">
            <a:avLst/>
          </a:prstGeom>
          <a:noFill/>
        </p:spPr>
        <p:txBody>
          <a:bodyPr wrap="square" rtlCol="0">
            <a:spAutoFit/>
          </a:bodyPr>
          <a:lstStyle/>
          <a:p>
            <a:pPr>
              <a:lnSpc>
                <a:spcPct val="150000"/>
              </a:lnSpc>
            </a:pPr>
            <a:r>
              <a:rPr lang="en-US" sz="2400" b="1" dirty="0"/>
              <a:t>Test Accuracy: </a:t>
            </a:r>
            <a:r>
              <a:rPr lang="en-US" sz="2400" dirty="0" smtClean="0">
                <a:latin typeface="Calibri" pitchFamily="34" charset="0"/>
                <a:cs typeface="Calibri" pitchFamily="34" charset="0"/>
              </a:rPr>
              <a:t>71% </a:t>
            </a:r>
          </a:p>
          <a:p>
            <a:pPr>
              <a:lnSpc>
                <a:spcPct val="150000"/>
              </a:lnSpc>
            </a:pPr>
            <a:r>
              <a:rPr lang="en-US" sz="2400" b="1" dirty="0" smtClean="0"/>
              <a:t>Graph Representation: </a:t>
            </a:r>
            <a:r>
              <a:rPr lang="en-US" sz="2400" dirty="0" smtClean="0"/>
              <a:t>Training &amp; </a:t>
            </a:r>
            <a:r>
              <a:rPr lang="en-US" sz="2400" dirty="0"/>
              <a:t>Validation </a:t>
            </a:r>
            <a:r>
              <a:rPr lang="en-US" sz="2400" dirty="0" smtClean="0"/>
              <a:t>Accuracy</a:t>
            </a:r>
            <a:endParaRPr lang="en-US" sz="24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099" y="3124200"/>
            <a:ext cx="6705599" cy="3547051"/>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0425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856488"/>
          </a:xfrm>
        </p:spPr>
        <p:txBody>
          <a:bodyPr/>
          <a:lstStyle/>
          <a:p>
            <a:r>
              <a:rPr lang="en-US" sz="4000" b="1" dirty="0"/>
              <a:t>Final reflections or observations</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1828800"/>
            <a:ext cx="3886199" cy="2895600"/>
          </a:xfrm>
          <a:prstGeom prst="rect">
            <a:avLst/>
          </a:prstGeom>
        </p:spPr>
      </p:pic>
      <p:sp>
        <p:nvSpPr>
          <p:cNvPr id="5" name="TextBox 4"/>
          <p:cNvSpPr txBox="1"/>
          <p:nvPr/>
        </p:nvSpPr>
        <p:spPr>
          <a:xfrm>
            <a:off x="723900" y="1447800"/>
            <a:ext cx="3124200" cy="381000"/>
          </a:xfrm>
          <a:prstGeom prst="rect">
            <a:avLst/>
          </a:prstGeom>
          <a:noFill/>
        </p:spPr>
        <p:txBody>
          <a:bodyPr wrap="square" rtlCol="0">
            <a:spAutoFit/>
          </a:bodyPr>
          <a:lstStyle/>
          <a:p>
            <a:pPr algn="ctr"/>
            <a:r>
              <a:rPr lang="en-US" b="1" dirty="0" smtClean="0"/>
              <a:t>Classification Report</a:t>
            </a:r>
            <a:endParaRPr lang="en-US" b="1" dirty="0"/>
          </a:p>
        </p:txBody>
      </p:sp>
      <p:sp>
        <p:nvSpPr>
          <p:cNvPr id="6" name="TextBox 5"/>
          <p:cNvSpPr txBox="1"/>
          <p:nvPr/>
        </p:nvSpPr>
        <p:spPr>
          <a:xfrm>
            <a:off x="304801" y="4876800"/>
            <a:ext cx="8458199" cy="2277547"/>
          </a:xfrm>
          <a:prstGeom prst="rect">
            <a:avLst/>
          </a:prstGeom>
          <a:noFill/>
        </p:spPr>
        <p:txBody>
          <a:bodyPr wrap="square" rtlCol="0">
            <a:spAutoFit/>
          </a:bodyPr>
          <a:lstStyle/>
          <a:p>
            <a:pPr>
              <a:spcAft>
                <a:spcPts val="900"/>
              </a:spcAft>
            </a:pPr>
            <a:r>
              <a:rPr lang="en-US" b="1" dirty="0"/>
              <a:t>Limitations of Image Classification Using CIFAR-10 Dataset</a:t>
            </a:r>
          </a:p>
          <a:p>
            <a:pPr marL="285750" indent="-285750" algn="just">
              <a:buFont typeface="Arial" pitchFamily="34" charset="0"/>
              <a:buChar char="•"/>
            </a:pPr>
            <a:r>
              <a:rPr lang="en-US" sz="1600" b="1" dirty="0"/>
              <a:t>Low Image Resolution</a:t>
            </a:r>
            <a:r>
              <a:rPr lang="en-US" sz="1600" dirty="0"/>
              <a:t> – CIFAR-10 images are only </a:t>
            </a:r>
            <a:r>
              <a:rPr lang="en-US" sz="1600" b="1" dirty="0"/>
              <a:t>32×32 pixels</a:t>
            </a:r>
            <a:r>
              <a:rPr lang="en-US" sz="1600" dirty="0"/>
              <a:t>, making it difficult to capture fine details in complex objects.</a:t>
            </a:r>
          </a:p>
          <a:p>
            <a:pPr marL="285750" indent="-285750" algn="just">
              <a:buFont typeface="Arial" pitchFamily="34" charset="0"/>
              <a:buChar char="•"/>
            </a:pPr>
            <a:r>
              <a:rPr lang="en-US" sz="1600" b="1" dirty="0"/>
              <a:t>Limited Number of Classes</a:t>
            </a:r>
            <a:r>
              <a:rPr lang="en-US" sz="1600" dirty="0"/>
              <a:t> – The dataset contains </a:t>
            </a:r>
            <a:r>
              <a:rPr lang="en-US" sz="1600" b="1" dirty="0"/>
              <a:t>only 10 classes</a:t>
            </a:r>
            <a:r>
              <a:rPr lang="en-US" sz="1600" dirty="0"/>
              <a:t>, restricting its use for real-world large-scale applications</a:t>
            </a:r>
            <a:r>
              <a:rPr lang="en-US" sz="1600" dirty="0" smtClean="0"/>
              <a:t>.</a:t>
            </a:r>
          </a:p>
          <a:p>
            <a:pPr marL="285750" indent="-285750" algn="just">
              <a:buFont typeface="Arial" pitchFamily="34" charset="0"/>
              <a:buChar char="•"/>
            </a:pPr>
            <a:r>
              <a:rPr lang="en-US" sz="1600" b="1" dirty="0"/>
              <a:t>Not Suitable for Advanced Tasks </a:t>
            </a:r>
            <a:r>
              <a:rPr lang="en-US" sz="1600" dirty="0"/>
              <a:t>– CIFAR-10 is too small for applications like object detection, segmentation, or fine-grained classification.</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1" y="1828800"/>
            <a:ext cx="4495800" cy="2895600"/>
          </a:xfrm>
          <a:prstGeom prst="rect">
            <a:avLst/>
          </a:prstGeom>
        </p:spPr>
      </p:pic>
      <p:sp>
        <p:nvSpPr>
          <p:cNvPr id="8" name="TextBox 7"/>
          <p:cNvSpPr txBox="1"/>
          <p:nvPr/>
        </p:nvSpPr>
        <p:spPr>
          <a:xfrm>
            <a:off x="4953001" y="1468582"/>
            <a:ext cx="3124200" cy="381000"/>
          </a:xfrm>
          <a:prstGeom prst="rect">
            <a:avLst/>
          </a:prstGeom>
          <a:noFill/>
        </p:spPr>
        <p:txBody>
          <a:bodyPr wrap="square" rtlCol="0">
            <a:spAutoFit/>
          </a:bodyPr>
          <a:lstStyle/>
          <a:p>
            <a:pPr algn="ctr"/>
            <a:r>
              <a:rPr lang="en-US" b="1" dirty="0" smtClean="0"/>
              <a:t>Prediction</a:t>
            </a:r>
            <a:endParaRPr lang="en-US" b="1" dirty="0"/>
          </a:p>
        </p:txBody>
      </p:sp>
    </p:spTree>
    <p:extLst>
      <p:ext uri="{BB962C8B-B14F-4D97-AF65-F5344CB8AC3E}">
        <p14:creationId xmlns:p14="http://schemas.microsoft.com/office/powerpoint/2010/main" val="35592494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TotalTime>
  <Words>289</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Image Classification Using Cifar 10 Dataset </vt:lpstr>
      <vt:lpstr>ML Model Used and Rationale</vt:lpstr>
      <vt:lpstr>Model Parameters</vt:lpstr>
      <vt:lpstr>Loss Function</vt:lpstr>
      <vt:lpstr>Test accuracy and a loss function convergence graph</vt:lpstr>
      <vt:lpstr>Final reflections or observations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Cifar 10 Dataset</dc:title>
  <dc:creator>s</dc:creator>
  <cp:lastModifiedBy>s</cp:lastModifiedBy>
  <cp:revision>8</cp:revision>
  <dcterms:created xsi:type="dcterms:W3CDTF">2025-02-06T04:00:34Z</dcterms:created>
  <dcterms:modified xsi:type="dcterms:W3CDTF">2025-02-07T04:51:27Z</dcterms:modified>
</cp:coreProperties>
</file>