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340134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70830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569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496555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9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190196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185303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257768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151459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BB686-7199-4DD8-A53B-917E9BA3D30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272495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BB686-7199-4DD8-A53B-917E9BA3D301}"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180067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BB686-7199-4DD8-A53B-917E9BA3D301}"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38423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BB686-7199-4DD8-A53B-917E9BA3D301}"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35712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BB686-7199-4DD8-A53B-917E9BA3D301}"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170119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2BB686-7199-4DD8-A53B-917E9BA3D301}"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360000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BB686-7199-4DD8-A53B-917E9BA3D301}"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39DE5-2651-4764-8308-29D8383F31DB}" type="slidenum">
              <a:rPr lang="en-IN" smtClean="0"/>
              <a:t>‹#›</a:t>
            </a:fld>
            <a:endParaRPr lang="en-IN"/>
          </a:p>
        </p:txBody>
      </p:sp>
    </p:spTree>
    <p:extLst>
      <p:ext uri="{BB962C8B-B14F-4D97-AF65-F5344CB8AC3E}">
        <p14:creationId xmlns:p14="http://schemas.microsoft.com/office/powerpoint/2010/main" val="113640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2BB686-7199-4DD8-A53B-917E9BA3D301}" type="datetimeFigureOut">
              <a:rPr lang="en-IN" smtClean="0"/>
              <a:t>30-10-2023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639DE5-2651-4764-8308-29D8383F31DB}" type="slidenum">
              <a:rPr lang="en-IN" smtClean="0"/>
              <a:t>‹#›</a:t>
            </a:fld>
            <a:endParaRPr lang="en-IN"/>
          </a:p>
        </p:txBody>
      </p:sp>
    </p:spTree>
    <p:extLst>
      <p:ext uri="{BB962C8B-B14F-4D97-AF65-F5344CB8AC3E}">
        <p14:creationId xmlns:p14="http://schemas.microsoft.com/office/powerpoint/2010/main" val="3884857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BE89-7831-4604-B008-55A1AECFABF1}"/>
              </a:ext>
            </a:extLst>
          </p:cNvPr>
          <p:cNvSpPr>
            <a:spLocks noGrp="1"/>
          </p:cNvSpPr>
          <p:nvPr>
            <p:ph type="ctrTitle"/>
          </p:nvPr>
        </p:nvSpPr>
        <p:spPr>
          <a:xfrm>
            <a:off x="172278" y="1122363"/>
            <a:ext cx="9515061" cy="1806367"/>
          </a:xfrm>
        </p:spPr>
        <p:txBody>
          <a:bodyPr>
            <a:normAutofit/>
          </a:bodyPr>
          <a:lstStyle/>
          <a:p>
            <a:r>
              <a:rPr lang="en-US" sz="4400" dirty="0">
                <a:solidFill>
                  <a:srgbClr val="CC0066"/>
                </a:solidFill>
              </a:rPr>
              <a:t>Machine Learning With Python</a:t>
            </a:r>
            <a:endParaRPr lang="en-IN" sz="4400" dirty="0">
              <a:solidFill>
                <a:srgbClr val="CC0066"/>
              </a:solidFill>
            </a:endParaRPr>
          </a:p>
        </p:txBody>
      </p:sp>
      <p:sp>
        <p:nvSpPr>
          <p:cNvPr id="3" name="Subtitle 2">
            <a:extLst>
              <a:ext uri="{FF2B5EF4-FFF2-40B4-BE49-F238E27FC236}">
                <a16:creationId xmlns:a16="http://schemas.microsoft.com/office/drawing/2014/main" id="{DEA81B6A-26EB-47A1-BEDD-7AD54097883F}"/>
              </a:ext>
            </a:extLst>
          </p:cNvPr>
          <p:cNvSpPr>
            <a:spLocks noGrp="1"/>
          </p:cNvSpPr>
          <p:nvPr>
            <p:ph type="subTitle" idx="1"/>
          </p:nvPr>
        </p:nvSpPr>
        <p:spPr>
          <a:xfrm>
            <a:off x="1520319" y="3429000"/>
            <a:ext cx="5463576" cy="1096899"/>
          </a:xfrm>
        </p:spPr>
        <p:txBody>
          <a:bodyPr>
            <a:normAutofit/>
          </a:bodyPr>
          <a:lstStyle/>
          <a:p>
            <a:r>
              <a:rPr lang="en-US" sz="3600" dirty="0">
                <a:solidFill>
                  <a:schemeClr val="accent1">
                    <a:lumMod val="75000"/>
                  </a:schemeClr>
                </a:solidFill>
              </a:rPr>
              <a:t>Linear Regression</a:t>
            </a:r>
            <a:endParaRPr lang="en-IN" sz="3600" dirty="0">
              <a:solidFill>
                <a:schemeClr val="accent1">
                  <a:lumMod val="75000"/>
                </a:schemeClr>
              </a:solidFill>
            </a:endParaRPr>
          </a:p>
        </p:txBody>
      </p:sp>
    </p:spTree>
    <p:extLst>
      <p:ext uri="{BB962C8B-B14F-4D97-AF65-F5344CB8AC3E}">
        <p14:creationId xmlns:p14="http://schemas.microsoft.com/office/powerpoint/2010/main" val="134286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CEFF-6A9F-47EA-9AA4-B53D32D72750}"/>
              </a:ext>
            </a:extLst>
          </p:cNvPr>
          <p:cNvSpPr>
            <a:spLocks noGrp="1"/>
          </p:cNvSpPr>
          <p:nvPr>
            <p:ph type="title"/>
          </p:nvPr>
        </p:nvSpPr>
        <p:spPr>
          <a:xfrm>
            <a:off x="677334" y="1020416"/>
            <a:ext cx="8596668" cy="909983"/>
          </a:xfrm>
        </p:spPr>
        <p:txBody>
          <a:bodyPr/>
          <a:lstStyle/>
          <a:p>
            <a:r>
              <a:rPr lang="en-IN" dirty="0">
                <a:solidFill>
                  <a:schemeClr val="accent6">
                    <a:lumMod val="75000"/>
                  </a:schemeClr>
                </a:solidFill>
              </a:rPr>
              <a:t>Model Improvement Impact:</a:t>
            </a:r>
          </a:p>
        </p:txBody>
      </p:sp>
      <p:sp>
        <p:nvSpPr>
          <p:cNvPr id="3" name="Content Placeholder 2">
            <a:extLst>
              <a:ext uri="{FF2B5EF4-FFF2-40B4-BE49-F238E27FC236}">
                <a16:creationId xmlns:a16="http://schemas.microsoft.com/office/drawing/2014/main" id="{1C5553A8-B82E-42B3-A850-886F32283FC4}"/>
              </a:ext>
            </a:extLst>
          </p:cNvPr>
          <p:cNvSpPr>
            <a:spLocks noGrp="1"/>
          </p:cNvSpPr>
          <p:nvPr>
            <p:ph idx="1"/>
          </p:nvPr>
        </p:nvSpPr>
        <p:spPr>
          <a:xfrm>
            <a:off x="677334" y="2160589"/>
            <a:ext cx="8440162" cy="3880773"/>
          </a:xfrm>
        </p:spPr>
        <p:txBody>
          <a:bodyPr/>
          <a:lstStyle/>
          <a:p>
            <a:pPr algn="l">
              <a:buFont typeface="Arial" panose="020B0604020202020204" pitchFamily="34" charset="0"/>
              <a:buChar char="•"/>
            </a:pPr>
            <a:r>
              <a:rPr lang="en-US" sz="2000" b="1" i="0" dirty="0">
                <a:solidFill>
                  <a:srgbClr val="00B0F0"/>
                </a:solidFill>
                <a:effectLst/>
                <a:latin typeface="Söhne"/>
              </a:rPr>
              <a:t>Increased Accuracy:</a:t>
            </a:r>
            <a:r>
              <a:rPr lang="en-US" sz="2000" b="0" i="0" dirty="0">
                <a:solidFill>
                  <a:srgbClr val="00B0F0"/>
                </a:solidFill>
                <a:effectLst/>
                <a:latin typeface="Söhne"/>
              </a:rPr>
              <a:t> </a:t>
            </a:r>
            <a:r>
              <a:rPr lang="en-US" sz="2000" b="0" i="0" dirty="0">
                <a:solidFill>
                  <a:srgbClr val="374151"/>
                </a:solidFill>
                <a:effectLst/>
                <a:latin typeface="Söhne"/>
              </a:rPr>
              <a:t>These methods can help in improving the model's accuracy by considering the most relevant features and fine-tuning model parameters.</a:t>
            </a:r>
          </a:p>
          <a:p>
            <a:pPr algn="l">
              <a:buFont typeface="Arial" panose="020B0604020202020204" pitchFamily="34" charset="0"/>
              <a:buChar char="•"/>
            </a:pPr>
            <a:r>
              <a:rPr lang="en-US" sz="2000" b="1" i="0" dirty="0">
                <a:solidFill>
                  <a:srgbClr val="00B0F0"/>
                </a:solidFill>
                <a:effectLst/>
                <a:latin typeface="Söhne"/>
              </a:rPr>
              <a:t>Reduced Overfitting:</a:t>
            </a:r>
            <a:r>
              <a:rPr lang="en-US" sz="2000" b="0" i="0" dirty="0">
                <a:solidFill>
                  <a:srgbClr val="00B0F0"/>
                </a:solidFill>
                <a:effectLst/>
                <a:latin typeface="Söhne"/>
              </a:rPr>
              <a:t> </a:t>
            </a:r>
            <a:r>
              <a:rPr lang="en-US" sz="2000" b="0" i="0" dirty="0">
                <a:solidFill>
                  <a:srgbClr val="374151"/>
                </a:solidFill>
                <a:effectLst/>
                <a:latin typeface="Söhne"/>
              </a:rPr>
              <a:t>Proper feature selection and hyperparameter tuning can mitigate overfitting, leading to better generalization on unseen data.</a:t>
            </a:r>
          </a:p>
          <a:p>
            <a:pPr algn="l">
              <a:buFont typeface="Arial" panose="020B0604020202020204" pitchFamily="34" charset="0"/>
              <a:buChar char="•"/>
            </a:pPr>
            <a:r>
              <a:rPr lang="en-US" sz="2000" b="1" i="0" dirty="0">
                <a:solidFill>
                  <a:srgbClr val="00B0F0"/>
                </a:solidFill>
                <a:effectLst/>
                <a:latin typeface="Söhne"/>
              </a:rPr>
              <a:t>Improved Interpretability:</a:t>
            </a:r>
            <a:r>
              <a:rPr lang="en-US" sz="2000" b="0" i="0" dirty="0">
                <a:solidFill>
                  <a:srgbClr val="00B0F0"/>
                </a:solidFill>
                <a:effectLst/>
                <a:latin typeface="Söhne"/>
              </a:rPr>
              <a:t> </a:t>
            </a:r>
            <a:r>
              <a:rPr lang="en-US" sz="2000" b="0" i="0" dirty="0">
                <a:solidFill>
                  <a:srgbClr val="374151"/>
                </a:solidFill>
                <a:effectLst/>
                <a:latin typeface="Söhne"/>
              </a:rPr>
              <a:t>Feature engineering may create features that are more interpretable and relevant to the problem domain.</a:t>
            </a:r>
          </a:p>
          <a:p>
            <a:endParaRPr lang="en-IN" dirty="0"/>
          </a:p>
        </p:txBody>
      </p:sp>
    </p:spTree>
    <p:extLst>
      <p:ext uri="{BB962C8B-B14F-4D97-AF65-F5344CB8AC3E}">
        <p14:creationId xmlns:p14="http://schemas.microsoft.com/office/powerpoint/2010/main" val="283212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6AB1-87A2-40B6-A624-C5EFAD619707}"/>
              </a:ext>
            </a:extLst>
          </p:cNvPr>
          <p:cNvSpPr>
            <a:spLocks noGrp="1"/>
          </p:cNvSpPr>
          <p:nvPr>
            <p:ph type="title"/>
          </p:nvPr>
        </p:nvSpPr>
        <p:spPr>
          <a:xfrm>
            <a:off x="677334" y="993913"/>
            <a:ext cx="8596668" cy="1320800"/>
          </a:xfrm>
        </p:spPr>
        <p:txBody>
          <a:bodyPr/>
          <a:lstStyle/>
          <a:p>
            <a:r>
              <a:rPr lang="en-IN" dirty="0">
                <a:solidFill>
                  <a:schemeClr val="accent6">
                    <a:lumMod val="75000"/>
                  </a:schemeClr>
                </a:solidFill>
              </a:rPr>
              <a:t>Challenges</a:t>
            </a:r>
          </a:p>
        </p:txBody>
      </p:sp>
      <p:sp>
        <p:nvSpPr>
          <p:cNvPr id="3" name="Content Placeholder 2">
            <a:extLst>
              <a:ext uri="{FF2B5EF4-FFF2-40B4-BE49-F238E27FC236}">
                <a16:creationId xmlns:a16="http://schemas.microsoft.com/office/drawing/2014/main" id="{068D4F57-1D89-4F57-8DCB-1D5B5E3F29CC}"/>
              </a:ext>
            </a:extLst>
          </p:cNvPr>
          <p:cNvSpPr>
            <a:spLocks noGrp="1"/>
          </p:cNvSpPr>
          <p:nvPr>
            <p:ph idx="1"/>
          </p:nvPr>
        </p:nvSpPr>
        <p:spPr/>
        <p:txBody>
          <a:bodyPr/>
          <a:lstStyle/>
          <a:p>
            <a:pPr algn="l">
              <a:buFont typeface="Arial" panose="020B0604020202020204" pitchFamily="34" charset="0"/>
              <a:buChar char="•"/>
            </a:pPr>
            <a:r>
              <a:rPr lang="en-US" sz="2000" b="1" i="0" dirty="0">
                <a:solidFill>
                  <a:srgbClr val="00B0F0"/>
                </a:solidFill>
                <a:effectLst/>
                <a:latin typeface="Söhne"/>
              </a:rPr>
              <a:t>Computational Complexity:</a:t>
            </a:r>
            <a:r>
              <a:rPr lang="en-US" sz="2000" b="0" i="0" dirty="0">
                <a:solidFill>
                  <a:srgbClr val="00B0F0"/>
                </a:solidFill>
                <a:effectLst/>
                <a:latin typeface="Söhne"/>
              </a:rPr>
              <a:t> </a:t>
            </a:r>
            <a:r>
              <a:rPr lang="en-US" sz="2000" b="0" i="0" dirty="0">
                <a:solidFill>
                  <a:srgbClr val="374151"/>
                </a:solidFill>
                <a:effectLst/>
                <a:latin typeface="Söhne"/>
              </a:rPr>
              <a:t>Feature engineering and hyperparameter tuning can be computationally expensive, especially when dealing with large datasets or complex models.</a:t>
            </a:r>
          </a:p>
          <a:p>
            <a:pPr algn="l">
              <a:buFont typeface="Arial" panose="020B0604020202020204" pitchFamily="34" charset="0"/>
              <a:buChar char="•"/>
            </a:pPr>
            <a:r>
              <a:rPr lang="en-US" sz="2000" b="1" i="0" dirty="0">
                <a:solidFill>
                  <a:srgbClr val="00B0F0"/>
                </a:solidFill>
                <a:effectLst/>
                <a:latin typeface="Söhne"/>
              </a:rPr>
              <a:t>Domain Knowledge:</a:t>
            </a:r>
            <a:r>
              <a:rPr lang="en-US" sz="2000" b="0" i="0" dirty="0">
                <a:solidFill>
                  <a:srgbClr val="00B0F0"/>
                </a:solidFill>
                <a:effectLst/>
                <a:latin typeface="Söhne"/>
              </a:rPr>
              <a:t> </a:t>
            </a:r>
            <a:r>
              <a:rPr lang="en-US" sz="2000" b="0" i="0" dirty="0">
                <a:solidFill>
                  <a:srgbClr val="374151"/>
                </a:solidFill>
                <a:effectLst/>
                <a:latin typeface="Söhne"/>
              </a:rPr>
              <a:t>Effective feature engineering often requires a good understanding of the domain, and incorrect feature engineering might degrade model performance.</a:t>
            </a:r>
          </a:p>
          <a:p>
            <a:endParaRPr lang="en-IN" dirty="0"/>
          </a:p>
        </p:txBody>
      </p:sp>
    </p:spTree>
    <p:extLst>
      <p:ext uri="{BB962C8B-B14F-4D97-AF65-F5344CB8AC3E}">
        <p14:creationId xmlns:p14="http://schemas.microsoft.com/office/powerpoint/2010/main" val="4475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DAB3-C4E4-42E3-B2E8-F4CF00960D84}"/>
              </a:ext>
            </a:extLst>
          </p:cNvPr>
          <p:cNvSpPr>
            <a:spLocks noGrp="1"/>
          </p:cNvSpPr>
          <p:nvPr>
            <p:ph type="title"/>
          </p:nvPr>
        </p:nvSpPr>
        <p:spPr>
          <a:xfrm>
            <a:off x="677334" y="1232452"/>
            <a:ext cx="8596668" cy="697948"/>
          </a:xfrm>
        </p:spPr>
        <p:txBody>
          <a:bodyPr/>
          <a:lstStyle/>
          <a:p>
            <a:r>
              <a:rPr lang="en-US" dirty="0">
                <a:solidFill>
                  <a:srgbClr val="FF0000"/>
                </a:solidFill>
              </a:rPr>
              <a:t>Conclusion</a:t>
            </a:r>
            <a:endParaRPr lang="en-IN" dirty="0">
              <a:solidFill>
                <a:srgbClr val="FF0000"/>
              </a:solidFill>
            </a:endParaRPr>
          </a:p>
        </p:txBody>
      </p:sp>
      <p:sp>
        <p:nvSpPr>
          <p:cNvPr id="3" name="Content Placeholder 2">
            <a:extLst>
              <a:ext uri="{FF2B5EF4-FFF2-40B4-BE49-F238E27FC236}">
                <a16:creationId xmlns:a16="http://schemas.microsoft.com/office/drawing/2014/main" id="{DD640246-EA86-4BB4-9C25-B55EFAB6C6CD}"/>
              </a:ext>
            </a:extLst>
          </p:cNvPr>
          <p:cNvSpPr>
            <a:spLocks noGrp="1"/>
          </p:cNvSpPr>
          <p:nvPr>
            <p:ph idx="1"/>
          </p:nvPr>
        </p:nvSpPr>
        <p:spPr/>
        <p:txBody>
          <a:bodyPr/>
          <a:lstStyle/>
          <a:p>
            <a:r>
              <a:rPr lang="en-US" sz="2000" b="0" i="0" dirty="0">
                <a:solidFill>
                  <a:srgbClr val="374151"/>
                </a:solidFill>
                <a:effectLst/>
                <a:latin typeface="Söhne"/>
              </a:rPr>
              <a:t>In conclusion, a well-developed predictive model can significantly assist a real estate company in estimating house prices. By leveraging data-driven insights, this model serves as a guiding tool for buyers, sellers, and agents, enabling them to make informed decisions, minimize risks, and optimize investments in the dynamic real estate market. The integration of such models into day-to-day operations empowers real estate professionals with more accurate valuations, market insights, and strategic decision-making capabilities, enhancing overall efficiency and customer satisfaction</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166482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5C72-B732-48B2-8D8D-0F0299E5B2BA}"/>
              </a:ext>
            </a:extLst>
          </p:cNvPr>
          <p:cNvSpPr>
            <a:spLocks noGrp="1"/>
          </p:cNvSpPr>
          <p:nvPr>
            <p:ph type="title"/>
          </p:nvPr>
        </p:nvSpPr>
        <p:spPr/>
        <p:txBody>
          <a:bodyPr/>
          <a:lstStyle/>
          <a:p>
            <a:r>
              <a:rPr lang="en-US" dirty="0">
                <a:solidFill>
                  <a:srgbClr val="FF0000"/>
                </a:solidFill>
              </a:rPr>
              <a:t>6)Model Comparison</a:t>
            </a:r>
            <a:endParaRPr lang="en-IN" dirty="0">
              <a:solidFill>
                <a:srgbClr val="FF0000"/>
              </a:solidFill>
            </a:endParaRPr>
          </a:p>
        </p:txBody>
      </p:sp>
      <p:sp>
        <p:nvSpPr>
          <p:cNvPr id="3" name="Content Placeholder 2">
            <a:extLst>
              <a:ext uri="{FF2B5EF4-FFF2-40B4-BE49-F238E27FC236}">
                <a16:creationId xmlns:a16="http://schemas.microsoft.com/office/drawing/2014/main" id="{8C46168B-2AB6-4FD6-AB1B-FB318A05FE79}"/>
              </a:ext>
            </a:extLst>
          </p:cNvPr>
          <p:cNvSpPr>
            <a:spLocks noGrp="1"/>
          </p:cNvSpPr>
          <p:nvPr>
            <p:ph idx="1"/>
          </p:nvPr>
        </p:nvSpPr>
        <p:spPr>
          <a:xfrm>
            <a:off x="838200" y="1510748"/>
            <a:ext cx="10515600" cy="4666215"/>
          </a:xfrm>
        </p:spPr>
        <p:txBody>
          <a:bodyPr>
            <a:normAutofit lnSpcReduction="10000"/>
          </a:bodyPr>
          <a:lstStyle/>
          <a:p>
            <a:pPr marL="0" indent="0">
              <a:buNone/>
            </a:pPr>
            <a:r>
              <a:rPr lang="en-US" sz="3200" dirty="0">
                <a:solidFill>
                  <a:schemeClr val="accent2">
                    <a:lumMod val="75000"/>
                  </a:schemeClr>
                </a:solidFill>
              </a:rPr>
              <a:t>a. Comparison of Simple Linear Regression and Multiple Linear Regression:</a:t>
            </a:r>
          </a:p>
          <a:p>
            <a:pPr algn="l">
              <a:buFont typeface="Arial" panose="020B0604020202020204" pitchFamily="34" charset="0"/>
              <a:buChar char="•"/>
            </a:pPr>
            <a:r>
              <a:rPr lang="en-US" sz="2000" b="1" i="0" dirty="0">
                <a:solidFill>
                  <a:srgbClr val="00B0F0"/>
                </a:solidFill>
                <a:effectLst/>
                <a:latin typeface="Söhne"/>
              </a:rPr>
              <a:t>Number of Variables:</a:t>
            </a:r>
            <a:r>
              <a:rPr lang="en-US" sz="2000" b="0" i="0" dirty="0">
                <a:solidFill>
                  <a:srgbClr val="374151"/>
                </a:solidFill>
                <a:effectLst/>
                <a:latin typeface="Söhne"/>
              </a:rPr>
              <a:t> Simple linear regression involves only two variables— one independent and one dependent, while multiple linear regression deals with one dependent variable and multiple independent variables.</a:t>
            </a:r>
          </a:p>
          <a:p>
            <a:pPr algn="l">
              <a:buFont typeface="Arial" panose="020B0604020202020204" pitchFamily="34" charset="0"/>
              <a:buChar char="•"/>
            </a:pPr>
            <a:r>
              <a:rPr lang="en-US" sz="2000" b="1" i="0" dirty="0">
                <a:solidFill>
                  <a:srgbClr val="00B0F0"/>
                </a:solidFill>
                <a:effectLst/>
                <a:latin typeface="Söhne"/>
              </a:rPr>
              <a:t>Complexity:</a:t>
            </a:r>
            <a:r>
              <a:rPr lang="en-US" sz="2000" b="0" i="0" dirty="0">
                <a:solidFill>
                  <a:srgbClr val="374151"/>
                </a:solidFill>
                <a:effectLst/>
                <a:latin typeface="Söhne"/>
              </a:rPr>
              <a:t> Multiple linear regression is more complex mathematically and statistically compared to simple linear regression due to the inclusion of multiple predictors.</a:t>
            </a:r>
          </a:p>
          <a:p>
            <a:pPr algn="l">
              <a:buFont typeface="Arial" panose="020B0604020202020204" pitchFamily="34" charset="0"/>
              <a:buChar char="•"/>
            </a:pPr>
            <a:r>
              <a:rPr lang="en-US" sz="2000" b="1" i="0" dirty="0">
                <a:solidFill>
                  <a:srgbClr val="00B0F0"/>
                </a:solidFill>
                <a:effectLst/>
                <a:latin typeface="Söhne"/>
              </a:rPr>
              <a:t>Interpretation:</a:t>
            </a:r>
            <a:r>
              <a:rPr lang="en-US" sz="2000" b="0" i="0" dirty="0">
                <a:solidFill>
                  <a:srgbClr val="374151"/>
                </a:solidFill>
                <a:effectLst/>
                <a:latin typeface="Söhne"/>
              </a:rPr>
              <a:t> Simple linear regression is easier to interpret, as it involves only one predictor, while interpreting multiple linear regression models can be more challenging due to the involvement of multiple predictors and coefficients.</a:t>
            </a:r>
          </a:p>
          <a:p>
            <a:pPr algn="l">
              <a:buFont typeface="Arial" panose="020B0604020202020204" pitchFamily="34" charset="0"/>
              <a:buChar char="•"/>
            </a:pPr>
            <a:r>
              <a:rPr lang="en-US" sz="2000" b="1" i="0" dirty="0">
                <a:solidFill>
                  <a:srgbClr val="00B0F0"/>
                </a:solidFill>
                <a:effectLst/>
                <a:latin typeface="Söhne"/>
              </a:rPr>
              <a:t>Accuracy:</a:t>
            </a:r>
            <a:r>
              <a:rPr lang="en-US" sz="2000" b="0" i="0" dirty="0">
                <a:solidFill>
                  <a:srgbClr val="374151"/>
                </a:solidFill>
                <a:effectLst/>
                <a:latin typeface="Söhne"/>
              </a:rPr>
              <a:t> Multiple linear regression can potentially provide more accurate predictions as it considers multiple variables, but it can also be prone to issues like multicollinearity (high intercorrelations among predictors), which might affect the model's reliability.</a:t>
            </a:r>
          </a:p>
          <a:p>
            <a:pPr marL="0" indent="0">
              <a:buNone/>
            </a:pPr>
            <a:endParaRPr lang="en-IN" dirty="0"/>
          </a:p>
        </p:txBody>
      </p:sp>
    </p:spTree>
    <p:extLst>
      <p:ext uri="{BB962C8B-B14F-4D97-AF65-F5344CB8AC3E}">
        <p14:creationId xmlns:p14="http://schemas.microsoft.com/office/powerpoint/2010/main" val="117663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F454-9022-4850-8725-DDB9A8BBC818}"/>
              </a:ext>
            </a:extLst>
          </p:cNvPr>
          <p:cNvSpPr>
            <a:spLocks noGrp="1"/>
          </p:cNvSpPr>
          <p:nvPr>
            <p:ph type="title"/>
          </p:nvPr>
        </p:nvSpPr>
        <p:spPr/>
        <p:txBody>
          <a:bodyPr/>
          <a:lstStyle/>
          <a:p>
            <a:r>
              <a:rPr lang="en-US" dirty="0">
                <a:solidFill>
                  <a:srgbClr val="FF0000"/>
                </a:solidFill>
              </a:rPr>
              <a:t>Advantages and Limitations of each model</a:t>
            </a:r>
            <a:endParaRPr lang="en-IN" dirty="0">
              <a:solidFill>
                <a:srgbClr val="FF0000"/>
              </a:solidFill>
            </a:endParaRPr>
          </a:p>
        </p:txBody>
      </p:sp>
      <p:sp>
        <p:nvSpPr>
          <p:cNvPr id="3" name="Content Placeholder 2">
            <a:extLst>
              <a:ext uri="{FF2B5EF4-FFF2-40B4-BE49-F238E27FC236}">
                <a16:creationId xmlns:a16="http://schemas.microsoft.com/office/drawing/2014/main" id="{2A9DC1E2-2ACD-489A-8744-1A2CBFBFFA29}"/>
              </a:ext>
            </a:extLst>
          </p:cNvPr>
          <p:cNvSpPr>
            <a:spLocks noGrp="1"/>
          </p:cNvSpPr>
          <p:nvPr>
            <p:ph idx="1"/>
          </p:nvPr>
        </p:nvSpPr>
        <p:spPr/>
        <p:txBody>
          <a:bodyPr>
            <a:normAutofit fontScale="92500"/>
          </a:bodyPr>
          <a:lstStyle/>
          <a:p>
            <a:pPr algn="l"/>
            <a:r>
              <a:rPr lang="en-US" b="1" i="0" dirty="0">
                <a:solidFill>
                  <a:schemeClr val="accent2">
                    <a:lumMod val="75000"/>
                  </a:schemeClr>
                </a:solidFill>
                <a:effectLst/>
                <a:latin typeface="Söhne"/>
              </a:rPr>
              <a:t>Simple Linear Regression (SLR):</a:t>
            </a:r>
          </a:p>
          <a:p>
            <a:pPr algn="l"/>
            <a:r>
              <a:rPr lang="en-US" sz="2000" b="0" i="0" dirty="0">
                <a:solidFill>
                  <a:schemeClr val="accent2">
                    <a:lumMod val="75000"/>
                  </a:schemeClr>
                </a:solidFill>
                <a:effectLst/>
                <a:latin typeface="Söhne"/>
              </a:rPr>
              <a:t>Advantages:</a:t>
            </a:r>
          </a:p>
          <a:p>
            <a:pPr algn="l">
              <a:buFont typeface="+mj-lt"/>
              <a:buAutoNum type="arabicPeriod"/>
            </a:pPr>
            <a:r>
              <a:rPr lang="en-US" sz="2000" b="1" i="0" dirty="0">
                <a:solidFill>
                  <a:srgbClr val="00B0F0"/>
                </a:solidFill>
                <a:effectLst/>
                <a:latin typeface="Söhne"/>
              </a:rPr>
              <a:t>Simplicity:</a:t>
            </a:r>
            <a:r>
              <a:rPr lang="en-US" sz="2000" b="0" i="0" dirty="0">
                <a:solidFill>
                  <a:srgbClr val="00B0F0"/>
                </a:solidFill>
                <a:effectLst/>
                <a:latin typeface="Söhne"/>
              </a:rPr>
              <a:t> </a:t>
            </a:r>
            <a:r>
              <a:rPr lang="en-US" sz="2000" b="0" i="0" dirty="0">
                <a:solidFill>
                  <a:srgbClr val="374151"/>
                </a:solidFill>
                <a:effectLst/>
                <a:latin typeface="Söhne"/>
              </a:rPr>
              <a:t>SLR is straightforward and easy to understand. It’s a good starting point for understanding the basic concept of the relationship between two variables.</a:t>
            </a:r>
          </a:p>
          <a:p>
            <a:pPr algn="l">
              <a:buFont typeface="+mj-lt"/>
              <a:buAutoNum type="arabicPeriod"/>
            </a:pPr>
            <a:r>
              <a:rPr lang="en-US" sz="2000" b="1" i="0" dirty="0">
                <a:solidFill>
                  <a:srgbClr val="00B0F0"/>
                </a:solidFill>
                <a:effectLst/>
                <a:latin typeface="Söhne"/>
              </a:rPr>
              <a:t>Interpretability:</a:t>
            </a:r>
            <a:r>
              <a:rPr lang="en-US" sz="2000" b="0" i="0" dirty="0">
                <a:solidFill>
                  <a:srgbClr val="00B0F0"/>
                </a:solidFill>
                <a:effectLst/>
                <a:latin typeface="Söhne"/>
              </a:rPr>
              <a:t> </a:t>
            </a:r>
            <a:r>
              <a:rPr lang="en-US" sz="2000" b="0" i="0" dirty="0">
                <a:solidFill>
                  <a:srgbClr val="374151"/>
                </a:solidFill>
                <a:effectLst/>
                <a:latin typeface="Söhne"/>
              </a:rPr>
              <a:t>It allows for easy interpretation of the relationship between the dependent and independent variables due to the direct one-to-one relationship.</a:t>
            </a:r>
          </a:p>
          <a:p>
            <a:pPr algn="l">
              <a:buFont typeface="+mj-lt"/>
              <a:buAutoNum type="arabicPeriod"/>
            </a:pPr>
            <a:r>
              <a:rPr lang="en-US" sz="2000" b="1" i="0" dirty="0">
                <a:solidFill>
                  <a:srgbClr val="00B0F0"/>
                </a:solidFill>
                <a:effectLst/>
                <a:latin typeface="Söhne"/>
              </a:rPr>
              <a:t>Computational Efficiency:</a:t>
            </a:r>
            <a:r>
              <a:rPr lang="en-US" sz="2000" b="0" i="0" dirty="0">
                <a:solidFill>
                  <a:srgbClr val="00B0F0"/>
                </a:solidFill>
                <a:effectLst/>
                <a:latin typeface="Söhne"/>
              </a:rPr>
              <a:t> </a:t>
            </a:r>
            <a:r>
              <a:rPr lang="en-US" sz="2000" b="0" i="0" dirty="0">
                <a:solidFill>
                  <a:srgbClr val="374151"/>
                </a:solidFill>
                <a:effectLst/>
                <a:latin typeface="Söhne"/>
              </a:rPr>
              <a:t>Since it involves only one predictor, computations are often faster compared to more complex models.</a:t>
            </a:r>
          </a:p>
          <a:p>
            <a:pPr algn="l">
              <a:buFont typeface="+mj-lt"/>
              <a:buAutoNum type="arabicPeriod"/>
            </a:pPr>
            <a:r>
              <a:rPr lang="en-US" sz="2000" b="1" i="0" dirty="0">
                <a:solidFill>
                  <a:srgbClr val="00B0F0"/>
                </a:solidFill>
                <a:effectLst/>
                <a:latin typeface="Söhne"/>
              </a:rPr>
              <a:t>Visualization:</a:t>
            </a:r>
            <a:r>
              <a:rPr lang="en-US" sz="2000" b="0" i="0" dirty="0">
                <a:solidFill>
                  <a:srgbClr val="00B0F0"/>
                </a:solidFill>
                <a:effectLst/>
                <a:latin typeface="Söhne"/>
              </a:rPr>
              <a:t> </a:t>
            </a:r>
            <a:r>
              <a:rPr lang="en-US" sz="2000" b="0" i="0" dirty="0">
                <a:solidFill>
                  <a:srgbClr val="374151"/>
                </a:solidFill>
                <a:effectLst/>
                <a:latin typeface="Söhne"/>
              </a:rPr>
              <a:t>It’s easier to visualize and present results in simple linear regression due to the linear relationship represented by a straight line.</a:t>
            </a:r>
          </a:p>
          <a:p>
            <a:endParaRPr lang="en-IN" dirty="0"/>
          </a:p>
        </p:txBody>
      </p:sp>
    </p:spTree>
    <p:extLst>
      <p:ext uri="{BB962C8B-B14F-4D97-AF65-F5344CB8AC3E}">
        <p14:creationId xmlns:p14="http://schemas.microsoft.com/office/powerpoint/2010/main" val="20118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8A62-F4C7-49D6-BB6D-5E4C7FA37E2E}"/>
              </a:ext>
            </a:extLst>
          </p:cNvPr>
          <p:cNvSpPr>
            <a:spLocks noGrp="1"/>
          </p:cNvSpPr>
          <p:nvPr>
            <p:ph type="title"/>
          </p:nvPr>
        </p:nvSpPr>
        <p:spPr>
          <a:xfrm>
            <a:off x="838200" y="940904"/>
            <a:ext cx="10515600" cy="1219684"/>
          </a:xfrm>
        </p:spPr>
        <p:txBody>
          <a:bodyPr>
            <a:normAutofit/>
          </a:bodyPr>
          <a:lstStyle/>
          <a:p>
            <a:r>
              <a:rPr lang="en-US" b="0" i="0" dirty="0">
                <a:solidFill>
                  <a:srgbClr val="FF0000"/>
                </a:solidFill>
                <a:effectLst/>
                <a:latin typeface="Söhne"/>
              </a:rPr>
              <a:t>Limitations:</a:t>
            </a:r>
            <a:endParaRPr lang="en-IN" dirty="0">
              <a:solidFill>
                <a:srgbClr val="FF0000"/>
              </a:solidFill>
            </a:endParaRPr>
          </a:p>
        </p:txBody>
      </p:sp>
      <p:sp>
        <p:nvSpPr>
          <p:cNvPr id="3" name="Content Placeholder 2">
            <a:extLst>
              <a:ext uri="{FF2B5EF4-FFF2-40B4-BE49-F238E27FC236}">
                <a16:creationId xmlns:a16="http://schemas.microsoft.com/office/drawing/2014/main" id="{D95ECB3C-8D9B-49B4-BE0D-8DB85055D5FB}"/>
              </a:ext>
            </a:extLst>
          </p:cNvPr>
          <p:cNvSpPr>
            <a:spLocks noGrp="1"/>
          </p:cNvSpPr>
          <p:nvPr>
            <p:ph idx="1"/>
          </p:nvPr>
        </p:nvSpPr>
        <p:spPr>
          <a:xfrm>
            <a:off x="677334" y="2160589"/>
            <a:ext cx="8596668" cy="3756507"/>
          </a:xfrm>
        </p:spPr>
        <p:txBody>
          <a:bodyPr/>
          <a:lstStyle/>
          <a:p>
            <a:pPr algn="l">
              <a:buFont typeface="+mj-lt"/>
              <a:buAutoNum type="arabicPeriod"/>
            </a:pPr>
            <a:r>
              <a:rPr lang="en-US" sz="2000" b="1" i="0" dirty="0">
                <a:solidFill>
                  <a:srgbClr val="00B0F0"/>
                </a:solidFill>
                <a:effectLst/>
                <a:latin typeface="Söhne"/>
              </a:rPr>
              <a:t>Limited Scope:</a:t>
            </a:r>
            <a:r>
              <a:rPr lang="en-US" sz="2000" b="0" i="0" dirty="0">
                <a:solidFill>
                  <a:srgbClr val="00B0F0"/>
                </a:solidFill>
                <a:effectLst/>
                <a:latin typeface="Söhne"/>
              </a:rPr>
              <a:t> </a:t>
            </a:r>
            <a:r>
              <a:rPr lang="en-US" sz="2000" b="0" i="0" dirty="0">
                <a:solidFill>
                  <a:srgbClr val="374151"/>
                </a:solidFill>
                <a:effectLst/>
                <a:latin typeface="Söhne"/>
              </a:rPr>
              <a:t>SLR works only when there is a linear relationship between the variables. Real-world data often has complex, non-linear relationships.</a:t>
            </a:r>
          </a:p>
          <a:p>
            <a:pPr algn="l">
              <a:buFont typeface="+mj-lt"/>
              <a:buAutoNum type="arabicPeriod"/>
            </a:pPr>
            <a:r>
              <a:rPr lang="en-US" sz="2000" b="1" i="0" dirty="0">
                <a:solidFill>
                  <a:srgbClr val="00B0F0"/>
                </a:solidFill>
                <a:effectLst/>
                <a:latin typeface="Söhne"/>
              </a:rPr>
              <a:t>Inaccuracy:</a:t>
            </a:r>
            <a:r>
              <a:rPr lang="en-US" sz="2000" b="0" i="0" dirty="0">
                <a:solidFill>
                  <a:srgbClr val="00B0F0"/>
                </a:solidFill>
                <a:effectLst/>
                <a:latin typeface="Söhne"/>
              </a:rPr>
              <a:t> </a:t>
            </a:r>
            <a:r>
              <a:rPr lang="en-US" sz="2000" b="0" i="0" dirty="0">
                <a:solidFill>
                  <a:srgbClr val="374151"/>
                </a:solidFill>
                <a:effectLst/>
                <a:latin typeface="Söhne"/>
              </a:rPr>
              <a:t>It might not accurately represent complex relationships involving multiple factors impacting the dependent variable.</a:t>
            </a:r>
          </a:p>
          <a:p>
            <a:pPr algn="l">
              <a:buFont typeface="+mj-lt"/>
              <a:buAutoNum type="arabicPeriod"/>
            </a:pPr>
            <a:r>
              <a:rPr lang="en-US" sz="2000" b="1" i="0" dirty="0">
                <a:solidFill>
                  <a:srgbClr val="00B0F0"/>
                </a:solidFill>
                <a:effectLst/>
                <a:latin typeface="Söhne"/>
              </a:rPr>
              <a:t>Assumptions:</a:t>
            </a:r>
            <a:r>
              <a:rPr lang="en-US" sz="2000" b="0" i="0" dirty="0">
                <a:solidFill>
                  <a:srgbClr val="00B0F0"/>
                </a:solidFill>
                <a:effectLst/>
                <a:latin typeface="Söhne"/>
              </a:rPr>
              <a:t> </a:t>
            </a:r>
            <a:r>
              <a:rPr lang="en-US" sz="2000" b="0" i="0" dirty="0">
                <a:solidFill>
                  <a:srgbClr val="374151"/>
                </a:solidFill>
                <a:effectLst/>
                <a:latin typeface="Söhne"/>
              </a:rPr>
              <a:t>Relies heavily on assumptions such as linearity, independence of errors, homoscedasticity, and normality of residuals. Violation of these assumptions might lead to inaccurate results.</a:t>
            </a:r>
          </a:p>
          <a:p>
            <a:endParaRPr lang="en-IN" sz="2000" dirty="0"/>
          </a:p>
        </p:txBody>
      </p:sp>
    </p:spTree>
    <p:extLst>
      <p:ext uri="{BB962C8B-B14F-4D97-AF65-F5344CB8AC3E}">
        <p14:creationId xmlns:p14="http://schemas.microsoft.com/office/powerpoint/2010/main" val="62659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EAE8-2661-4D99-BD28-6C2BC2221315}"/>
              </a:ext>
            </a:extLst>
          </p:cNvPr>
          <p:cNvSpPr>
            <a:spLocks noGrp="1"/>
          </p:cNvSpPr>
          <p:nvPr>
            <p:ph type="title"/>
          </p:nvPr>
        </p:nvSpPr>
        <p:spPr/>
        <p:txBody>
          <a:bodyPr>
            <a:normAutofit/>
          </a:bodyPr>
          <a:lstStyle/>
          <a:p>
            <a:r>
              <a:rPr lang="en-IN" sz="4000" i="0" dirty="0">
                <a:solidFill>
                  <a:srgbClr val="FF0000"/>
                </a:solidFill>
                <a:effectLst/>
                <a:latin typeface="Söhne"/>
              </a:rPr>
              <a:t>Multiple Linear Regression (MLR):</a:t>
            </a:r>
            <a:endParaRPr lang="en-IN" sz="4000" dirty="0">
              <a:solidFill>
                <a:srgbClr val="FF0000"/>
              </a:solidFill>
            </a:endParaRPr>
          </a:p>
        </p:txBody>
      </p:sp>
      <p:sp>
        <p:nvSpPr>
          <p:cNvPr id="3" name="Content Placeholder 2">
            <a:extLst>
              <a:ext uri="{FF2B5EF4-FFF2-40B4-BE49-F238E27FC236}">
                <a16:creationId xmlns:a16="http://schemas.microsoft.com/office/drawing/2014/main" id="{F3BE5C17-2251-4F50-ADBC-1519506A0CFE}"/>
              </a:ext>
            </a:extLst>
          </p:cNvPr>
          <p:cNvSpPr>
            <a:spLocks noGrp="1"/>
          </p:cNvSpPr>
          <p:nvPr>
            <p:ph idx="1"/>
          </p:nvPr>
        </p:nvSpPr>
        <p:spPr/>
        <p:txBody>
          <a:bodyPr>
            <a:normAutofit lnSpcReduction="10000"/>
          </a:bodyPr>
          <a:lstStyle/>
          <a:p>
            <a:pPr algn="l"/>
            <a:r>
              <a:rPr lang="en-US" sz="2000" b="0" i="0" dirty="0">
                <a:solidFill>
                  <a:schemeClr val="accent2">
                    <a:lumMod val="75000"/>
                  </a:schemeClr>
                </a:solidFill>
                <a:effectLst/>
                <a:latin typeface="Söhne"/>
              </a:rPr>
              <a:t>Advantages:</a:t>
            </a:r>
          </a:p>
          <a:p>
            <a:pPr algn="l">
              <a:buFont typeface="+mj-lt"/>
              <a:buAutoNum type="arabicPeriod"/>
            </a:pPr>
            <a:r>
              <a:rPr lang="en-US" sz="2000" b="1" i="0" dirty="0">
                <a:solidFill>
                  <a:srgbClr val="00B0F0"/>
                </a:solidFill>
                <a:effectLst/>
                <a:latin typeface="Söhne"/>
              </a:rPr>
              <a:t>Incorporates Multiple Factors:</a:t>
            </a:r>
            <a:r>
              <a:rPr lang="en-US" sz="2000" b="0" i="0" dirty="0">
                <a:solidFill>
                  <a:srgbClr val="00B0F0"/>
                </a:solidFill>
                <a:effectLst/>
                <a:latin typeface="Söhne"/>
              </a:rPr>
              <a:t> </a:t>
            </a:r>
            <a:r>
              <a:rPr lang="en-US" sz="2000" b="0" i="0" dirty="0">
                <a:solidFill>
                  <a:srgbClr val="374151"/>
                </a:solidFill>
                <a:effectLst/>
                <a:latin typeface="Söhne"/>
              </a:rPr>
              <a:t>MLR can model the relationship between a dependent variable and multiple independent variables, making it more representative of real-world scenarios.</a:t>
            </a:r>
          </a:p>
          <a:p>
            <a:pPr algn="l">
              <a:buFont typeface="+mj-lt"/>
              <a:buAutoNum type="arabicPeriod"/>
            </a:pPr>
            <a:r>
              <a:rPr lang="en-US" sz="2000" b="1" i="0" dirty="0">
                <a:solidFill>
                  <a:srgbClr val="00B0F0"/>
                </a:solidFill>
                <a:effectLst/>
                <a:latin typeface="Söhne"/>
              </a:rPr>
              <a:t>Increased Accuracy:</a:t>
            </a:r>
            <a:r>
              <a:rPr lang="en-US" sz="2000" b="0" i="0" dirty="0">
                <a:solidFill>
                  <a:srgbClr val="00B0F0"/>
                </a:solidFill>
                <a:effectLst/>
                <a:latin typeface="Söhne"/>
              </a:rPr>
              <a:t> </a:t>
            </a:r>
            <a:r>
              <a:rPr lang="en-US" sz="2000" b="0" i="0" dirty="0">
                <a:solidFill>
                  <a:srgbClr val="374151"/>
                </a:solidFill>
                <a:effectLst/>
                <a:latin typeface="Söhne"/>
              </a:rPr>
              <a:t>By considering multiple predictors, it can potentially provide more accurate predictions compared to SLR.</a:t>
            </a:r>
          </a:p>
          <a:p>
            <a:pPr algn="l">
              <a:buFont typeface="+mj-lt"/>
              <a:buAutoNum type="arabicPeriod"/>
            </a:pPr>
            <a:r>
              <a:rPr lang="en-US" sz="2000" b="1" i="0" dirty="0">
                <a:solidFill>
                  <a:srgbClr val="00B0F0"/>
                </a:solidFill>
                <a:effectLst/>
                <a:latin typeface="Söhne"/>
              </a:rPr>
              <a:t>Flexibility:</a:t>
            </a:r>
            <a:r>
              <a:rPr lang="en-US" sz="2000" b="0" i="0" dirty="0">
                <a:solidFill>
                  <a:srgbClr val="00B0F0"/>
                </a:solidFill>
                <a:effectLst/>
                <a:latin typeface="Söhne"/>
              </a:rPr>
              <a:t> </a:t>
            </a:r>
            <a:r>
              <a:rPr lang="en-US" sz="2000" b="0" i="0" dirty="0">
                <a:solidFill>
                  <a:srgbClr val="374151"/>
                </a:solidFill>
                <a:effectLst/>
                <a:latin typeface="Söhne"/>
              </a:rPr>
              <a:t>Allows for the testing and incorporation of numerous variables to better understand their individual impact on the dependent variable.</a:t>
            </a:r>
          </a:p>
          <a:p>
            <a:pPr algn="l">
              <a:buFont typeface="+mj-lt"/>
              <a:buAutoNum type="arabicPeriod"/>
            </a:pPr>
            <a:r>
              <a:rPr lang="en-US" sz="2000" b="1" i="0" dirty="0">
                <a:solidFill>
                  <a:srgbClr val="00B0F0"/>
                </a:solidFill>
                <a:effectLst/>
                <a:latin typeface="Söhne"/>
              </a:rPr>
              <a:t>Handles Confounding Factors:</a:t>
            </a:r>
            <a:r>
              <a:rPr lang="en-US" sz="2000" b="0" i="0" dirty="0">
                <a:solidFill>
                  <a:srgbClr val="00B0F0"/>
                </a:solidFill>
                <a:effectLst/>
                <a:latin typeface="Söhne"/>
              </a:rPr>
              <a:t> </a:t>
            </a:r>
            <a:r>
              <a:rPr lang="en-US" sz="2000" b="0" i="0" dirty="0">
                <a:solidFill>
                  <a:srgbClr val="374151"/>
                </a:solidFill>
                <a:effectLst/>
                <a:latin typeface="Söhne"/>
              </a:rPr>
              <a:t>MLR can control for confounding variables by including them in the model, providing a clearer understanding of the relationships.</a:t>
            </a:r>
          </a:p>
          <a:p>
            <a:endParaRPr lang="en-IN" dirty="0"/>
          </a:p>
        </p:txBody>
      </p:sp>
    </p:spTree>
    <p:extLst>
      <p:ext uri="{BB962C8B-B14F-4D97-AF65-F5344CB8AC3E}">
        <p14:creationId xmlns:p14="http://schemas.microsoft.com/office/powerpoint/2010/main" val="375519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01E8-2CD8-4C39-8C11-7D17A77DB0B4}"/>
              </a:ext>
            </a:extLst>
          </p:cNvPr>
          <p:cNvSpPr>
            <a:spLocks noGrp="1"/>
          </p:cNvSpPr>
          <p:nvPr>
            <p:ph type="title"/>
          </p:nvPr>
        </p:nvSpPr>
        <p:spPr/>
        <p:txBody>
          <a:bodyPr/>
          <a:lstStyle/>
          <a:p>
            <a:r>
              <a:rPr lang="en-US" dirty="0">
                <a:solidFill>
                  <a:srgbClr val="FF0000"/>
                </a:solidFill>
              </a:rPr>
              <a:t>Limitations:</a:t>
            </a:r>
            <a:endParaRPr lang="en-IN" dirty="0">
              <a:solidFill>
                <a:srgbClr val="FF0000"/>
              </a:solidFill>
            </a:endParaRPr>
          </a:p>
        </p:txBody>
      </p:sp>
      <p:sp>
        <p:nvSpPr>
          <p:cNvPr id="3" name="Content Placeholder 2">
            <a:extLst>
              <a:ext uri="{FF2B5EF4-FFF2-40B4-BE49-F238E27FC236}">
                <a16:creationId xmlns:a16="http://schemas.microsoft.com/office/drawing/2014/main" id="{6F0B6913-36E1-42B3-875F-59954B516691}"/>
              </a:ext>
            </a:extLst>
          </p:cNvPr>
          <p:cNvSpPr>
            <a:spLocks noGrp="1"/>
          </p:cNvSpPr>
          <p:nvPr>
            <p:ph idx="1"/>
          </p:nvPr>
        </p:nvSpPr>
        <p:spPr>
          <a:xfrm>
            <a:off x="558064" y="1930400"/>
            <a:ext cx="8596668" cy="3880773"/>
          </a:xfrm>
        </p:spPr>
        <p:txBody>
          <a:bodyPr>
            <a:normAutofit/>
          </a:bodyPr>
          <a:lstStyle/>
          <a:p>
            <a:pPr algn="l">
              <a:buFont typeface="+mj-lt"/>
              <a:buAutoNum type="arabicPeriod"/>
            </a:pPr>
            <a:r>
              <a:rPr lang="en-US" sz="2000" b="1" i="0" dirty="0">
                <a:solidFill>
                  <a:srgbClr val="00B0F0"/>
                </a:solidFill>
                <a:effectLst/>
                <a:latin typeface="Söhne"/>
              </a:rPr>
              <a:t>Complexity:</a:t>
            </a:r>
            <a:r>
              <a:rPr lang="en-US" sz="2000" b="0" i="0" dirty="0">
                <a:solidFill>
                  <a:srgbClr val="374151"/>
                </a:solidFill>
                <a:effectLst/>
                <a:latin typeface="Söhne"/>
              </a:rPr>
              <a:t> With multiple predictors, the model becomes more complex, making interpretation and explanation of results more challenging.</a:t>
            </a:r>
          </a:p>
          <a:p>
            <a:pPr algn="l">
              <a:buFont typeface="+mj-lt"/>
              <a:buAutoNum type="arabicPeriod"/>
            </a:pPr>
            <a:r>
              <a:rPr lang="en-US" sz="2000" b="1" i="0" dirty="0">
                <a:solidFill>
                  <a:srgbClr val="00B0F0"/>
                </a:solidFill>
                <a:effectLst/>
                <a:latin typeface="Söhne"/>
              </a:rPr>
              <a:t>Overfitting:</a:t>
            </a:r>
            <a:r>
              <a:rPr lang="en-US" sz="2000" b="0" i="0" dirty="0">
                <a:solidFill>
                  <a:srgbClr val="374151"/>
                </a:solidFill>
                <a:effectLst/>
                <a:latin typeface="Söhne"/>
              </a:rPr>
              <a:t> Including too many variables may lead to overfitting the model to the training data, causing poor generalization to new data.</a:t>
            </a:r>
          </a:p>
          <a:p>
            <a:pPr algn="l">
              <a:buFont typeface="+mj-lt"/>
              <a:buAutoNum type="arabicPeriod"/>
            </a:pPr>
            <a:r>
              <a:rPr lang="en-US" sz="2000" b="1" i="0" dirty="0">
                <a:solidFill>
                  <a:srgbClr val="00B0F0"/>
                </a:solidFill>
                <a:effectLst/>
                <a:latin typeface="Söhne"/>
              </a:rPr>
              <a:t>Multicollinearity:</a:t>
            </a:r>
            <a:r>
              <a:rPr lang="en-US" sz="2000" b="0" i="0" dirty="0">
                <a:solidFill>
                  <a:srgbClr val="374151"/>
                </a:solidFill>
                <a:effectLst/>
                <a:latin typeface="Söhne"/>
              </a:rPr>
              <a:t> High correlation among predictors may lead to multicollinearity issues, impacting the model's reliability and interpretation of individual predictors.</a:t>
            </a:r>
          </a:p>
          <a:p>
            <a:pPr algn="l">
              <a:buFont typeface="+mj-lt"/>
              <a:buAutoNum type="arabicPeriod"/>
            </a:pPr>
            <a:r>
              <a:rPr lang="en-US" sz="2000" b="1" i="0" dirty="0">
                <a:solidFill>
                  <a:srgbClr val="00B0F0"/>
                </a:solidFill>
                <a:effectLst/>
                <a:latin typeface="Söhne"/>
              </a:rPr>
              <a:t>Assumptions:</a:t>
            </a:r>
            <a:r>
              <a:rPr lang="en-US" sz="2000" b="0" i="0" dirty="0">
                <a:solidFill>
                  <a:srgbClr val="00B0F0"/>
                </a:solidFill>
                <a:effectLst/>
                <a:latin typeface="Söhne"/>
              </a:rPr>
              <a:t> </a:t>
            </a:r>
            <a:r>
              <a:rPr lang="en-US" sz="2000" b="0" i="0" dirty="0">
                <a:solidFill>
                  <a:srgbClr val="374151"/>
                </a:solidFill>
                <a:effectLst/>
                <a:latin typeface="Söhne"/>
              </a:rPr>
              <a:t>MLR shares many of the assumptions of SLR and might be more sensitive to violations of these assumptions due to the increased complexity.</a:t>
            </a:r>
          </a:p>
          <a:p>
            <a:pPr marL="0" indent="0" algn="l">
              <a:buNone/>
            </a:pPr>
            <a:r>
              <a:rPr lang="en-US" sz="2000" b="0" i="0" dirty="0">
                <a:solidFill>
                  <a:srgbClr val="374151"/>
                </a:solidFill>
                <a:effectLst/>
                <a:latin typeface="Söhne"/>
              </a:rPr>
              <a:t> </a:t>
            </a:r>
          </a:p>
          <a:p>
            <a:endParaRPr lang="en-IN" dirty="0"/>
          </a:p>
        </p:txBody>
      </p:sp>
    </p:spTree>
    <p:extLst>
      <p:ext uri="{BB962C8B-B14F-4D97-AF65-F5344CB8AC3E}">
        <p14:creationId xmlns:p14="http://schemas.microsoft.com/office/powerpoint/2010/main" val="201472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92D7-6643-4E36-AA35-CE17512DC6A4}"/>
              </a:ext>
            </a:extLst>
          </p:cNvPr>
          <p:cNvSpPr>
            <a:spLocks noGrp="1"/>
          </p:cNvSpPr>
          <p:nvPr>
            <p:ph type="title"/>
          </p:nvPr>
        </p:nvSpPr>
        <p:spPr>
          <a:xfrm>
            <a:off x="838200" y="92765"/>
            <a:ext cx="10515600" cy="1815547"/>
          </a:xfrm>
        </p:spPr>
        <p:txBody>
          <a:bodyPr>
            <a:normAutofit/>
          </a:bodyPr>
          <a:lstStyle/>
          <a:p>
            <a:r>
              <a:rPr lang="en-US" dirty="0">
                <a:solidFill>
                  <a:srgbClr val="FF0000"/>
                </a:solidFill>
              </a:rPr>
              <a:t>7)Model Improvement</a:t>
            </a:r>
            <a:br>
              <a:rPr lang="en-US" dirty="0">
                <a:solidFill>
                  <a:srgbClr val="FF0000"/>
                </a:solidFill>
              </a:rPr>
            </a:br>
            <a:r>
              <a:rPr lang="en-US" sz="4000" i="0" dirty="0">
                <a:solidFill>
                  <a:schemeClr val="accent6">
                    <a:lumMod val="75000"/>
                  </a:schemeClr>
                </a:solidFill>
                <a:effectLst/>
                <a:latin typeface="Söhne"/>
              </a:rPr>
              <a:t>1. Feature Selection:</a:t>
            </a:r>
            <a:br>
              <a:rPr lang="en-US" b="1" i="0" dirty="0">
                <a:effectLst/>
                <a:latin typeface="Söhne"/>
              </a:rPr>
            </a:br>
            <a:endParaRPr lang="en-IN" dirty="0">
              <a:solidFill>
                <a:srgbClr val="FF0000"/>
              </a:solidFill>
            </a:endParaRPr>
          </a:p>
        </p:txBody>
      </p:sp>
      <p:sp>
        <p:nvSpPr>
          <p:cNvPr id="3" name="Content Placeholder 2">
            <a:extLst>
              <a:ext uri="{FF2B5EF4-FFF2-40B4-BE49-F238E27FC236}">
                <a16:creationId xmlns:a16="http://schemas.microsoft.com/office/drawing/2014/main" id="{37816CA9-6925-4DF7-B268-6BE2E12FA768}"/>
              </a:ext>
            </a:extLst>
          </p:cNvPr>
          <p:cNvSpPr>
            <a:spLocks noGrp="1"/>
          </p:cNvSpPr>
          <p:nvPr>
            <p:ph idx="1"/>
          </p:nvPr>
        </p:nvSpPr>
        <p:spPr>
          <a:xfrm>
            <a:off x="397566" y="1417983"/>
            <a:ext cx="9435548" cy="4758980"/>
          </a:xfrm>
        </p:spPr>
        <p:txBody>
          <a:bodyPr>
            <a:normAutofit/>
          </a:bodyPr>
          <a:lstStyle/>
          <a:p>
            <a:pPr algn="l"/>
            <a:r>
              <a:rPr lang="en-US" sz="2000" b="0" i="0" dirty="0">
                <a:solidFill>
                  <a:srgbClr val="7030A0"/>
                </a:solidFill>
                <a:effectLst/>
                <a:latin typeface="Söhne"/>
              </a:rPr>
              <a:t>Feature selection involves choosing the most relevant and informative features for the model. It helps in reducing overfitting, decreasing training time, and improving the model's generalization.</a:t>
            </a:r>
          </a:p>
          <a:p>
            <a:r>
              <a:rPr lang="en-US" sz="2000" b="0" i="0" dirty="0">
                <a:solidFill>
                  <a:schemeClr val="accent2">
                    <a:lumMod val="75000"/>
                  </a:schemeClr>
                </a:solidFill>
                <a:effectLst/>
                <a:latin typeface="Söhne"/>
              </a:rPr>
              <a:t>Techniques for Feature Selection:</a:t>
            </a:r>
          </a:p>
          <a:p>
            <a:pPr>
              <a:buFont typeface="Arial" panose="020B0604020202020204" pitchFamily="34" charset="0"/>
              <a:buChar char="•"/>
            </a:pPr>
            <a:r>
              <a:rPr lang="en-US" sz="2000" b="1" i="0" dirty="0">
                <a:solidFill>
                  <a:srgbClr val="00B0F0"/>
                </a:solidFill>
                <a:effectLst/>
                <a:latin typeface="Söhne"/>
              </a:rPr>
              <a:t>Filter Methods:</a:t>
            </a:r>
            <a:r>
              <a:rPr lang="en-US" sz="2000" b="0" i="0" dirty="0">
                <a:solidFill>
                  <a:srgbClr val="00B0F0"/>
                </a:solidFill>
                <a:effectLst/>
                <a:latin typeface="Söhne"/>
              </a:rPr>
              <a:t> </a:t>
            </a:r>
            <a:r>
              <a:rPr lang="en-US" sz="2000" b="0" i="0" dirty="0">
                <a:solidFill>
                  <a:srgbClr val="374151"/>
                </a:solidFill>
                <a:effectLst/>
                <a:latin typeface="Söhne"/>
              </a:rPr>
              <a:t>Use statistical measures to score and rank features based on their correlation with the target variable.</a:t>
            </a:r>
          </a:p>
          <a:p>
            <a:pPr>
              <a:buFont typeface="Arial" panose="020B0604020202020204" pitchFamily="34" charset="0"/>
              <a:buChar char="•"/>
            </a:pPr>
            <a:r>
              <a:rPr lang="en-US" sz="2000" b="1" i="0" dirty="0">
                <a:solidFill>
                  <a:srgbClr val="00B0F0"/>
                </a:solidFill>
                <a:effectLst/>
                <a:latin typeface="Söhne"/>
              </a:rPr>
              <a:t>Wrapper Methods:</a:t>
            </a:r>
            <a:r>
              <a:rPr lang="en-US" sz="2000" b="0" i="0" dirty="0">
                <a:solidFill>
                  <a:srgbClr val="00B0F0"/>
                </a:solidFill>
                <a:effectLst/>
                <a:latin typeface="Söhne"/>
              </a:rPr>
              <a:t> </a:t>
            </a:r>
            <a:r>
              <a:rPr lang="en-US" sz="2000" b="0" i="0" dirty="0">
                <a:solidFill>
                  <a:srgbClr val="374151"/>
                </a:solidFill>
                <a:effectLst/>
                <a:latin typeface="Söhne"/>
              </a:rPr>
              <a:t>Evaluate feature subsets by training the model with different combinations of features to select the best subset.</a:t>
            </a:r>
          </a:p>
          <a:p>
            <a:pPr>
              <a:buFont typeface="Arial" panose="020B0604020202020204" pitchFamily="34" charset="0"/>
              <a:buChar char="•"/>
            </a:pPr>
            <a:r>
              <a:rPr lang="en-US" sz="2000" b="1" i="0" dirty="0">
                <a:solidFill>
                  <a:srgbClr val="00B0F0"/>
                </a:solidFill>
                <a:effectLst/>
                <a:latin typeface="Söhne"/>
              </a:rPr>
              <a:t>Embedded Methods:</a:t>
            </a:r>
            <a:r>
              <a:rPr lang="en-US" sz="2000" b="0" i="0" dirty="0">
                <a:solidFill>
                  <a:srgbClr val="00B0F0"/>
                </a:solidFill>
                <a:effectLst/>
                <a:latin typeface="Söhne"/>
              </a:rPr>
              <a:t> </a:t>
            </a:r>
            <a:r>
              <a:rPr lang="en-US" sz="2000" b="0" i="0" dirty="0">
                <a:solidFill>
                  <a:srgbClr val="374151"/>
                </a:solidFill>
                <a:effectLst/>
                <a:latin typeface="Söhne"/>
              </a:rPr>
              <a:t>Feature selection is embedded within the model building process, like LASSO (L1 regularization) in linear models or feature importance in tree-based models.</a:t>
            </a:r>
          </a:p>
          <a:p>
            <a:endParaRPr lang="en-IN" dirty="0"/>
          </a:p>
        </p:txBody>
      </p:sp>
    </p:spTree>
    <p:extLst>
      <p:ext uri="{BB962C8B-B14F-4D97-AF65-F5344CB8AC3E}">
        <p14:creationId xmlns:p14="http://schemas.microsoft.com/office/powerpoint/2010/main" val="50737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D26-98EE-4A67-B285-6FF9507E1030}"/>
              </a:ext>
            </a:extLst>
          </p:cNvPr>
          <p:cNvSpPr>
            <a:spLocks noGrp="1"/>
          </p:cNvSpPr>
          <p:nvPr>
            <p:ph type="title"/>
          </p:nvPr>
        </p:nvSpPr>
        <p:spPr>
          <a:xfrm>
            <a:off x="838200" y="834887"/>
            <a:ext cx="10515600" cy="583096"/>
          </a:xfrm>
        </p:spPr>
        <p:txBody>
          <a:bodyPr>
            <a:normAutofit fontScale="90000"/>
          </a:bodyPr>
          <a:lstStyle/>
          <a:p>
            <a:r>
              <a:rPr lang="en-IN" dirty="0">
                <a:solidFill>
                  <a:schemeClr val="accent6">
                    <a:lumMod val="75000"/>
                  </a:schemeClr>
                </a:solidFill>
                <a:effectLst/>
                <a:latin typeface="Söhne"/>
              </a:rPr>
              <a:t>2. Feature Engineering:</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ABEA12C6-26F8-4B80-9AF8-67EAC4726D20}"/>
              </a:ext>
            </a:extLst>
          </p:cNvPr>
          <p:cNvSpPr>
            <a:spLocks noGrp="1"/>
          </p:cNvSpPr>
          <p:nvPr>
            <p:ph idx="1"/>
          </p:nvPr>
        </p:nvSpPr>
        <p:spPr>
          <a:xfrm>
            <a:off x="838200" y="1417983"/>
            <a:ext cx="8849139" cy="4758980"/>
          </a:xfrm>
        </p:spPr>
        <p:txBody>
          <a:bodyPr>
            <a:normAutofit/>
          </a:bodyPr>
          <a:lstStyle/>
          <a:p>
            <a:pPr algn="l"/>
            <a:r>
              <a:rPr lang="en-US" sz="2000" b="0" i="0" dirty="0">
                <a:solidFill>
                  <a:srgbClr val="7030A0"/>
                </a:solidFill>
                <a:effectLst/>
                <a:latin typeface="Söhne"/>
              </a:rPr>
              <a:t>Feature engineering involves creating new features or modifying existing ones to improve the model's performance. This process can provide more informative input for the model to learn from.</a:t>
            </a:r>
          </a:p>
          <a:p>
            <a:pPr algn="l"/>
            <a:r>
              <a:rPr lang="en-US" sz="2000" b="0" i="0" dirty="0">
                <a:solidFill>
                  <a:schemeClr val="accent2">
                    <a:lumMod val="75000"/>
                  </a:schemeClr>
                </a:solidFill>
                <a:effectLst/>
                <a:latin typeface="Söhne"/>
              </a:rPr>
              <a:t>Techniques for Feature Engineering:</a:t>
            </a:r>
          </a:p>
          <a:p>
            <a:pPr algn="l">
              <a:buFont typeface="Arial" panose="020B0604020202020204" pitchFamily="34" charset="0"/>
              <a:buChar char="•"/>
            </a:pPr>
            <a:r>
              <a:rPr lang="en-US" sz="2000" b="1" i="0" dirty="0">
                <a:solidFill>
                  <a:srgbClr val="00B0F0"/>
                </a:solidFill>
                <a:effectLst/>
                <a:latin typeface="Söhne"/>
              </a:rPr>
              <a:t>Polynomial Features:</a:t>
            </a:r>
            <a:r>
              <a:rPr lang="en-US" sz="2000" b="0" i="0" dirty="0">
                <a:solidFill>
                  <a:srgbClr val="00B0F0"/>
                </a:solidFill>
                <a:effectLst/>
                <a:latin typeface="Söhne"/>
              </a:rPr>
              <a:t> </a:t>
            </a:r>
            <a:r>
              <a:rPr lang="en-US" sz="2000" b="0" i="0" dirty="0">
                <a:solidFill>
                  <a:srgbClr val="374151"/>
                </a:solidFill>
                <a:effectLst/>
                <a:latin typeface="Söhne"/>
              </a:rPr>
              <a:t>Introducing polynomial features can capture non-linear relationships.</a:t>
            </a:r>
          </a:p>
          <a:p>
            <a:pPr algn="l">
              <a:buFont typeface="Arial" panose="020B0604020202020204" pitchFamily="34" charset="0"/>
              <a:buChar char="•"/>
            </a:pPr>
            <a:r>
              <a:rPr lang="en-US" sz="2000" b="1" i="0" dirty="0">
                <a:solidFill>
                  <a:srgbClr val="00B0F0"/>
                </a:solidFill>
                <a:effectLst/>
                <a:latin typeface="Söhne"/>
              </a:rPr>
              <a:t>Encoding Categorical Variables:</a:t>
            </a:r>
            <a:r>
              <a:rPr lang="en-US" sz="2000" b="0" i="0" dirty="0">
                <a:solidFill>
                  <a:srgbClr val="00B0F0"/>
                </a:solidFill>
                <a:effectLst/>
                <a:latin typeface="Söhne"/>
              </a:rPr>
              <a:t> </a:t>
            </a:r>
            <a:r>
              <a:rPr lang="en-US" sz="2000" b="0" i="0" dirty="0">
                <a:solidFill>
                  <a:srgbClr val="374151"/>
                </a:solidFill>
                <a:effectLst/>
                <a:latin typeface="Söhne"/>
              </a:rPr>
              <a:t>Techniques like one-hot encoding, label encoding, or target encoding can better represent categorical variables.</a:t>
            </a:r>
          </a:p>
          <a:p>
            <a:pPr algn="l">
              <a:buFont typeface="Arial" panose="020B0604020202020204" pitchFamily="34" charset="0"/>
              <a:buChar char="•"/>
            </a:pPr>
            <a:r>
              <a:rPr lang="en-US" sz="2000" b="1" i="0" dirty="0">
                <a:solidFill>
                  <a:srgbClr val="00B0F0"/>
                </a:solidFill>
                <a:effectLst/>
                <a:latin typeface="Söhne"/>
              </a:rPr>
              <a:t>Creating Interaction Features:</a:t>
            </a:r>
            <a:r>
              <a:rPr lang="en-US" sz="2000" b="0" i="0" dirty="0">
                <a:solidFill>
                  <a:srgbClr val="00B0F0"/>
                </a:solidFill>
                <a:effectLst/>
                <a:latin typeface="Söhne"/>
              </a:rPr>
              <a:t> </a:t>
            </a:r>
            <a:r>
              <a:rPr lang="en-US" sz="2000" b="0" i="0" dirty="0">
                <a:solidFill>
                  <a:srgbClr val="374151"/>
                </a:solidFill>
                <a:effectLst/>
                <a:latin typeface="Söhne"/>
              </a:rPr>
              <a:t>Multiplying or dividing two variables to capture interactions that might be predictive.</a:t>
            </a:r>
          </a:p>
          <a:p>
            <a:endParaRPr lang="en-IN" dirty="0"/>
          </a:p>
        </p:txBody>
      </p:sp>
    </p:spTree>
    <p:extLst>
      <p:ext uri="{BB962C8B-B14F-4D97-AF65-F5344CB8AC3E}">
        <p14:creationId xmlns:p14="http://schemas.microsoft.com/office/powerpoint/2010/main" val="273718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C47B-F556-4683-8C23-22D4F0A374A0}"/>
              </a:ext>
            </a:extLst>
          </p:cNvPr>
          <p:cNvSpPr>
            <a:spLocks noGrp="1"/>
          </p:cNvSpPr>
          <p:nvPr>
            <p:ph type="title"/>
          </p:nvPr>
        </p:nvSpPr>
        <p:spPr>
          <a:xfrm>
            <a:off x="838200" y="681037"/>
            <a:ext cx="10515600" cy="816459"/>
          </a:xfrm>
        </p:spPr>
        <p:txBody>
          <a:bodyPr>
            <a:normAutofit fontScale="90000"/>
          </a:bodyPr>
          <a:lstStyle/>
          <a:p>
            <a:r>
              <a:rPr lang="en-IN" dirty="0">
                <a:solidFill>
                  <a:schemeClr val="accent6">
                    <a:lumMod val="75000"/>
                  </a:schemeClr>
                </a:solidFill>
              </a:rPr>
              <a:t>3. Hyperparameter Tuning:</a:t>
            </a:r>
            <a:br>
              <a:rPr lang="en-IN" dirty="0"/>
            </a:br>
            <a:endParaRPr lang="en-IN" dirty="0"/>
          </a:p>
        </p:txBody>
      </p:sp>
      <p:sp>
        <p:nvSpPr>
          <p:cNvPr id="3" name="Content Placeholder 2">
            <a:extLst>
              <a:ext uri="{FF2B5EF4-FFF2-40B4-BE49-F238E27FC236}">
                <a16:creationId xmlns:a16="http://schemas.microsoft.com/office/drawing/2014/main" id="{26D375DA-C151-4A65-A492-141F42C87840}"/>
              </a:ext>
            </a:extLst>
          </p:cNvPr>
          <p:cNvSpPr>
            <a:spLocks noGrp="1"/>
          </p:cNvSpPr>
          <p:nvPr>
            <p:ph idx="1"/>
          </p:nvPr>
        </p:nvSpPr>
        <p:spPr>
          <a:xfrm>
            <a:off x="838200" y="1378226"/>
            <a:ext cx="8650357" cy="4798737"/>
          </a:xfrm>
        </p:spPr>
        <p:txBody>
          <a:bodyPr>
            <a:normAutofit/>
          </a:bodyPr>
          <a:lstStyle/>
          <a:p>
            <a:pPr algn="l"/>
            <a:r>
              <a:rPr lang="en-US" sz="2000" b="0" i="0" dirty="0">
                <a:solidFill>
                  <a:srgbClr val="7030A0"/>
                </a:solidFill>
                <a:effectLst/>
                <a:latin typeface="Söhne"/>
              </a:rPr>
              <a:t>Optimizing hyperparameters fine-tunes the model to improve its performance and generalization. This process involves adjusting settings that are not learned from the data but impact the model's learning process.</a:t>
            </a:r>
          </a:p>
          <a:p>
            <a:pPr algn="l"/>
            <a:r>
              <a:rPr lang="en-US" sz="2000" b="0" i="0" dirty="0">
                <a:solidFill>
                  <a:schemeClr val="accent2">
                    <a:lumMod val="75000"/>
                  </a:schemeClr>
                </a:solidFill>
                <a:effectLst/>
                <a:latin typeface="Söhne"/>
              </a:rPr>
              <a:t>Techniques for Hyperparameter Tuning:</a:t>
            </a:r>
          </a:p>
          <a:p>
            <a:pPr algn="l">
              <a:buFont typeface="Arial" panose="020B0604020202020204" pitchFamily="34" charset="0"/>
              <a:buChar char="•"/>
            </a:pPr>
            <a:r>
              <a:rPr lang="en-US" sz="2000" b="1" i="0" dirty="0">
                <a:solidFill>
                  <a:srgbClr val="00B0F0"/>
                </a:solidFill>
                <a:effectLst/>
                <a:latin typeface="Söhne"/>
              </a:rPr>
              <a:t>Grid Search:</a:t>
            </a:r>
            <a:r>
              <a:rPr lang="en-US" sz="2000" b="0" i="0" dirty="0">
                <a:solidFill>
                  <a:srgbClr val="00B0F0"/>
                </a:solidFill>
                <a:effectLst/>
                <a:latin typeface="Söhne"/>
              </a:rPr>
              <a:t> </a:t>
            </a:r>
            <a:r>
              <a:rPr lang="en-US" sz="2000" b="0" i="0" dirty="0">
                <a:solidFill>
                  <a:srgbClr val="374151"/>
                </a:solidFill>
                <a:effectLst/>
                <a:latin typeface="Söhne"/>
              </a:rPr>
              <a:t>Systematically searches through a manually specified subset of hyperparameters.</a:t>
            </a:r>
          </a:p>
          <a:p>
            <a:pPr algn="l">
              <a:buFont typeface="Arial" panose="020B0604020202020204" pitchFamily="34" charset="0"/>
              <a:buChar char="•"/>
            </a:pPr>
            <a:r>
              <a:rPr lang="en-US" sz="2000" b="1" i="0" dirty="0">
                <a:solidFill>
                  <a:srgbClr val="00B0F0"/>
                </a:solidFill>
                <a:effectLst/>
                <a:latin typeface="Söhne"/>
              </a:rPr>
              <a:t>Random Search:</a:t>
            </a:r>
            <a:r>
              <a:rPr lang="en-US" sz="2000" b="0" i="0" dirty="0">
                <a:solidFill>
                  <a:srgbClr val="00B0F0"/>
                </a:solidFill>
                <a:effectLst/>
                <a:latin typeface="Söhne"/>
              </a:rPr>
              <a:t> </a:t>
            </a:r>
            <a:r>
              <a:rPr lang="en-US" sz="2000" b="0" i="0" dirty="0">
                <a:solidFill>
                  <a:srgbClr val="374151"/>
                </a:solidFill>
                <a:effectLst/>
                <a:latin typeface="Söhne"/>
              </a:rPr>
              <a:t>Randomly selects combinations of hyperparameters for evaluation.</a:t>
            </a:r>
          </a:p>
          <a:p>
            <a:pPr algn="l">
              <a:buFont typeface="Arial" panose="020B0604020202020204" pitchFamily="34" charset="0"/>
              <a:buChar char="•"/>
            </a:pPr>
            <a:r>
              <a:rPr lang="en-US" sz="2000" b="1" i="0" dirty="0">
                <a:solidFill>
                  <a:srgbClr val="00B0F0"/>
                </a:solidFill>
                <a:effectLst/>
                <a:latin typeface="Söhne"/>
              </a:rPr>
              <a:t>Bayesian Optimization:</a:t>
            </a:r>
            <a:r>
              <a:rPr lang="en-US" sz="2000" b="0" i="0" dirty="0">
                <a:solidFill>
                  <a:srgbClr val="00B0F0"/>
                </a:solidFill>
                <a:effectLst/>
                <a:latin typeface="Söhne"/>
              </a:rPr>
              <a:t> </a:t>
            </a:r>
            <a:r>
              <a:rPr lang="en-US" sz="2000" b="0" i="0" dirty="0">
                <a:solidFill>
                  <a:srgbClr val="374151"/>
                </a:solidFill>
                <a:effectLst/>
                <a:latin typeface="Söhne"/>
              </a:rPr>
              <a:t>Utilizes probabilistic models to search for the best hyperparameters more efficiently.</a:t>
            </a:r>
          </a:p>
          <a:p>
            <a:endParaRPr lang="en-IN" dirty="0"/>
          </a:p>
        </p:txBody>
      </p:sp>
    </p:spTree>
    <p:extLst>
      <p:ext uri="{BB962C8B-B14F-4D97-AF65-F5344CB8AC3E}">
        <p14:creationId xmlns:p14="http://schemas.microsoft.com/office/powerpoint/2010/main" val="919902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1028</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Söhne</vt:lpstr>
      <vt:lpstr>Trebuchet MS</vt:lpstr>
      <vt:lpstr>Wingdings 3</vt:lpstr>
      <vt:lpstr>Facet</vt:lpstr>
      <vt:lpstr>Machine Learning With Python</vt:lpstr>
      <vt:lpstr>6)Model Comparison</vt:lpstr>
      <vt:lpstr>Advantages and Limitations of each model</vt:lpstr>
      <vt:lpstr>Limitations:</vt:lpstr>
      <vt:lpstr>Multiple Linear Regression (MLR):</vt:lpstr>
      <vt:lpstr>Limitations:</vt:lpstr>
      <vt:lpstr>7)Model Improvement 1. Feature Selection: </vt:lpstr>
      <vt:lpstr>2. Feature Engineering: </vt:lpstr>
      <vt:lpstr>3. Hyperparameter Tuning: </vt:lpstr>
      <vt:lpstr>Model Improvement Impact:</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Veera Charan</dc:creator>
  <cp:lastModifiedBy>Veera Charan</cp:lastModifiedBy>
  <cp:revision>1</cp:revision>
  <dcterms:created xsi:type="dcterms:W3CDTF">2023-10-30T02:29:16Z</dcterms:created>
  <dcterms:modified xsi:type="dcterms:W3CDTF">2023-10-30T03:04:07Z</dcterms:modified>
</cp:coreProperties>
</file>