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47A80-B3D2-4EFA-8090-DBA26B728244}" type="datetimeFigureOut">
              <a:rPr lang="en-IN" smtClean="0"/>
              <a:t>22-04-2022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DA5D6-0AF8-45C6-98B5-9898BBFDD8EB}" type="slidenum">
              <a:rPr lang="en-IN" smtClean="0"/>
              <a:t>‹#›</a:t>
            </a:fld>
            <a:endParaRPr lang="en-IN"/>
          </a:p>
        </p:txBody>
      </p:sp>
    </p:spTree>
    <p:extLst>
      <p:ext uri="{BB962C8B-B14F-4D97-AF65-F5344CB8AC3E}">
        <p14:creationId xmlns:p14="http://schemas.microsoft.com/office/powerpoint/2010/main" val="348514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FB49-AEC4-47D5-9218-4E843B8A8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0A3D0-6EC6-4E88-8FF3-00F63C22F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5B7714-968E-4752-927B-005D526E0D02}"/>
              </a:ext>
            </a:extLst>
          </p:cNvPr>
          <p:cNvSpPr>
            <a:spLocks noGrp="1"/>
          </p:cNvSpPr>
          <p:nvPr>
            <p:ph type="dt" sz="half" idx="10"/>
          </p:nvPr>
        </p:nvSpPr>
        <p:spPr/>
        <p:txBody>
          <a:bodyPr/>
          <a:lstStyle/>
          <a:p>
            <a:fld id="{828113A9-B697-438F-8DB7-A3622DD20CB4}" type="datetime1">
              <a:rPr lang="en-IN" smtClean="0"/>
              <a:t>22-04-2022</a:t>
            </a:fld>
            <a:endParaRPr lang="en-IN"/>
          </a:p>
        </p:txBody>
      </p:sp>
      <p:sp>
        <p:nvSpPr>
          <p:cNvPr id="5" name="Footer Placeholder 4">
            <a:extLst>
              <a:ext uri="{FF2B5EF4-FFF2-40B4-BE49-F238E27FC236}">
                <a16:creationId xmlns:a16="http://schemas.microsoft.com/office/drawing/2014/main" id="{473FB472-6D7D-4F47-84AE-0C81E9FEA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22A26-0F7D-4D30-9DCA-F5C216CD02C4}"/>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4137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3342-C717-4949-807C-F830D23244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13945E-6E4B-4AF7-8819-41A9C231D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ADB926-B9CE-496A-A6C0-BA863E8C26BE}"/>
              </a:ext>
            </a:extLst>
          </p:cNvPr>
          <p:cNvSpPr>
            <a:spLocks noGrp="1"/>
          </p:cNvSpPr>
          <p:nvPr>
            <p:ph type="dt" sz="half" idx="10"/>
          </p:nvPr>
        </p:nvSpPr>
        <p:spPr/>
        <p:txBody>
          <a:bodyPr/>
          <a:lstStyle/>
          <a:p>
            <a:fld id="{5A2D489F-7D2C-43C6-B73A-5EABB6FDDF08}" type="datetime1">
              <a:rPr lang="en-IN" smtClean="0"/>
              <a:t>22-04-2022</a:t>
            </a:fld>
            <a:endParaRPr lang="en-IN"/>
          </a:p>
        </p:txBody>
      </p:sp>
      <p:sp>
        <p:nvSpPr>
          <p:cNvPr id="5" name="Footer Placeholder 4">
            <a:extLst>
              <a:ext uri="{FF2B5EF4-FFF2-40B4-BE49-F238E27FC236}">
                <a16:creationId xmlns:a16="http://schemas.microsoft.com/office/drawing/2014/main" id="{FD695AC0-3C78-4103-A031-8B176B449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BF3D8-B7A5-4251-A8F2-EB9A9F9FBF17}"/>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338575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BED970-0EB9-4062-84F7-437CBE5A85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82876-EE3B-4206-B0B4-643528978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5D106-959A-4E27-9D2A-2B7D0BDF3182}"/>
              </a:ext>
            </a:extLst>
          </p:cNvPr>
          <p:cNvSpPr>
            <a:spLocks noGrp="1"/>
          </p:cNvSpPr>
          <p:nvPr>
            <p:ph type="dt" sz="half" idx="10"/>
          </p:nvPr>
        </p:nvSpPr>
        <p:spPr/>
        <p:txBody>
          <a:bodyPr/>
          <a:lstStyle/>
          <a:p>
            <a:fld id="{A865D442-EDF7-4AEF-86F6-D25B3F2BB861}" type="datetime1">
              <a:rPr lang="en-IN" smtClean="0"/>
              <a:t>22-04-2022</a:t>
            </a:fld>
            <a:endParaRPr lang="en-IN"/>
          </a:p>
        </p:txBody>
      </p:sp>
      <p:sp>
        <p:nvSpPr>
          <p:cNvPr id="5" name="Footer Placeholder 4">
            <a:extLst>
              <a:ext uri="{FF2B5EF4-FFF2-40B4-BE49-F238E27FC236}">
                <a16:creationId xmlns:a16="http://schemas.microsoft.com/office/drawing/2014/main" id="{CF861893-71AC-4289-8BCC-2E263C0BF7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E9EA8-FA09-4653-8980-A6F282BB297C}"/>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28481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CF1C-F519-4180-B183-B07DD580F8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449484-261B-41C5-9354-BC1AB24C6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22A60-59B9-48E5-B2C1-FE208415E23A}"/>
              </a:ext>
            </a:extLst>
          </p:cNvPr>
          <p:cNvSpPr>
            <a:spLocks noGrp="1"/>
          </p:cNvSpPr>
          <p:nvPr>
            <p:ph type="dt" sz="half" idx="10"/>
          </p:nvPr>
        </p:nvSpPr>
        <p:spPr/>
        <p:txBody>
          <a:bodyPr/>
          <a:lstStyle/>
          <a:p>
            <a:fld id="{A91BB23D-FBAD-4A94-8496-AAEDF536C146}" type="datetime1">
              <a:rPr lang="en-IN" smtClean="0"/>
              <a:t>22-04-2022</a:t>
            </a:fld>
            <a:endParaRPr lang="en-IN"/>
          </a:p>
        </p:txBody>
      </p:sp>
      <p:sp>
        <p:nvSpPr>
          <p:cNvPr id="5" name="Footer Placeholder 4">
            <a:extLst>
              <a:ext uri="{FF2B5EF4-FFF2-40B4-BE49-F238E27FC236}">
                <a16:creationId xmlns:a16="http://schemas.microsoft.com/office/drawing/2014/main" id="{DF84EFCD-5F6F-4164-BCFB-E14288C15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DDDBA-73C3-4289-831D-74B6F64A532E}"/>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31752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CA57-2487-4959-9771-63D5839A94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1E0331-CDF2-476A-AB55-7BFF804961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3BBEA7-57B6-4CD9-B3B4-93489832264F}"/>
              </a:ext>
            </a:extLst>
          </p:cNvPr>
          <p:cNvSpPr>
            <a:spLocks noGrp="1"/>
          </p:cNvSpPr>
          <p:nvPr>
            <p:ph type="dt" sz="half" idx="10"/>
          </p:nvPr>
        </p:nvSpPr>
        <p:spPr/>
        <p:txBody>
          <a:bodyPr/>
          <a:lstStyle/>
          <a:p>
            <a:fld id="{B8460D20-8551-4BCC-A0AE-DD12F9384A43}" type="datetime1">
              <a:rPr lang="en-IN" smtClean="0"/>
              <a:t>22-04-2022</a:t>
            </a:fld>
            <a:endParaRPr lang="en-IN"/>
          </a:p>
        </p:txBody>
      </p:sp>
      <p:sp>
        <p:nvSpPr>
          <p:cNvPr id="5" name="Footer Placeholder 4">
            <a:extLst>
              <a:ext uri="{FF2B5EF4-FFF2-40B4-BE49-F238E27FC236}">
                <a16:creationId xmlns:a16="http://schemas.microsoft.com/office/drawing/2014/main" id="{EA073C5F-7F52-4361-8D7F-4738B9DD7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3949C-FE09-414F-B767-4F9AE37B0CE6}"/>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9335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1C70-0CD8-413E-947B-B4644CB3D1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418A56-BE00-46F8-AEFD-A0AD446D4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F71797-3CED-4CB6-BD4E-4EEEAD83A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A40ED8-73D4-4952-97B3-89C7198180B7}"/>
              </a:ext>
            </a:extLst>
          </p:cNvPr>
          <p:cNvSpPr>
            <a:spLocks noGrp="1"/>
          </p:cNvSpPr>
          <p:nvPr>
            <p:ph type="dt" sz="half" idx="10"/>
          </p:nvPr>
        </p:nvSpPr>
        <p:spPr/>
        <p:txBody>
          <a:bodyPr/>
          <a:lstStyle/>
          <a:p>
            <a:fld id="{FD64F88F-FCDC-4F94-862B-3A2A6FDCC8B4}" type="datetime1">
              <a:rPr lang="en-IN" smtClean="0"/>
              <a:t>22-04-2022</a:t>
            </a:fld>
            <a:endParaRPr lang="en-IN"/>
          </a:p>
        </p:txBody>
      </p:sp>
      <p:sp>
        <p:nvSpPr>
          <p:cNvPr id="6" name="Footer Placeholder 5">
            <a:extLst>
              <a:ext uri="{FF2B5EF4-FFF2-40B4-BE49-F238E27FC236}">
                <a16:creationId xmlns:a16="http://schemas.microsoft.com/office/drawing/2014/main" id="{3E3357A5-9CA4-4FED-9D61-9430A999B3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F93AA1-93BE-4A5C-8B15-517964CDE5FD}"/>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20287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9D81-0E68-4FE3-BCC3-127C6200C2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24A77C-0B09-490C-9F83-6C2AC7399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EFECC-5FAE-40AA-A84F-5A31E3A3F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415BF1-7532-492B-9EF8-31CDA7B9A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10E0F-3965-4010-817B-E6DB96E6E0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0BEF5E-F4D6-4100-85B4-6FD3B8B183A5}"/>
              </a:ext>
            </a:extLst>
          </p:cNvPr>
          <p:cNvSpPr>
            <a:spLocks noGrp="1"/>
          </p:cNvSpPr>
          <p:nvPr>
            <p:ph type="dt" sz="half" idx="10"/>
          </p:nvPr>
        </p:nvSpPr>
        <p:spPr/>
        <p:txBody>
          <a:bodyPr/>
          <a:lstStyle/>
          <a:p>
            <a:fld id="{DEC8D04D-2711-469B-A47C-DD8A8B440ED0}" type="datetime1">
              <a:rPr lang="en-IN" smtClean="0"/>
              <a:t>22-04-2022</a:t>
            </a:fld>
            <a:endParaRPr lang="en-IN"/>
          </a:p>
        </p:txBody>
      </p:sp>
      <p:sp>
        <p:nvSpPr>
          <p:cNvPr id="8" name="Footer Placeholder 7">
            <a:extLst>
              <a:ext uri="{FF2B5EF4-FFF2-40B4-BE49-F238E27FC236}">
                <a16:creationId xmlns:a16="http://schemas.microsoft.com/office/drawing/2014/main" id="{2A897DC6-C541-43AA-AB10-F4F628187B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80A508-C922-49E3-B116-8B2F813D24A8}"/>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373904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8876-BB9B-48BB-BC27-F649FA44B2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8FE1E9-ED33-41B9-B1E0-C333755F18B5}"/>
              </a:ext>
            </a:extLst>
          </p:cNvPr>
          <p:cNvSpPr>
            <a:spLocks noGrp="1"/>
          </p:cNvSpPr>
          <p:nvPr>
            <p:ph type="dt" sz="half" idx="10"/>
          </p:nvPr>
        </p:nvSpPr>
        <p:spPr/>
        <p:txBody>
          <a:bodyPr/>
          <a:lstStyle/>
          <a:p>
            <a:fld id="{CE43D042-070D-4189-A970-FD2A5DE97335}" type="datetime1">
              <a:rPr lang="en-IN" smtClean="0"/>
              <a:t>22-04-2022</a:t>
            </a:fld>
            <a:endParaRPr lang="en-IN"/>
          </a:p>
        </p:txBody>
      </p:sp>
      <p:sp>
        <p:nvSpPr>
          <p:cNvPr id="4" name="Footer Placeholder 3">
            <a:extLst>
              <a:ext uri="{FF2B5EF4-FFF2-40B4-BE49-F238E27FC236}">
                <a16:creationId xmlns:a16="http://schemas.microsoft.com/office/drawing/2014/main" id="{2921FDBF-2A29-4500-8E6D-3D78FF7E5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6AFDA3-27E8-49DF-AD26-19187E6618AF}"/>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380631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23F56-38A2-4DA6-837F-CFE7F0D39A18}"/>
              </a:ext>
            </a:extLst>
          </p:cNvPr>
          <p:cNvSpPr>
            <a:spLocks noGrp="1"/>
          </p:cNvSpPr>
          <p:nvPr>
            <p:ph type="dt" sz="half" idx="10"/>
          </p:nvPr>
        </p:nvSpPr>
        <p:spPr/>
        <p:txBody>
          <a:bodyPr/>
          <a:lstStyle/>
          <a:p>
            <a:fld id="{B33BB603-6724-49E6-AC53-D0C2C03DACBF}" type="datetime1">
              <a:rPr lang="en-IN" smtClean="0"/>
              <a:t>22-04-2022</a:t>
            </a:fld>
            <a:endParaRPr lang="en-IN"/>
          </a:p>
        </p:txBody>
      </p:sp>
      <p:sp>
        <p:nvSpPr>
          <p:cNvPr id="3" name="Footer Placeholder 2">
            <a:extLst>
              <a:ext uri="{FF2B5EF4-FFF2-40B4-BE49-F238E27FC236}">
                <a16:creationId xmlns:a16="http://schemas.microsoft.com/office/drawing/2014/main" id="{BCBA1CDF-480D-42E7-9154-0E7F399280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DE5DB5-DD5D-4170-B3E9-86E0CE97FE97}"/>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442383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A80B-68F2-4B03-B469-BDD14C6ED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747BB5-065F-4319-9CB3-45A2C4C1E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BF1B26-4268-4079-BBA3-D5434D369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DA7C2-F22A-487B-95C3-8B6FF92787FD}"/>
              </a:ext>
            </a:extLst>
          </p:cNvPr>
          <p:cNvSpPr>
            <a:spLocks noGrp="1"/>
          </p:cNvSpPr>
          <p:nvPr>
            <p:ph type="dt" sz="half" idx="10"/>
          </p:nvPr>
        </p:nvSpPr>
        <p:spPr/>
        <p:txBody>
          <a:bodyPr/>
          <a:lstStyle/>
          <a:p>
            <a:fld id="{94CF781A-46A7-48E6-929C-A7E0A5932569}" type="datetime1">
              <a:rPr lang="en-IN" smtClean="0"/>
              <a:t>22-04-2022</a:t>
            </a:fld>
            <a:endParaRPr lang="en-IN"/>
          </a:p>
        </p:txBody>
      </p:sp>
      <p:sp>
        <p:nvSpPr>
          <p:cNvPr id="6" name="Footer Placeholder 5">
            <a:extLst>
              <a:ext uri="{FF2B5EF4-FFF2-40B4-BE49-F238E27FC236}">
                <a16:creationId xmlns:a16="http://schemas.microsoft.com/office/drawing/2014/main" id="{A4A27728-39DF-4439-BCC7-C5D57F8F9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0C89D8-7F0E-41CA-90DF-E0BCFF29C54E}"/>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41726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A6DD-8C90-4E36-923C-4C6089054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FCD36E-D563-410F-9AD8-47B1BAE68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BECC5D-9C58-45BE-B87F-B2B37246C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0A37A-F37A-42CE-8574-C56B4176DD0F}"/>
              </a:ext>
            </a:extLst>
          </p:cNvPr>
          <p:cNvSpPr>
            <a:spLocks noGrp="1"/>
          </p:cNvSpPr>
          <p:nvPr>
            <p:ph type="dt" sz="half" idx="10"/>
          </p:nvPr>
        </p:nvSpPr>
        <p:spPr/>
        <p:txBody>
          <a:bodyPr/>
          <a:lstStyle/>
          <a:p>
            <a:fld id="{53E690D7-6B42-4C04-BB6D-F099EE51148B}" type="datetime1">
              <a:rPr lang="en-IN" smtClean="0"/>
              <a:t>22-04-2022</a:t>
            </a:fld>
            <a:endParaRPr lang="en-IN"/>
          </a:p>
        </p:txBody>
      </p:sp>
      <p:sp>
        <p:nvSpPr>
          <p:cNvPr id="6" name="Footer Placeholder 5">
            <a:extLst>
              <a:ext uri="{FF2B5EF4-FFF2-40B4-BE49-F238E27FC236}">
                <a16:creationId xmlns:a16="http://schemas.microsoft.com/office/drawing/2014/main" id="{1E265DEF-7392-460A-8F45-A5C5FA41D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48720-5825-4F24-B166-004F07C26299}"/>
              </a:ext>
            </a:extLst>
          </p:cNvPr>
          <p:cNvSpPr>
            <a:spLocks noGrp="1"/>
          </p:cNvSpPr>
          <p:nvPr>
            <p:ph type="sldNum" sz="quarter" idx="12"/>
          </p:nvPr>
        </p:nvSpPr>
        <p:spPr/>
        <p:txBody>
          <a:bodyPr/>
          <a:lstStyle/>
          <a:p>
            <a:fld id="{4DDBA42B-64DD-46FD-AE93-686FAD1F694E}" type="slidenum">
              <a:rPr lang="en-IN" smtClean="0"/>
              <a:t>‹#›</a:t>
            </a:fld>
            <a:endParaRPr lang="en-IN"/>
          </a:p>
        </p:txBody>
      </p:sp>
    </p:spTree>
    <p:extLst>
      <p:ext uri="{BB962C8B-B14F-4D97-AF65-F5344CB8AC3E}">
        <p14:creationId xmlns:p14="http://schemas.microsoft.com/office/powerpoint/2010/main" val="1379288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53AE7-3BA0-4174-A986-D51BD568D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A2738F-7B3E-409D-8A7D-FDA7937E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1E9ED-7528-41D8-9139-E80BD60B2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7FB0D-C1A4-4A24-83B3-0FAC6EA10181}" type="datetime1">
              <a:rPr lang="en-IN" smtClean="0"/>
              <a:t>22-04-2022</a:t>
            </a:fld>
            <a:endParaRPr lang="en-IN"/>
          </a:p>
        </p:txBody>
      </p:sp>
      <p:sp>
        <p:nvSpPr>
          <p:cNvPr id="5" name="Footer Placeholder 4">
            <a:extLst>
              <a:ext uri="{FF2B5EF4-FFF2-40B4-BE49-F238E27FC236}">
                <a16:creationId xmlns:a16="http://schemas.microsoft.com/office/drawing/2014/main" id="{1BCC724D-EAE2-4420-9793-A32DFD81F8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7D6C71-0ADC-4084-BCCB-D33249B14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BA42B-64DD-46FD-AE93-686FAD1F694E}" type="slidenum">
              <a:rPr lang="en-IN" smtClean="0"/>
              <a:t>‹#›</a:t>
            </a:fld>
            <a:endParaRPr lang="en-IN"/>
          </a:p>
        </p:txBody>
      </p:sp>
    </p:spTree>
    <p:extLst>
      <p:ext uri="{BB962C8B-B14F-4D97-AF65-F5344CB8AC3E}">
        <p14:creationId xmlns:p14="http://schemas.microsoft.com/office/powerpoint/2010/main" val="386475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6C0-B860-4EDC-A4E6-E7161F46B598}"/>
              </a:ext>
            </a:extLst>
          </p:cNvPr>
          <p:cNvSpPr>
            <a:spLocks noGrp="1"/>
          </p:cNvSpPr>
          <p:nvPr>
            <p:ph type="ctrTitle"/>
          </p:nvPr>
        </p:nvSpPr>
        <p:spPr>
          <a:xfrm>
            <a:off x="294640" y="203200"/>
            <a:ext cx="11816080" cy="787082"/>
          </a:xfrm>
        </p:spPr>
        <p:txBody>
          <a:bodyPr>
            <a:normAutofit/>
          </a:bodyPr>
          <a:lstStyle/>
          <a:p>
            <a:r>
              <a:rPr lang="en-IN" sz="4000" b="1" u="sng" dirty="0"/>
              <a:t>Warehouse Inventory Recorder Database</a:t>
            </a:r>
          </a:p>
        </p:txBody>
      </p:sp>
      <p:sp>
        <p:nvSpPr>
          <p:cNvPr id="5" name="Slide Number Placeholder 4">
            <a:extLst>
              <a:ext uri="{FF2B5EF4-FFF2-40B4-BE49-F238E27FC236}">
                <a16:creationId xmlns:a16="http://schemas.microsoft.com/office/drawing/2014/main" id="{99866FE8-86F4-4612-BD3F-50596D99F4C8}"/>
              </a:ext>
            </a:extLst>
          </p:cNvPr>
          <p:cNvSpPr>
            <a:spLocks noGrp="1"/>
          </p:cNvSpPr>
          <p:nvPr>
            <p:ph type="sldNum" sz="quarter" idx="12"/>
          </p:nvPr>
        </p:nvSpPr>
        <p:spPr/>
        <p:txBody>
          <a:bodyPr/>
          <a:lstStyle/>
          <a:p>
            <a:fld id="{4DDBA42B-64DD-46FD-AE93-686FAD1F694E}" type="slidenum">
              <a:rPr lang="en-IN" smtClean="0"/>
              <a:t>1</a:t>
            </a:fld>
            <a:endParaRPr lang="en-IN"/>
          </a:p>
        </p:txBody>
      </p:sp>
      <p:graphicFrame>
        <p:nvGraphicFramePr>
          <p:cNvPr id="6" name="Table 5">
            <a:extLst>
              <a:ext uri="{FF2B5EF4-FFF2-40B4-BE49-F238E27FC236}">
                <a16:creationId xmlns:a16="http://schemas.microsoft.com/office/drawing/2014/main" id="{6641887D-A5CC-4BE1-BBBA-9FD32997F2C1}"/>
              </a:ext>
            </a:extLst>
          </p:cNvPr>
          <p:cNvGraphicFramePr>
            <a:graphicFrameLocks noGrp="1"/>
          </p:cNvGraphicFramePr>
          <p:nvPr>
            <p:extLst>
              <p:ext uri="{D42A27DB-BD31-4B8C-83A1-F6EECF244321}">
                <p14:modId xmlns:p14="http://schemas.microsoft.com/office/powerpoint/2010/main" val="3624927925"/>
              </p:ext>
            </p:extLst>
          </p:nvPr>
        </p:nvGraphicFramePr>
        <p:xfrm>
          <a:off x="2814321" y="1440714"/>
          <a:ext cx="6776718" cy="4465204"/>
        </p:xfrm>
        <a:graphic>
          <a:graphicData uri="http://schemas.openxmlformats.org/drawingml/2006/table">
            <a:tbl>
              <a:tblPr>
                <a:effectLst/>
                <a:tableStyleId>{5C22544A-7EE6-4342-B048-85BDC9FD1C3A}</a:tableStyleId>
              </a:tblPr>
              <a:tblGrid>
                <a:gridCol w="2039596">
                  <a:extLst>
                    <a:ext uri="{9D8B030D-6E8A-4147-A177-3AD203B41FA5}">
                      <a16:colId xmlns:a16="http://schemas.microsoft.com/office/drawing/2014/main" val="971160444"/>
                    </a:ext>
                  </a:extLst>
                </a:gridCol>
                <a:gridCol w="4737122">
                  <a:extLst>
                    <a:ext uri="{9D8B030D-6E8A-4147-A177-3AD203B41FA5}">
                      <a16:colId xmlns:a16="http://schemas.microsoft.com/office/drawing/2014/main" val="861769463"/>
                    </a:ext>
                  </a:extLst>
                </a:gridCol>
              </a:tblGrid>
              <a:tr h="349319">
                <a:tc>
                  <a:txBody>
                    <a:bodyPr/>
                    <a:lstStyle/>
                    <a:p>
                      <a:pPr lvl="0" algn="ctr" fontAlgn="ctr"/>
                      <a:r>
                        <a:rPr lang="en-IN" sz="1800" b="1" u="none" strike="noStrike"/>
                        <a:t>Unit Title</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US" sz="1800" u="none" strike="noStrike" dirty="0"/>
                        <a:t> B9CY100 Advanced Programming Techniques</a:t>
                      </a:r>
                      <a:endParaRPr lang="en-IN" sz="1800" b="0" i="0" u="none" strike="noStrike" dirty="0">
                        <a:solidFill>
                          <a:srgbClr val="000000"/>
                        </a:solidFill>
                        <a:latin typeface="Calibri" pitchFamily="34"/>
                      </a:endParaRPr>
                    </a:p>
                  </a:txBody>
                  <a:tcPr marL="6345" marR="6345" marT="6345" marB="0" anchor="ctr"/>
                </a:tc>
                <a:extLst>
                  <a:ext uri="{0D108BD9-81ED-4DB2-BD59-A6C34878D82A}">
                    <a16:rowId xmlns:a16="http://schemas.microsoft.com/office/drawing/2014/main" val="973696686"/>
                  </a:ext>
                </a:extLst>
              </a:tr>
              <a:tr h="349319">
                <a:tc>
                  <a:txBody>
                    <a:bodyPr/>
                    <a:lstStyle/>
                    <a:p>
                      <a:pPr lvl="0" algn="ctr" fontAlgn="ctr"/>
                      <a:r>
                        <a:rPr lang="en-IN" sz="1800" b="1" u="none" strike="noStrike"/>
                        <a:t>Unit Code</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IN" sz="1800" u="none" strike="noStrike" dirty="0">
                          <a:highlight>
                            <a:srgbClr val="FFFF00"/>
                          </a:highlight>
                        </a:rPr>
                        <a:t>B9CY100</a:t>
                      </a:r>
                      <a:endParaRPr lang="en-IN" sz="1800" b="0" i="0" u="none" strike="noStrike" dirty="0">
                        <a:solidFill>
                          <a:srgbClr val="000000"/>
                        </a:solidFill>
                        <a:highlight>
                          <a:srgbClr val="FFFF00"/>
                        </a:highlight>
                        <a:latin typeface="Calibri" pitchFamily="34"/>
                      </a:endParaRPr>
                    </a:p>
                  </a:txBody>
                  <a:tcPr marL="6345" marR="6345" marT="6345" marB="0" anchor="ctr"/>
                </a:tc>
                <a:extLst>
                  <a:ext uri="{0D108BD9-81ED-4DB2-BD59-A6C34878D82A}">
                    <a16:rowId xmlns:a16="http://schemas.microsoft.com/office/drawing/2014/main" val="2712873155"/>
                  </a:ext>
                </a:extLst>
              </a:tr>
              <a:tr h="349319">
                <a:tc>
                  <a:txBody>
                    <a:bodyPr/>
                    <a:lstStyle/>
                    <a:p>
                      <a:pPr lvl="0" algn="ctr" fontAlgn="ctr"/>
                      <a:r>
                        <a:rPr lang="en-IN" sz="1800" b="1" u="none" strike="noStrike"/>
                        <a:t>Unit Lecturer</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IN" sz="1800" b="0" i="0" u="none" strike="noStrike" dirty="0">
                          <a:solidFill>
                            <a:srgbClr val="000000"/>
                          </a:solidFill>
                          <a:highlight>
                            <a:srgbClr val="FFFF00"/>
                          </a:highlight>
                          <a:latin typeface="Calibri" pitchFamily="34"/>
                        </a:rPr>
                        <a:t>Paul Laird</a:t>
                      </a:r>
                    </a:p>
                  </a:txBody>
                  <a:tcPr marL="6345" marR="6345" marT="6345" marB="0" anchor="ctr"/>
                </a:tc>
                <a:extLst>
                  <a:ext uri="{0D108BD9-81ED-4DB2-BD59-A6C34878D82A}">
                    <a16:rowId xmlns:a16="http://schemas.microsoft.com/office/drawing/2014/main" val="457603427"/>
                  </a:ext>
                </a:extLst>
              </a:tr>
              <a:tr h="349319">
                <a:tc>
                  <a:txBody>
                    <a:bodyPr/>
                    <a:lstStyle/>
                    <a:p>
                      <a:pPr lvl="0" algn="ctr" fontAlgn="ctr"/>
                      <a:r>
                        <a:rPr lang="en-IN" sz="1800" b="1" u="none" strike="noStrike" dirty="0"/>
                        <a:t>Level</a:t>
                      </a:r>
                      <a:endParaRPr lang="en-IN" sz="1800" b="1" i="0" u="none" strike="noStrike" dirty="0">
                        <a:solidFill>
                          <a:srgbClr val="000000"/>
                        </a:solidFill>
                        <a:latin typeface="Calibri" pitchFamily="34"/>
                      </a:endParaRPr>
                    </a:p>
                  </a:txBody>
                  <a:tcPr marL="6345" marR="6345" marT="6345" marB="0" anchor="ctr"/>
                </a:tc>
                <a:tc>
                  <a:txBody>
                    <a:bodyPr/>
                    <a:lstStyle/>
                    <a:p>
                      <a:pPr lvl="0" algn="ctr" fontAlgn="ctr"/>
                      <a:r>
                        <a:rPr lang="en-IN" sz="1800" u="none" strike="noStrike"/>
                        <a:t>9</a:t>
                      </a:r>
                      <a:endParaRPr lang="en-IN" sz="1800" b="0" i="0" u="none" strike="noStrike">
                        <a:solidFill>
                          <a:srgbClr val="000000"/>
                        </a:solidFill>
                        <a:latin typeface="Calibri" pitchFamily="34"/>
                      </a:endParaRPr>
                    </a:p>
                  </a:txBody>
                  <a:tcPr marL="6345" marR="6345" marT="6345" marB="0" anchor="ctr"/>
                </a:tc>
                <a:extLst>
                  <a:ext uri="{0D108BD9-81ED-4DB2-BD59-A6C34878D82A}">
                    <a16:rowId xmlns:a16="http://schemas.microsoft.com/office/drawing/2014/main" val="2046635534"/>
                  </a:ext>
                </a:extLst>
              </a:tr>
              <a:tr h="349319">
                <a:tc>
                  <a:txBody>
                    <a:bodyPr/>
                    <a:lstStyle/>
                    <a:p>
                      <a:pPr lvl="0" algn="ctr" fontAlgn="ctr"/>
                      <a:r>
                        <a:rPr lang="en-IN" sz="1800" b="1" u="none" strike="noStrike"/>
                        <a:t>Restriction on time/Length</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IN" sz="1800" u="none" strike="noStrike" dirty="0"/>
                        <a:t>3 minutes</a:t>
                      </a:r>
                      <a:endParaRPr lang="en-IN" sz="1800" b="0" i="0" u="none" strike="noStrike" dirty="0">
                        <a:solidFill>
                          <a:srgbClr val="000000"/>
                        </a:solidFill>
                        <a:latin typeface="Calibri" pitchFamily="34"/>
                      </a:endParaRPr>
                    </a:p>
                  </a:txBody>
                  <a:tcPr marL="6345" marR="6345" marT="6345" marB="0" anchor="ctr"/>
                </a:tc>
                <a:extLst>
                  <a:ext uri="{0D108BD9-81ED-4DB2-BD59-A6C34878D82A}">
                    <a16:rowId xmlns:a16="http://schemas.microsoft.com/office/drawing/2014/main" val="19433860"/>
                  </a:ext>
                </a:extLst>
              </a:tr>
              <a:tr h="349319">
                <a:tc>
                  <a:txBody>
                    <a:bodyPr/>
                    <a:lstStyle/>
                    <a:p>
                      <a:pPr lvl="0" algn="ctr" fontAlgn="ctr"/>
                      <a:r>
                        <a:rPr lang="en-IN" sz="1800" b="1" u="none" strike="noStrike" dirty="0"/>
                        <a:t>Group</a:t>
                      </a:r>
                      <a:endParaRPr lang="en-IN" sz="1800" b="1" i="0" u="none" strike="noStrike" dirty="0">
                        <a:solidFill>
                          <a:srgbClr val="000000"/>
                        </a:solidFill>
                        <a:latin typeface="Calibri" pitchFamily="34"/>
                      </a:endParaRPr>
                    </a:p>
                  </a:txBody>
                  <a:tcPr marL="6345" marR="6345" marT="6345" marB="0" anchor="ctr"/>
                </a:tc>
                <a:tc>
                  <a:txBody>
                    <a:bodyPr/>
                    <a:lstStyle/>
                    <a:p>
                      <a:pPr lvl="0" algn="ctr" fontAlgn="ctr"/>
                      <a:r>
                        <a:rPr lang="en-IN" sz="1800" b="0" i="0" u="none" strike="noStrike" dirty="0">
                          <a:solidFill>
                            <a:srgbClr val="000000"/>
                          </a:solidFill>
                          <a:highlight>
                            <a:srgbClr val="FFFF00"/>
                          </a:highlight>
                          <a:latin typeface="Calibri" pitchFamily="34"/>
                        </a:rPr>
                        <a:t>E</a:t>
                      </a:r>
                    </a:p>
                  </a:txBody>
                  <a:tcPr marL="6345" marR="6345" marT="6345" marB="0" anchor="ctr"/>
                </a:tc>
                <a:extLst>
                  <a:ext uri="{0D108BD9-81ED-4DB2-BD59-A6C34878D82A}">
                    <a16:rowId xmlns:a16="http://schemas.microsoft.com/office/drawing/2014/main" val="2748150008"/>
                  </a:ext>
                </a:extLst>
              </a:tr>
              <a:tr h="349319">
                <a:tc>
                  <a:txBody>
                    <a:bodyPr/>
                    <a:lstStyle/>
                    <a:p>
                      <a:pPr lvl="0" algn="ctr" fontAlgn="ctr"/>
                      <a:r>
                        <a:rPr lang="en-IN" sz="1800" b="1" i="0" u="none" strike="noStrike" dirty="0">
                          <a:solidFill>
                            <a:srgbClr val="000000"/>
                          </a:solidFill>
                          <a:latin typeface="Calibri" pitchFamily="34"/>
                        </a:rPr>
                        <a:t>Group Members</a:t>
                      </a:r>
                    </a:p>
                  </a:txBody>
                  <a:tcPr marL="6345" marR="6345" marT="6345" marB="0" anchor="ctr"/>
                </a:tc>
                <a:tc>
                  <a:txBody>
                    <a:bodyPr/>
                    <a:lstStyle/>
                    <a:p>
                      <a:pPr lvl="0" algn="ctr" fontAlgn="ctr"/>
                      <a:r>
                        <a:rPr lang="en-IN" dirty="0">
                          <a:highlight>
                            <a:srgbClr val="FFFF00"/>
                          </a:highlight>
                        </a:rPr>
                        <a:t>Fernando Rushen</a:t>
                      </a:r>
                    </a:p>
                    <a:p>
                      <a:pPr lvl="0" algn="ctr" fontAlgn="ctr"/>
                      <a:r>
                        <a:rPr lang="en-IN" sz="1800" u="none" strike="noStrike" dirty="0" err="1">
                          <a:highlight>
                            <a:srgbClr val="FFFF00"/>
                          </a:highlight>
                        </a:rPr>
                        <a:t>Parth</a:t>
                      </a:r>
                      <a:r>
                        <a:rPr lang="en-IN" sz="1800" u="none" strike="noStrike" dirty="0">
                          <a:highlight>
                            <a:srgbClr val="FFFF00"/>
                          </a:highlight>
                        </a:rPr>
                        <a:t> Parmar</a:t>
                      </a:r>
                    </a:p>
                    <a:p>
                      <a:pPr lvl="0" algn="ctr" fontAlgn="ctr"/>
                      <a:r>
                        <a:rPr lang="en-IN" sz="1800" u="none" strike="noStrike" dirty="0">
                          <a:highlight>
                            <a:srgbClr val="FFFF00"/>
                          </a:highlight>
                        </a:rPr>
                        <a:t>Veerabhadraswamy.NG</a:t>
                      </a:r>
                    </a:p>
                    <a:p>
                      <a:pPr lvl="0" algn="ctr" fontAlgn="ctr"/>
                      <a:endParaRPr lang="en-IN" sz="1800" b="0" i="0" u="none" strike="noStrike" dirty="0">
                        <a:solidFill>
                          <a:srgbClr val="000000"/>
                        </a:solidFill>
                        <a:highlight>
                          <a:srgbClr val="FFFF00"/>
                        </a:highlight>
                        <a:latin typeface="Calibri" pitchFamily="34"/>
                      </a:endParaRPr>
                    </a:p>
                  </a:txBody>
                  <a:tcPr marL="6345" marR="6345" marT="6345" marB="0" anchor="ctr"/>
                </a:tc>
                <a:extLst>
                  <a:ext uri="{0D108BD9-81ED-4DB2-BD59-A6C34878D82A}">
                    <a16:rowId xmlns:a16="http://schemas.microsoft.com/office/drawing/2014/main" val="3917197692"/>
                  </a:ext>
                </a:extLst>
              </a:tr>
              <a:tr h="349319">
                <a:tc>
                  <a:txBody>
                    <a:bodyPr/>
                    <a:lstStyle/>
                    <a:p>
                      <a:pPr lvl="0" algn="ctr" fontAlgn="ctr"/>
                      <a:r>
                        <a:rPr lang="en-IN" sz="1800" b="1" u="none" strike="noStrike"/>
                        <a:t>Subject</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US" sz="1800" u="none" strike="noStrike" dirty="0"/>
                        <a:t>CA-TWO</a:t>
                      </a:r>
                      <a:endParaRPr lang="en-US" sz="1800" b="0" i="0" u="none" strike="noStrike" dirty="0">
                        <a:solidFill>
                          <a:srgbClr val="000000"/>
                        </a:solidFill>
                        <a:latin typeface="Calibri" pitchFamily="34"/>
                      </a:endParaRPr>
                    </a:p>
                  </a:txBody>
                  <a:tcPr marL="6345" marR="6345" marT="6345" marB="0" anchor="ctr"/>
                </a:tc>
                <a:extLst>
                  <a:ext uri="{0D108BD9-81ED-4DB2-BD59-A6C34878D82A}">
                    <a16:rowId xmlns:a16="http://schemas.microsoft.com/office/drawing/2014/main" val="728771696"/>
                  </a:ext>
                </a:extLst>
              </a:tr>
              <a:tr h="349319">
                <a:tc>
                  <a:txBody>
                    <a:bodyPr/>
                    <a:lstStyle/>
                    <a:p>
                      <a:pPr lvl="0" algn="ctr" fontAlgn="ctr"/>
                      <a:r>
                        <a:rPr lang="en-IN" sz="1800" b="1" u="none" strike="noStrike"/>
                        <a:t>Submission Date</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IN" sz="1800" u="none" strike="noStrike" dirty="0"/>
                        <a:t>22nd April 2022</a:t>
                      </a:r>
                      <a:endParaRPr lang="en-IN" sz="1800" b="0" i="0" u="none" strike="noStrike" dirty="0">
                        <a:solidFill>
                          <a:srgbClr val="000000"/>
                        </a:solidFill>
                        <a:latin typeface="Calibri" pitchFamily="34"/>
                      </a:endParaRPr>
                    </a:p>
                  </a:txBody>
                  <a:tcPr marL="6345" marR="6345" marT="6345" marB="0" anchor="ctr"/>
                </a:tc>
                <a:extLst>
                  <a:ext uri="{0D108BD9-81ED-4DB2-BD59-A6C34878D82A}">
                    <a16:rowId xmlns:a16="http://schemas.microsoft.com/office/drawing/2014/main" val="4235960215"/>
                  </a:ext>
                </a:extLst>
              </a:tr>
              <a:tr h="361361">
                <a:tc>
                  <a:txBody>
                    <a:bodyPr/>
                    <a:lstStyle/>
                    <a:p>
                      <a:pPr lvl="0" algn="ctr" fontAlgn="ctr"/>
                      <a:r>
                        <a:rPr lang="en-IN" sz="1800" b="1" u="none" strike="noStrike"/>
                        <a:t>Mode of submission</a:t>
                      </a:r>
                      <a:endParaRPr lang="en-IN" sz="1800" b="1" i="0" u="none" strike="noStrike">
                        <a:solidFill>
                          <a:srgbClr val="000000"/>
                        </a:solidFill>
                        <a:latin typeface="Calibri" pitchFamily="34"/>
                      </a:endParaRPr>
                    </a:p>
                  </a:txBody>
                  <a:tcPr marL="6345" marR="6345" marT="6345" marB="0" anchor="ctr"/>
                </a:tc>
                <a:tc>
                  <a:txBody>
                    <a:bodyPr/>
                    <a:lstStyle/>
                    <a:p>
                      <a:pPr lvl="0" algn="ctr" fontAlgn="ctr"/>
                      <a:r>
                        <a:rPr lang="en-IN" sz="1800" u="none" strike="noStrike" dirty="0"/>
                        <a:t>Online via Moodle</a:t>
                      </a:r>
                      <a:endParaRPr lang="en-IN" sz="1800" b="0" i="0" u="none" strike="noStrike" dirty="0">
                        <a:solidFill>
                          <a:srgbClr val="000000"/>
                        </a:solidFill>
                        <a:latin typeface="Calibri" pitchFamily="34"/>
                      </a:endParaRPr>
                    </a:p>
                  </a:txBody>
                  <a:tcPr marL="6345" marR="6345" marT="6345" marB="0" anchor="ctr"/>
                </a:tc>
                <a:extLst>
                  <a:ext uri="{0D108BD9-81ED-4DB2-BD59-A6C34878D82A}">
                    <a16:rowId xmlns:a16="http://schemas.microsoft.com/office/drawing/2014/main" val="966652372"/>
                  </a:ext>
                </a:extLst>
              </a:tr>
            </a:tbl>
          </a:graphicData>
        </a:graphic>
      </p:graphicFrame>
    </p:spTree>
    <p:extLst>
      <p:ext uri="{BB962C8B-B14F-4D97-AF65-F5344CB8AC3E}">
        <p14:creationId xmlns:p14="http://schemas.microsoft.com/office/powerpoint/2010/main" val="271681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6C0-B860-4EDC-A4E6-E7161F46B598}"/>
              </a:ext>
            </a:extLst>
          </p:cNvPr>
          <p:cNvSpPr>
            <a:spLocks noGrp="1"/>
          </p:cNvSpPr>
          <p:nvPr>
            <p:ph type="ctrTitle"/>
          </p:nvPr>
        </p:nvSpPr>
        <p:spPr>
          <a:xfrm>
            <a:off x="294640" y="203200"/>
            <a:ext cx="11816080" cy="787082"/>
          </a:xfrm>
        </p:spPr>
        <p:txBody>
          <a:bodyPr>
            <a:normAutofit/>
          </a:bodyPr>
          <a:lstStyle/>
          <a:p>
            <a:r>
              <a:rPr lang="en-IN" sz="4000" b="1" u="sng" dirty="0"/>
              <a:t>Warehouse inventory recorder database</a:t>
            </a:r>
          </a:p>
        </p:txBody>
      </p:sp>
      <p:sp>
        <p:nvSpPr>
          <p:cNvPr id="3" name="Subtitle 2">
            <a:extLst>
              <a:ext uri="{FF2B5EF4-FFF2-40B4-BE49-F238E27FC236}">
                <a16:creationId xmlns:a16="http://schemas.microsoft.com/office/drawing/2014/main" id="{4B6F10A6-5A5B-489B-94C0-0B10E42D01F5}"/>
              </a:ext>
            </a:extLst>
          </p:cNvPr>
          <p:cNvSpPr>
            <a:spLocks noGrp="1"/>
          </p:cNvSpPr>
          <p:nvPr>
            <p:ph type="subTitle" idx="1"/>
          </p:nvPr>
        </p:nvSpPr>
        <p:spPr>
          <a:xfrm>
            <a:off x="609600" y="1255078"/>
            <a:ext cx="11419840" cy="2493962"/>
          </a:xfrm>
        </p:spPr>
        <p:txBody>
          <a:bodyPr>
            <a:noAutofit/>
          </a:bodyPr>
          <a:lstStyle/>
          <a:p>
            <a:pPr algn="l"/>
            <a:r>
              <a:rPr lang="en-US" b="1" dirty="0"/>
              <a:t>Purpose:</a:t>
            </a:r>
          </a:p>
          <a:p>
            <a:pPr algn="l"/>
            <a:r>
              <a:rPr lang="en-US" dirty="0"/>
              <a:t>Primary intent of the project is to study and understand how to solve the real-time issue by using programming skills and related libraries. In this project work, we have worked on the issue to decode the data management systems in the warehouse and the detailed information collection software is built to solve the problem. This is done by utilizing the python programming language with the graphic user interface.</a:t>
            </a:r>
            <a:endParaRPr lang="en-IN" dirty="0"/>
          </a:p>
        </p:txBody>
      </p:sp>
      <p:sp>
        <p:nvSpPr>
          <p:cNvPr id="4" name="TextBox 3">
            <a:extLst>
              <a:ext uri="{FF2B5EF4-FFF2-40B4-BE49-F238E27FC236}">
                <a16:creationId xmlns:a16="http://schemas.microsoft.com/office/drawing/2014/main" id="{AF72B1BB-7C18-4625-9C3F-3AA4E05F518A}"/>
              </a:ext>
            </a:extLst>
          </p:cNvPr>
          <p:cNvSpPr txBox="1"/>
          <p:nvPr/>
        </p:nvSpPr>
        <p:spPr>
          <a:xfrm flipH="1">
            <a:off x="609600" y="4013836"/>
            <a:ext cx="11084560" cy="2308324"/>
          </a:xfrm>
          <a:prstGeom prst="rect">
            <a:avLst/>
          </a:prstGeom>
          <a:noFill/>
        </p:spPr>
        <p:txBody>
          <a:bodyPr wrap="square" rtlCol="0">
            <a:spAutoFit/>
          </a:bodyPr>
          <a:lstStyle/>
          <a:p>
            <a:r>
              <a:rPr lang="en-IN" sz="2400" b="1" dirty="0"/>
              <a:t>Scope:</a:t>
            </a:r>
          </a:p>
          <a:p>
            <a:r>
              <a:rPr lang="en-US" sz="2400" dirty="0"/>
              <a:t>In the project work, we have built the graphical user interface which can load the dataset, store the dataset, update and remove the dataset. For the development of the user interface, we have utilized python programming tool </a:t>
            </a:r>
            <a:r>
              <a:rPr lang="en-US" sz="2400" dirty="0" err="1"/>
              <a:t>Tkinter</a:t>
            </a:r>
            <a:r>
              <a:rPr lang="en-US" sz="2400" dirty="0"/>
              <a:t> and for the database operation we have used the sqlite3 database. </a:t>
            </a:r>
            <a:endParaRPr lang="en-IN" sz="2400" dirty="0"/>
          </a:p>
          <a:p>
            <a:endParaRPr lang="en-IN" sz="2400" dirty="0"/>
          </a:p>
        </p:txBody>
      </p:sp>
      <p:sp>
        <p:nvSpPr>
          <p:cNvPr id="5" name="Slide Number Placeholder 4">
            <a:extLst>
              <a:ext uri="{FF2B5EF4-FFF2-40B4-BE49-F238E27FC236}">
                <a16:creationId xmlns:a16="http://schemas.microsoft.com/office/drawing/2014/main" id="{99866FE8-86F4-4612-BD3F-50596D99F4C8}"/>
              </a:ext>
            </a:extLst>
          </p:cNvPr>
          <p:cNvSpPr>
            <a:spLocks noGrp="1"/>
          </p:cNvSpPr>
          <p:nvPr>
            <p:ph type="sldNum" sz="quarter" idx="12"/>
          </p:nvPr>
        </p:nvSpPr>
        <p:spPr/>
        <p:txBody>
          <a:bodyPr/>
          <a:lstStyle/>
          <a:p>
            <a:fld id="{4DDBA42B-64DD-46FD-AE93-686FAD1F694E}" type="slidenum">
              <a:rPr lang="en-IN" smtClean="0"/>
              <a:t>2</a:t>
            </a:fld>
            <a:endParaRPr lang="en-IN"/>
          </a:p>
        </p:txBody>
      </p:sp>
    </p:spTree>
    <p:extLst>
      <p:ext uri="{BB962C8B-B14F-4D97-AF65-F5344CB8AC3E}">
        <p14:creationId xmlns:p14="http://schemas.microsoft.com/office/powerpoint/2010/main" val="20105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6C0-B860-4EDC-A4E6-E7161F46B598}"/>
              </a:ext>
            </a:extLst>
          </p:cNvPr>
          <p:cNvSpPr>
            <a:spLocks noGrp="1"/>
          </p:cNvSpPr>
          <p:nvPr>
            <p:ph type="ctrTitle"/>
          </p:nvPr>
        </p:nvSpPr>
        <p:spPr>
          <a:xfrm>
            <a:off x="294640" y="203200"/>
            <a:ext cx="11816080" cy="787082"/>
          </a:xfrm>
        </p:spPr>
        <p:txBody>
          <a:bodyPr>
            <a:normAutofit/>
          </a:bodyPr>
          <a:lstStyle/>
          <a:p>
            <a:r>
              <a:rPr lang="en-IN" sz="4000" b="1" u="sng" dirty="0"/>
              <a:t>Warehouse inventory recorder database</a:t>
            </a:r>
          </a:p>
        </p:txBody>
      </p:sp>
      <p:sp>
        <p:nvSpPr>
          <p:cNvPr id="3" name="Subtitle 2">
            <a:extLst>
              <a:ext uri="{FF2B5EF4-FFF2-40B4-BE49-F238E27FC236}">
                <a16:creationId xmlns:a16="http://schemas.microsoft.com/office/drawing/2014/main" id="{4B6F10A6-5A5B-489B-94C0-0B10E42D01F5}"/>
              </a:ext>
            </a:extLst>
          </p:cNvPr>
          <p:cNvSpPr>
            <a:spLocks noGrp="1"/>
          </p:cNvSpPr>
          <p:nvPr>
            <p:ph type="subTitle" idx="1"/>
          </p:nvPr>
        </p:nvSpPr>
        <p:spPr>
          <a:xfrm>
            <a:off x="609600" y="1255077"/>
            <a:ext cx="11419840" cy="1953419"/>
          </a:xfrm>
        </p:spPr>
        <p:txBody>
          <a:bodyPr>
            <a:noAutofit/>
          </a:bodyPr>
          <a:lstStyle/>
          <a:p>
            <a:pPr algn="l"/>
            <a:r>
              <a:rPr lang="en-US" b="1" dirty="0"/>
              <a:t>Problem Scenario:</a:t>
            </a:r>
          </a:p>
          <a:p>
            <a:pPr algn="l"/>
            <a:r>
              <a:rPr lang="en-US" dirty="0"/>
              <a:t>The Wearhouse inventory is difficult to handle by most of the large production houses and many retail businesses for analyzing the available products. Also, sometimes the poor management of products in the Wearhouse inventory can lead to loss, due to delay in the company’s operations. </a:t>
            </a:r>
            <a:endParaRPr lang="en-IN" dirty="0"/>
          </a:p>
        </p:txBody>
      </p:sp>
      <p:sp>
        <p:nvSpPr>
          <p:cNvPr id="4" name="TextBox 3">
            <a:extLst>
              <a:ext uri="{FF2B5EF4-FFF2-40B4-BE49-F238E27FC236}">
                <a16:creationId xmlns:a16="http://schemas.microsoft.com/office/drawing/2014/main" id="{AF72B1BB-7C18-4625-9C3F-3AA4E05F518A}"/>
              </a:ext>
            </a:extLst>
          </p:cNvPr>
          <p:cNvSpPr txBox="1"/>
          <p:nvPr/>
        </p:nvSpPr>
        <p:spPr>
          <a:xfrm flipH="1">
            <a:off x="609600" y="3797777"/>
            <a:ext cx="11419840" cy="1200329"/>
          </a:xfrm>
          <a:prstGeom prst="rect">
            <a:avLst/>
          </a:prstGeom>
          <a:noFill/>
        </p:spPr>
        <p:txBody>
          <a:bodyPr wrap="square" rtlCol="0">
            <a:spAutoFit/>
          </a:bodyPr>
          <a:lstStyle/>
          <a:p>
            <a:r>
              <a:rPr lang="en-US" sz="2400" dirty="0"/>
              <a:t>To solve this issue with the warehouses’ inventory management system, we have developed a database that contains all the information about the products and the </a:t>
            </a:r>
            <a:r>
              <a:rPr lang="en-US" sz="2400"/>
              <a:t>available quantities.</a:t>
            </a:r>
            <a:endParaRPr lang="en-IN" sz="2400" dirty="0"/>
          </a:p>
        </p:txBody>
      </p:sp>
      <p:sp>
        <p:nvSpPr>
          <p:cNvPr id="5" name="Slide Number Placeholder 4">
            <a:extLst>
              <a:ext uri="{FF2B5EF4-FFF2-40B4-BE49-F238E27FC236}">
                <a16:creationId xmlns:a16="http://schemas.microsoft.com/office/drawing/2014/main" id="{CB180B56-CB19-402D-BA71-902525536F36}"/>
              </a:ext>
            </a:extLst>
          </p:cNvPr>
          <p:cNvSpPr>
            <a:spLocks noGrp="1"/>
          </p:cNvSpPr>
          <p:nvPr>
            <p:ph type="sldNum" sz="quarter" idx="12"/>
          </p:nvPr>
        </p:nvSpPr>
        <p:spPr/>
        <p:txBody>
          <a:bodyPr/>
          <a:lstStyle/>
          <a:p>
            <a:fld id="{4DDBA42B-64DD-46FD-AE93-686FAD1F694E}" type="slidenum">
              <a:rPr lang="en-IN" smtClean="0"/>
              <a:t>3</a:t>
            </a:fld>
            <a:endParaRPr lang="en-IN"/>
          </a:p>
        </p:txBody>
      </p:sp>
    </p:spTree>
    <p:extLst>
      <p:ext uri="{BB962C8B-B14F-4D97-AF65-F5344CB8AC3E}">
        <p14:creationId xmlns:p14="http://schemas.microsoft.com/office/powerpoint/2010/main" val="299503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6C0-B860-4EDC-A4E6-E7161F46B598}"/>
              </a:ext>
            </a:extLst>
          </p:cNvPr>
          <p:cNvSpPr>
            <a:spLocks noGrp="1"/>
          </p:cNvSpPr>
          <p:nvPr>
            <p:ph type="ctrTitle"/>
          </p:nvPr>
        </p:nvSpPr>
        <p:spPr>
          <a:xfrm>
            <a:off x="375920" y="0"/>
            <a:ext cx="11816080" cy="787082"/>
          </a:xfrm>
        </p:spPr>
        <p:txBody>
          <a:bodyPr>
            <a:normAutofit/>
          </a:bodyPr>
          <a:lstStyle/>
          <a:p>
            <a:r>
              <a:rPr lang="en-IN" sz="4000" b="1" u="sng" dirty="0"/>
              <a:t>Warehouse inventory recorder database</a:t>
            </a:r>
          </a:p>
        </p:txBody>
      </p:sp>
      <p:sp>
        <p:nvSpPr>
          <p:cNvPr id="3" name="Subtitle 2">
            <a:extLst>
              <a:ext uri="{FF2B5EF4-FFF2-40B4-BE49-F238E27FC236}">
                <a16:creationId xmlns:a16="http://schemas.microsoft.com/office/drawing/2014/main" id="{4B6F10A6-5A5B-489B-94C0-0B10E42D01F5}"/>
              </a:ext>
            </a:extLst>
          </p:cNvPr>
          <p:cNvSpPr>
            <a:spLocks noGrp="1"/>
          </p:cNvSpPr>
          <p:nvPr>
            <p:ph type="subTitle" idx="1"/>
          </p:nvPr>
        </p:nvSpPr>
        <p:spPr>
          <a:xfrm>
            <a:off x="574040" y="787082"/>
            <a:ext cx="11419840" cy="1953419"/>
          </a:xfrm>
        </p:spPr>
        <p:txBody>
          <a:bodyPr>
            <a:noAutofit/>
          </a:bodyPr>
          <a:lstStyle/>
          <a:p>
            <a:pPr algn="l"/>
            <a:r>
              <a:rPr lang="en-US" b="1" dirty="0"/>
              <a:t>Programming environment setups</a:t>
            </a:r>
          </a:p>
          <a:p>
            <a:pPr algn="l"/>
            <a:r>
              <a:rPr lang="en-US" dirty="0"/>
              <a:t>The programming part is split into two main parts,</a:t>
            </a:r>
          </a:p>
          <a:p>
            <a:pPr marL="457200" indent="-457200" algn="l">
              <a:buAutoNum type="arabicPeriod"/>
            </a:pPr>
            <a:r>
              <a:rPr lang="en-US" dirty="0"/>
              <a:t>Front-end graphical user interface programming in python by using </a:t>
            </a:r>
            <a:r>
              <a:rPr lang="en-US" dirty="0" err="1"/>
              <a:t>Tkinter</a:t>
            </a:r>
            <a:r>
              <a:rPr lang="en-US" dirty="0"/>
              <a:t>. </a:t>
            </a:r>
          </a:p>
        </p:txBody>
      </p:sp>
      <p:sp>
        <p:nvSpPr>
          <p:cNvPr id="5" name="Slide Number Placeholder 4">
            <a:extLst>
              <a:ext uri="{FF2B5EF4-FFF2-40B4-BE49-F238E27FC236}">
                <a16:creationId xmlns:a16="http://schemas.microsoft.com/office/drawing/2014/main" id="{CB180B56-CB19-402D-BA71-902525536F36}"/>
              </a:ext>
            </a:extLst>
          </p:cNvPr>
          <p:cNvSpPr>
            <a:spLocks noGrp="1"/>
          </p:cNvSpPr>
          <p:nvPr>
            <p:ph type="sldNum" sz="quarter" idx="12"/>
          </p:nvPr>
        </p:nvSpPr>
        <p:spPr/>
        <p:txBody>
          <a:bodyPr/>
          <a:lstStyle/>
          <a:p>
            <a:fld id="{4DDBA42B-64DD-46FD-AE93-686FAD1F694E}" type="slidenum">
              <a:rPr lang="en-IN" smtClean="0"/>
              <a:t>4</a:t>
            </a:fld>
            <a:endParaRPr lang="en-IN"/>
          </a:p>
        </p:txBody>
      </p:sp>
      <p:pic>
        <p:nvPicPr>
          <p:cNvPr id="7" name="Picture 6">
            <a:extLst>
              <a:ext uri="{FF2B5EF4-FFF2-40B4-BE49-F238E27FC236}">
                <a16:creationId xmlns:a16="http://schemas.microsoft.com/office/drawing/2014/main" id="{B81DC0AF-62CD-4F90-9E9C-40FBC93B00B0}"/>
              </a:ext>
            </a:extLst>
          </p:cNvPr>
          <p:cNvPicPr>
            <a:picLocks noChangeAspect="1"/>
          </p:cNvPicPr>
          <p:nvPr/>
        </p:nvPicPr>
        <p:blipFill>
          <a:blip r:embed="rId2"/>
          <a:stretch>
            <a:fillRect/>
          </a:stretch>
        </p:blipFill>
        <p:spPr>
          <a:xfrm>
            <a:off x="3261405" y="2594690"/>
            <a:ext cx="5669189" cy="3968432"/>
          </a:xfrm>
          <a:prstGeom prst="rect">
            <a:avLst/>
          </a:prstGeom>
        </p:spPr>
      </p:pic>
    </p:spTree>
    <p:extLst>
      <p:ext uri="{BB962C8B-B14F-4D97-AF65-F5344CB8AC3E}">
        <p14:creationId xmlns:p14="http://schemas.microsoft.com/office/powerpoint/2010/main" val="266204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6C0-B860-4EDC-A4E6-E7161F46B598}"/>
              </a:ext>
            </a:extLst>
          </p:cNvPr>
          <p:cNvSpPr>
            <a:spLocks noGrp="1"/>
          </p:cNvSpPr>
          <p:nvPr>
            <p:ph type="ctrTitle"/>
          </p:nvPr>
        </p:nvSpPr>
        <p:spPr>
          <a:xfrm>
            <a:off x="375920" y="0"/>
            <a:ext cx="11816080" cy="787082"/>
          </a:xfrm>
        </p:spPr>
        <p:txBody>
          <a:bodyPr>
            <a:normAutofit/>
          </a:bodyPr>
          <a:lstStyle/>
          <a:p>
            <a:r>
              <a:rPr lang="en-IN" sz="4000" b="1" u="sng" dirty="0"/>
              <a:t>Warehouse inventory recorder database</a:t>
            </a:r>
          </a:p>
        </p:txBody>
      </p:sp>
      <p:sp>
        <p:nvSpPr>
          <p:cNvPr id="3" name="Subtitle 2">
            <a:extLst>
              <a:ext uri="{FF2B5EF4-FFF2-40B4-BE49-F238E27FC236}">
                <a16:creationId xmlns:a16="http://schemas.microsoft.com/office/drawing/2014/main" id="{4B6F10A6-5A5B-489B-94C0-0B10E42D01F5}"/>
              </a:ext>
            </a:extLst>
          </p:cNvPr>
          <p:cNvSpPr>
            <a:spLocks noGrp="1"/>
          </p:cNvSpPr>
          <p:nvPr>
            <p:ph type="subTitle" idx="1"/>
          </p:nvPr>
        </p:nvSpPr>
        <p:spPr>
          <a:xfrm>
            <a:off x="405765" y="1001077"/>
            <a:ext cx="11419840" cy="533718"/>
          </a:xfrm>
        </p:spPr>
        <p:txBody>
          <a:bodyPr>
            <a:noAutofit/>
          </a:bodyPr>
          <a:lstStyle/>
          <a:p>
            <a:pPr algn="l"/>
            <a:r>
              <a:rPr lang="en-US" dirty="0"/>
              <a:t>2. The back-end operation is done by using the sqlite3 database.</a:t>
            </a:r>
          </a:p>
        </p:txBody>
      </p:sp>
      <p:sp>
        <p:nvSpPr>
          <p:cNvPr id="5" name="Slide Number Placeholder 4">
            <a:extLst>
              <a:ext uri="{FF2B5EF4-FFF2-40B4-BE49-F238E27FC236}">
                <a16:creationId xmlns:a16="http://schemas.microsoft.com/office/drawing/2014/main" id="{CB180B56-CB19-402D-BA71-902525536F36}"/>
              </a:ext>
            </a:extLst>
          </p:cNvPr>
          <p:cNvSpPr>
            <a:spLocks noGrp="1"/>
          </p:cNvSpPr>
          <p:nvPr>
            <p:ph type="sldNum" sz="quarter" idx="12"/>
          </p:nvPr>
        </p:nvSpPr>
        <p:spPr/>
        <p:txBody>
          <a:bodyPr/>
          <a:lstStyle/>
          <a:p>
            <a:fld id="{4DDBA42B-64DD-46FD-AE93-686FAD1F694E}" type="slidenum">
              <a:rPr lang="en-IN" smtClean="0"/>
              <a:t>5</a:t>
            </a:fld>
            <a:endParaRPr lang="en-IN"/>
          </a:p>
        </p:txBody>
      </p:sp>
      <p:pic>
        <p:nvPicPr>
          <p:cNvPr id="6" name="Picture 5">
            <a:extLst>
              <a:ext uri="{FF2B5EF4-FFF2-40B4-BE49-F238E27FC236}">
                <a16:creationId xmlns:a16="http://schemas.microsoft.com/office/drawing/2014/main" id="{4F886FED-2F5F-4B90-B2DD-3BD09CDF8DEF}"/>
              </a:ext>
            </a:extLst>
          </p:cNvPr>
          <p:cNvPicPr>
            <a:picLocks noChangeAspect="1"/>
          </p:cNvPicPr>
          <p:nvPr/>
        </p:nvPicPr>
        <p:blipFill>
          <a:blip r:embed="rId2"/>
          <a:stretch>
            <a:fillRect/>
          </a:stretch>
        </p:blipFill>
        <p:spPr>
          <a:xfrm>
            <a:off x="3282836" y="1440180"/>
            <a:ext cx="5665698" cy="2505392"/>
          </a:xfrm>
          <a:prstGeom prst="rect">
            <a:avLst/>
          </a:prstGeom>
        </p:spPr>
      </p:pic>
      <p:pic>
        <p:nvPicPr>
          <p:cNvPr id="8" name="Picture 7">
            <a:extLst>
              <a:ext uri="{FF2B5EF4-FFF2-40B4-BE49-F238E27FC236}">
                <a16:creationId xmlns:a16="http://schemas.microsoft.com/office/drawing/2014/main" id="{D9543F6C-6990-4780-8FE0-DCE4A9AF527A}"/>
              </a:ext>
            </a:extLst>
          </p:cNvPr>
          <p:cNvPicPr>
            <a:picLocks noChangeAspect="1"/>
          </p:cNvPicPr>
          <p:nvPr/>
        </p:nvPicPr>
        <p:blipFill rotWithShape="1">
          <a:blip r:embed="rId3"/>
          <a:srcRect l="2871" t="2805"/>
          <a:stretch/>
        </p:blipFill>
        <p:spPr bwMode="auto">
          <a:xfrm>
            <a:off x="3298768" y="4082545"/>
            <a:ext cx="5649766" cy="2618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882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6C0-B860-4EDC-A4E6-E7161F46B598}"/>
              </a:ext>
            </a:extLst>
          </p:cNvPr>
          <p:cNvSpPr>
            <a:spLocks noGrp="1"/>
          </p:cNvSpPr>
          <p:nvPr>
            <p:ph type="ctrTitle"/>
          </p:nvPr>
        </p:nvSpPr>
        <p:spPr>
          <a:xfrm>
            <a:off x="375920" y="0"/>
            <a:ext cx="11816080" cy="787082"/>
          </a:xfrm>
        </p:spPr>
        <p:txBody>
          <a:bodyPr>
            <a:normAutofit/>
          </a:bodyPr>
          <a:lstStyle/>
          <a:p>
            <a:r>
              <a:rPr lang="en-IN" sz="4000" b="1" u="sng" dirty="0"/>
              <a:t>Warehouse inventory recorder database</a:t>
            </a:r>
          </a:p>
        </p:txBody>
      </p:sp>
      <p:sp>
        <p:nvSpPr>
          <p:cNvPr id="3" name="Subtitle 2">
            <a:extLst>
              <a:ext uri="{FF2B5EF4-FFF2-40B4-BE49-F238E27FC236}">
                <a16:creationId xmlns:a16="http://schemas.microsoft.com/office/drawing/2014/main" id="{4B6F10A6-5A5B-489B-94C0-0B10E42D01F5}"/>
              </a:ext>
            </a:extLst>
          </p:cNvPr>
          <p:cNvSpPr>
            <a:spLocks noGrp="1"/>
          </p:cNvSpPr>
          <p:nvPr>
            <p:ph type="subTitle" idx="1"/>
          </p:nvPr>
        </p:nvSpPr>
        <p:spPr>
          <a:xfrm>
            <a:off x="4973002" y="3115230"/>
            <a:ext cx="2245995" cy="627540"/>
          </a:xfrm>
        </p:spPr>
        <p:txBody>
          <a:bodyPr>
            <a:noAutofit/>
          </a:bodyPr>
          <a:lstStyle/>
          <a:p>
            <a:pPr algn="l"/>
            <a:r>
              <a:rPr lang="en-US" sz="3600" b="1" dirty="0"/>
              <a:t>Thank you</a:t>
            </a:r>
          </a:p>
        </p:txBody>
      </p:sp>
      <p:sp>
        <p:nvSpPr>
          <p:cNvPr id="5" name="Slide Number Placeholder 4">
            <a:extLst>
              <a:ext uri="{FF2B5EF4-FFF2-40B4-BE49-F238E27FC236}">
                <a16:creationId xmlns:a16="http://schemas.microsoft.com/office/drawing/2014/main" id="{CB180B56-CB19-402D-BA71-902525536F36}"/>
              </a:ext>
            </a:extLst>
          </p:cNvPr>
          <p:cNvSpPr>
            <a:spLocks noGrp="1"/>
          </p:cNvSpPr>
          <p:nvPr>
            <p:ph type="sldNum" sz="quarter" idx="12"/>
          </p:nvPr>
        </p:nvSpPr>
        <p:spPr/>
        <p:txBody>
          <a:bodyPr/>
          <a:lstStyle/>
          <a:p>
            <a:fld id="{4DDBA42B-64DD-46FD-AE93-686FAD1F694E}" type="slidenum">
              <a:rPr lang="en-IN" smtClean="0"/>
              <a:t>6</a:t>
            </a:fld>
            <a:endParaRPr lang="en-IN"/>
          </a:p>
        </p:txBody>
      </p:sp>
    </p:spTree>
    <p:extLst>
      <p:ext uri="{BB962C8B-B14F-4D97-AF65-F5344CB8AC3E}">
        <p14:creationId xmlns:p14="http://schemas.microsoft.com/office/powerpoint/2010/main" val="3804464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329</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Warehouse Inventory Recorder Database</vt:lpstr>
      <vt:lpstr>Warehouse inventory recorder database</vt:lpstr>
      <vt:lpstr>Warehouse inventory recorder database</vt:lpstr>
      <vt:lpstr>Warehouse inventory recorder database</vt:lpstr>
      <vt:lpstr>Warehouse inventory recorder database</vt:lpstr>
      <vt:lpstr>Warehouse inventory recorder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Veerabhadraswamy NG</dc:creator>
  <cp:lastModifiedBy>Veerabhadraswamy NG</cp:lastModifiedBy>
  <cp:revision>32</cp:revision>
  <dcterms:created xsi:type="dcterms:W3CDTF">2022-04-22T04:47:48Z</dcterms:created>
  <dcterms:modified xsi:type="dcterms:W3CDTF">2022-04-22T07:25:19Z</dcterms:modified>
</cp:coreProperties>
</file>