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EFE-F30D-480A-89FB-AC9ECEA6078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58539-7E5D-43EF-8A35-4ADE9374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58539-7E5D-43EF-8A35-4ADE93745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17/06/relationships/model3d" Target="../media/model3d1.glb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17/06/relationships/model3d" Target="../media/model3d1.glb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49317" y="1285873"/>
            <a:ext cx="824592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/>
              <a:t>PALLA VEERENDRA KUMAR</a:t>
            </a:r>
            <a:endParaRPr sz="4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791200" y="2923733"/>
            <a:ext cx="3124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3200" b="1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2000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Veerendra Kumar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6">
            <a:extLst>
              <a:ext uri="{FF2B5EF4-FFF2-40B4-BE49-F238E27FC236}">
                <a16:creationId xmlns:a16="http://schemas.microsoft.com/office/drawing/2014/main" id="{BF887047-AA70-A063-B302-572238751A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3469" y="2419351"/>
            <a:ext cx="2981325" cy="443864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v">
                <a:extLst>
                  <a:ext uri="{FF2B5EF4-FFF2-40B4-BE49-F238E27FC236}">
                    <a16:creationId xmlns:a16="http://schemas.microsoft.com/office/drawing/2014/main" id="{C1CCF03C-B8D3-49BC-1B0C-B047195B19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7628901"/>
                  </p:ext>
                </p:extLst>
              </p:nvPr>
            </p:nvGraphicFramePr>
            <p:xfrm>
              <a:off x="4205154" y="2019300"/>
              <a:ext cx="3781691" cy="38416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v">
                <a:extLst>
                  <a:ext uri="{FF2B5EF4-FFF2-40B4-BE49-F238E27FC236}">
                    <a16:creationId xmlns:a16="http://schemas.microsoft.com/office/drawing/2014/main" id="{C1CCF03C-B8D3-49BC-1B0C-B047195B19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154" y="2019300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745976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63280-C826-0BEC-5B9F-2C7C88441747}"/>
              </a:ext>
            </a:extLst>
          </p:cNvPr>
          <p:cNvSpPr txBox="1"/>
          <p:nvPr/>
        </p:nvSpPr>
        <p:spPr>
          <a:xfrm>
            <a:off x="838200" y="228206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Metrics on the effectiveness of the keylogger tool in detecting and preventing security incidents.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Insights into user behavior patterns and potential insider threats.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Recommendations for further improvements in security posture.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Lessons learned from the project implementation and areas for future research or development.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DF4BD-4F00-87AB-9052-14D0B24BF17D}"/>
              </a:ext>
            </a:extLst>
          </p:cNvPr>
          <p:cNvSpPr txBox="1"/>
          <p:nvPr/>
        </p:nvSpPr>
        <p:spPr>
          <a:xfrm>
            <a:off x="533400" y="638366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Trebuchet MS" panose="020B0603020202020204" pitchFamily="34" charset="0"/>
              </a:rPr>
              <a:t>Veerendra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6751" y="1389339"/>
            <a:ext cx="3984625" cy="40793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600" spc="5" dirty="0"/>
              <a:t>KEY LOGGER AND SECURITY</a:t>
            </a:r>
            <a:endParaRPr sz="66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Veerendra Kumar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46811" y="2670810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v">
                <a:extLst>
                  <a:ext uri="{FF2B5EF4-FFF2-40B4-BE49-F238E27FC236}">
                    <a16:creationId xmlns:a16="http://schemas.microsoft.com/office/drawing/2014/main" id="{BAFF66DB-E732-2C5E-6AA6-F8E0D7C1F6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9129103"/>
                  </p:ext>
                </p:extLst>
              </p:nvPr>
            </p:nvGraphicFramePr>
            <p:xfrm>
              <a:off x="4205152" y="1508185"/>
              <a:ext cx="3781691" cy="384162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v">
                <a:extLst>
                  <a:ext uri="{FF2B5EF4-FFF2-40B4-BE49-F238E27FC236}">
                    <a16:creationId xmlns:a16="http://schemas.microsoft.com/office/drawing/2014/main" id="{BAFF66DB-E732-2C5E-6AA6-F8E0D7C1F6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5152" y="1508185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65AD7B97-7797-343A-5808-3E83264A086F}"/>
              </a:ext>
            </a:extLst>
          </p:cNvPr>
          <p:cNvSpPr/>
          <p:nvPr/>
        </p:nvSpPr>
        <p:spPr>
          <a:xfrm>
            <a:off x="4618471" y="48439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AB3C32-B0A6-1EA0-0357-6731A9765A75}"/>
              </a:ext>
            </a:extLst>
          </p:cNvPr>
          <p:cNvSpPr/>
          <p:nvPr/>
        </p:nvSpPr>
        <p:spPr>
          <a:xfrm>
            <a:off x="4618471" y="41643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100ED1-C0E6-21EF-90FF-4538D78426FB}"/>
              </a:ext>
            </a:extLst>
          </p:cNvPr>
          <p:cNvSpPr/>
          <p:nvPr/>
        </p:nvSpPr>
        <p:spPr>
          <a:xfrm>
            <a:off x="4618471" y="350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008E57-021F-D2EB-89AB-CF4054803B53}"/>
              </a:ext>
            </a:extLst>
          </p:cNvPr>
          <p:cNvSpPr/>
          <p:nvPr/>
        </p:nvSpPr>
        <p:spPr>
          <a:xfrm>
            <a:off x="4618471" y="28266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A9E32A-88EE-B6AD-FBBE-EB3C02B71620}"/>
              </a:ext>
            </a:extLst>
          </p:cNvPr>
          <p:cNvSpPr/>
          <p:nvPr/>
        </p:nvSpPr>
        <p:spPr>
          <a:xfrm>
            <a:off x="4618471" y="21672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3C370C-1051-283C-6912-6CD132112F22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4808971" y="1229237"/>
            <a:ext cx="0" cy="27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7952FE-73B0-7518-4DFC-DDC1079C98C7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4808971" y="1888719"/>
            <a:ext cx="0" cy="27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786215-E405-F4CE-ED54-020110CA16D7}"/>
              </a:ext>
            </a:extLst>
          </p:cNvPr>
          <p:cNvCxnSpPr>
            <a:cxnSpLocks/>
            <a:stCxn id="32" idx="4"/>
            <a:endCxn id="31" idx="0"/>
          </p:cNvCxnSpPr>
          <p:nvPr/>
        </p:nvCxnSpPr>
        <p:spPr>
          <a:xfrm>
            <a:off x="4808971" y="2548201"/>
            <a:ext cx="0" cy="27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63F7E1-0D79-652C-FA0B-C099A4AF8A15}"/>
              </a:ext>
            </a:extLst>
          </p:cNvPr>
          <p:cNvCxnSpPr>
            <a:cxnSpLocks/>
            <a:stCxn id="31" idx="4"/>
            <a:endCxn id="30" idx="0"/>
          </p:cNvCxnSpPr>
          <p:nvPr/>
        </p:nvCxnSpPr>
        <p:spPr>
          <a:xfrm>
            <a:off x="4808971" y="3207683"/>
            <a:ext cx="0" cy="29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F6127A-F6D9-8524-621D-C9730C866193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4808971" y="3885396"/>
            <a:ext cx="0" cy="2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D54FB1-133B-D453-D0D7-F10A28B1272D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4808971" y="4545344"/>
            <a:ext cx="0" cy="29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6796E6-CB6D-DB22-6DAD-DEBB0BC697D7}"/>
              </a:ext>
            </a:extLst>
          </p:cNvPr>
          <p:cNvSpPr/>
          <p:nvPr/>
        </p:nvSpPr>
        <p:spPr>
          <a:xfrm>
            <a:off x="4618471" y="8482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5DB6A22-F26B-87BE-BA3A-E565F9D4793C}"/>
              </a:ext>
            </a:extLst>
          </p:cNvPr>
          <p:cNvGrpSpPr/>
          <p:nvPr/>
        </p:nvGrpSpPr>
        <p:grpSpPr>
          <a:xfrm>
            <a:off x="4612800" y="1503471"/>
            <a:ext cx="420492" cy="385248"/>
            <a:chOff x="4612800" y="1503471"/>
            <a:chExt cx="420492" cy="38524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044002-A2C1-D3C3-4B8A-5CE8CAF8A1B1}"/>
                </a:ext>
              </a:extLst>
            </p:cNvPr>
            <p:cNvSpPr/>
            <p:nvPr/>
          </p:nvSpPr>
          <p:spPr>
            <a:xfrm>
              <a:off x="4618471" y="1507719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ED80BB-2E31-41CC-07A2-FE24A04BB0C3}"/>
                </a:ext>
              </a:extLst>
            </p:cNvPr>
            <p:cNvSpPr txBox="1"/>
            <p:nvPr/>
          </p:nvSpPr>
          <p:spPr>
            <a:xfrm>
              <a:off x="4612800" y="1503471"/>
              <a:ext cx="420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CE48CED-521D-7853-B5B1-2778988DFD53}"/>
              </a:ext>
            </a:extLst>
          </p:cNvPr>
          <p:cNvSpPr txBox="1"/>
          <p:nvPr/>
        </p:nvSpPr>
        <p:spPr>
          <a:xfrm>
            <a:off x="5056622" y="848237"/>
            <a:ext cx="22670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F59BB8-89A9-77EF-7078-0648B56237E6}"/>
              </a:ext>
            </a:extLst>
          </p:cNvPr>
          <p:cNvSpPr txBox="1"/>
          <p:nvPr/>
        </p:nvSpPr>
        <p:spPr>
          <a:xfrm>
            <a:off x="5056622" y="1507719"/>
            <a:ext cx="22670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AF0F18-A542-5DC8-E161-22D76A7AFDA7}"/>
              </a:ext>
            </a:extLst>
          </p:cNvPr>
          <p:cNvSpPr txBox="1"/>
          <p:nvPr/>
        </p:nvSpPr>
        <p:spPr>
          <a:xfrm>
            <a:off x="5056621" y="2167201"/>
            <a:ext cx="25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are the end users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47C1C5-3353-4AFF-1890-DC2D2C06C893}"/>
              </a:ext>
            </a:extLst>
          </p:cNvPr>
          <p:cNvSpPr txBox="1"/>
          <p:nvPr/>
        </p:nvSpPr>
        <p:spPr>
          <a:xfrm>
            <a:off x="5056621" y="2826683"/>
            <a:ext cx="38248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solution and its value proposition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5159E5-6EB8-61A9-3EFF-74AC61ACE0BA}"/>
              </a:ext>
            </a:extLst>
          </p:cNvPr>
          <p:cNvSpPr txBox="1"/>
          <p:nvPr/>
        </p:nvSpPr>
        <p:spPr>
          <a:xfrm>
            <a:off x="5056621" y="3534006"/>
            <a:ext cx="27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wow in the solution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10E31-A978-970C-D495-AC84D712C7A4}"/>
              </a:ext>
            </a:extLst>
          </p:cNvPr>
          <p:cNvSpPr txBox="1"/>
          <p:nvPr/>
        </p:nvSpPr>
        <p:spPr>
          <a:xfrm>
            <a:off x="5056622" y="4191921"/>
            <a:ext cx="226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AEBC46-104D-AD08-4D93-F652D8BCE7B3}"/>
              </a:ext>
            </a:extLst>
          </p:cNvPr>
          <p:cNvSpPr txBox="1"/>
          <p:nvPr/>
        </p:nvSpPr>
        <p:spPr>
          <a:xfrm>
            <a:off x="5056622" y="4851869"/>
            <a:ext cx="22670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v">
                <a:extLst>
                  <a:ext uri="{FF2B5EF4-FFF2-40B4-BE49-F238E27FC236}">
                    <a16:creationId xmlns:a16="http://schemas.microsoft.com/office/drawing/2014/main" id="{6F3A1FC7-6292-990A-BA66-7E5EAFE625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48344"/>
                  </p:ext>
                </p:extLst>
              </p:nvPr>
            </p:nvGraphicFramePr>
            <p:xfrm>
              <a:off x="4209784" y="2013437"/>
              <a:ext cx="3781691" cy="38416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v">
                <a:extLst>
                  <a:ext uri="{FF2B5EF4-FFF2-40B4-BE49-F238E27FC236}">
                    <a16:creationId xmlns:a16="http://schemas.microsoft.com/office/drawing/2014/main" id="{6F3A1FC7-6292-990A-BA66-7E5EAFE625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9784" y="2013437"/>
                <a:ext cx="3781691" cy="3841624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2"/>
          <p:cNvGrpSpPr/>
          <p:nvPr/>
        </p:nvGrpSpPr>
        <p:grpSpPr>
          <a:xfrm>
            <a:off x="7848600" y="2362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scene3d>
              <a:camera prst="orthographicFront"/>
              <a:lightRig rig="threePt" dir="t"/>
            </a:scene3d>
            <a:sp3d>
              <a:bevelB w="101600" prst="rible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scene3d>
              <a:camera prst="orthographicFront"/>
              <a:lightRig rig="threePt" dir="t"/>
            </a:scene3d>
            <a:sp3d>
              <a:bevelB w="101600" prst="rible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B w="101600" prst="riblet"/>
            </a:sp3d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72207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Veerendra Kumar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C7302-AB04-973C-385E-0F80ED209AD9}"/>
              </a:ext>
            </a:extLst>
          </p:cNvPr>
          <p:cNvSpPr txBox="1"/>
          <p:nvPr/>
        </p:nvSpPr>
        <p:spPr>
          <a:xfrm>
            <a:off x="834072" y="2041423"/>
            <a:ext cx="5781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Increasing incidents of unauthorized access to sensitive information.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Lack of visibility into user activities leading to security breaches.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Inability to detect and prevent insider threats.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Challenges in monitoring and securing remote work environments.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Need for compliance with data protection regulations.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v">
                <a:extLst>
                  <a:ext uri="{FF2B5EF4-FFF2-40B4-BE49-F238E27FC236}">
                    <a16:creationId xmlns:a16="http://schemas.microsoft.com/office/drawing/2014/main" id="{284DF8D4-9B0F-50F6-9A39-6BD5589D8B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8437226"/>
                  </p:ext>
                </p:extLst>
              </p:nvPr>
            </p:nvGraphicFramePr>
            <p:xfrm>
              <a:off x="4205154" y="2019300"/>
              <a:ext cx="3781691" cy="38416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v">
                <a:extLst>
                  <a:ext uri="{FF2B5EF4-FFF2-40B4-BE49-F238E27FC236}">
                    <a16:creationId xmlns:a16="http://schemas.microsoft.com/office/drawing/2014/main" id="{284DF8D4-9B0F-50F6-9A39-6BD5589D8B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5154" y="2019300"/>
                <a:ext cx="3781691" cy="3841624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2"/>
          <p:cNvGrpSpPr/>
          <p:nvPr/>
        </p:nvGrpSpPr>
        <p:grpSpPr>
          <a:xfrm>
            <a:off x="7848600" y="1219200"/>
            <a:ext cx="4067175" cy="494753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E55ED-135E-C724-EB5C-970681C7C623}"/>
              </a:ext>
            </a:extLst>
          </p:cNvPr>
          <p:cNvSpPr txBox="1"/>
          <p:nvPr/>
        </p:nvSpPr>
        <p:spPr>
          <a:xfrm>
            <a:off x="838200" y="2209800"/>
            <a:ext cx="6172200" cy="38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Objectives: Goals or outcomes the project aims to achieve.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Scope: Boundaries and limitations of the project.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Deliverables: Tangible results or products expected from the project.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Timeline: Estimated duration and milestones of the project.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Stakeholders: Individuals or groups involved in the project and their roles.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F8B1B-26A4-CD8A-8440-F39F6AD22F40}"/>
              </a:ext>
            </a:extLst>
          </p:cNvPr>
          <p:cNvSpPr txBox="1"/>
          <p:nvPr/>
        </p:nvSpPr>
        <p:spPr>
          <a:xfrm>
            <a:off x="658966" y="6430604"/>
            <a:ext cx="6100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Trebuchet MS" panose="020B0603020202020204" pitchFamily="34" charset="0"/>
              </a:rPr>
              <a:t>Veerendra Kumar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Emoticon Angry Hold Handy Loudspeaker Mascot Stock Vector (Royalty Free)  1207401598 | Shutterstock">
            <a:extLst>
              <a:ext uri="{FF2B5EF4-FFF2-40B4-BE49-F238E27FC236}">
                <a16:creationId xmlns:a16="http://schemas.microsoft.com/office/drawing/2014/main" id="{3E3333C2-B1AB-0783-A055-7F34C14A0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b="7143"/>
          <a:stretch/>
        </p:blipFill>
        <p:spPr bwMode="auto">
          <a:xfrm>
            <a:off x="8454062" y="2819400"/>
            <a:ext cx="3737938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v">
                <a:extLst>
                  <a:ext uri="{FF2B5EF4-FFF2-40B4-BE49-F238E27FC236}">
                    <a16:creationId xmlns:a16="http://schemas.microsoft.com/office/drawing/2014/main" id="{F4CCC37F-8E9E-3846-2A26-2464089BD8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5057075"/>
                  </p:ext>
                </p:extLst>
              </p:nvPr>
            </p:nvGraphicFramePr>
            <p:xfrm>
              <a:off x="4205154" y="2019300"/>
              <a:ext cx="3781691" cy="384162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v">
                <a:extLst>
                  <a:ext uri="{FF2B5EF4-FFF2-40B4-BE49-F238E27FC236}">
                    <a16:creationId xmlns:a16="http://schemas.microsoft.com/office/drawing/2014/main" id="{F4CCC37F-8E9E-3846-2A26-2464089BD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5154" y="2019300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260F8-2F4B-1EDF-ECBA-CFD514DD508A}"/>
              </a:ext>
            </a:extLst>
          </p:cNvPr>
          <p:cNvSpPr txBox="1"/>
          <p:nvPr/>
        </p:nvSpPr>
        <p:spPr>
          <a:xfrm>
            <a:off x="699452" y="2115562"/>
            <a:ext cx="6346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Employees of an organization who use secure systems for their work.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Customers or clients whose data needs to be protected.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Administrators responsible for managing and monitoring security systems.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Regulatory bodies or auditors ensuring compliance with security standards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2E447-7B6B-B8D9-4034-65769E24A761}"/>
              </a:ext>
            </a:extLst>
          </p:cNvPr>
          <p:cNvSpPr txBox="1"/>
          <p:nvPr/>
        </p:nvSpPr>
        <p:spPr>
          <a:xfrm>
            <a:off x="687453" y="6403497"/>
            <a:ext cx="1958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Trebuchet MS" panose="020B0603020202020204" pitchFamily="34" charset="0"/>
              </a:rPr>
              <a:t>Veerendra Kumar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v">
                <a:extLst>
                  <a:ext uri="{FF2B5EF4-FFF2-40B4-BE49-F238E27FC236}">
                    <a16:creationId xmlns:a16="http://schemas.microsoft.com/office/drawing/2014/main" id="{AE7234B1-61EF-B706-5CCF-B7FC633C57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0463965"/>
                  </p:ext>
                </p:extLst>
              </p:nvPr>
            </p:nvGraphicFramePr>
            <p:xfrm>
              <a:off x="4205154" y="2057400"/>
              <a:ext cx="3781691" cy="38416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v">
                <a:extLst>
                  <a:ext uri="{FF2B5EF4-FFF2-40B4-BE49-F238E27FC236}">
                    <a16:creationId xmlns:a16="http://schemas.microsoft.com/office/drawing/2014/main" id="{AE7234B1-61EF-B706-5CCF-B7FC633C57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5154" y="2057400"/>
                <a:ext cx="3781691" cy="3841624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55" y="1824117"/>
            <a:ext cx="3352800" cy="3886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3713D-6DB0-DE63-904B-7A8C7A3C2ED0}"/>
              </a:ext>
            </a:extLst>
          </p:cNvPr>
          <p:cNvSpPr txBox="1"/>
          <p:nvPr/>
        </p:nvSpPr>
        <p:spPr>
          <a:xfrm>
            <a:off x="3657600" y="1689725"/>
            <a:ext cx="6486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Implementation of a keylogger tool to monitor and track user activities.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Implementation of access controls and encryption techniques to secure sensitive data.</a:t>
            </a:r>
          </a:p>
          <a:p>
            <a:endParaRPr lang="en-US" sz="2400" dirty="0"/>
          </a:p>
          <a:p>
            <a:r>
              <a:rPr lang="en-US" sz="2400" b="1" dirty="0"/>
              <a:t>value proposition: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Enhanced security posture and reduced risk of data breaches.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Improved visibility into user activities for better threat detection.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FFA0A-DB31-D5E5-4F4C-9482CD8D6A55}"/>
              </a:ext>
            </a:extLst>
          </p:cNvPr>
          <p:cNvSpPr txBox="1"/>
          <p:nvPr/>
        </p:nvSpPr>
        <p:spPr>
          <a:xfrm>
            <a:off x="590120" y="6366626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Trebuchet MS" panose="020B0603020202020204" pitchFamily="34" charset="0"/>
              </a:rPr>
              <a:t>Veerendra Kumar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v">
                <a:extLst>
                  <a:ext uri="{FF2B5EF4-FFF2-40B4-BE49-F238E27FC236}">
                    <a16:creationId xmlns:a16="http://schemas.microsoft.com/office/drawing/2014/main" id="{7C14056E-A60F-8C51-4DD5-ED90BEF63E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8526093"/>
                  </p:ext>
                </p:extLst>
              </p:nvPr>
            </p:nvGraphicFramePr>
            <p:xfrm>
              <a:off x="4205154" y="2022033"/>
              <a:ext cx="3781691" cy="38416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v">
                <a:extLst>
                  <a:ext uri="{FF2B5EF4-FFF2-40B4-BE49-F238E27FC236}">
                    <a16:creationId xmlns:a16="http://schemas.microsoft.com/office/drawing/2014/main" id="{7C14056E-A60F-8C51-4DD5-ED90BEF63E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5154" y="2022033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7145" y="2419351"/>
            <a:ext cx="2981325" cy="44386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715939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2FE71-C3E1-14B0-9C31-633CC07AD7E3}"/>
              </a:ext>
            </a:extLst>
          </p:cNvPr>
          <p:cNvSpPr txBox="1"/>
          <p:nvPr/>
        </p:nvSpPr>
        <p:spPr>
          <a:xfrm>
            <a:off x="3192780" y="2419351"/>
            <a:ext cx="661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Advanced machine learning algorithms for anomaly detection.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User-friendly interface with customizable dashboards for security monitoring.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Integration with threat intelligence feeds for proactive defense.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Scalability and flexibility to adapt to evolving security threats.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ncil Mascot cartoon presenting isolated Stock Vector by ©canbedone  151768970">
            <a:extLst>
              <a:ext uri="{FF2B5EF4-FFF2-40B4-BE49-F238E27FC236}">
                <a16:creationId xmlns:a16="http://schemas.microsoft.com/office/drawing/2014/main" id="{0453FB35-5A00-0AFB-B062-704049D0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147" y="2362200"/>
            <a:ext cx="3332853" cy="44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v">
                <a:extLst>
                  <a:ext uri="{FF2B5EF4-FFF2-40B4-BE49-F238E27FC236}">
                    <a16:creationId xmlns:a16="http://schemas.microsoft.com/office/drawing/2014/main" id="{B82DA5E6-E65A-3D77-1EEF-3A4F1A81AC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7196933"/>
                  </p:ext>
                </p:extLst>
              </p:nvPr>
            </p:nvGraphicFramePr>
            <p:xfrm>
              <a:off x="4205154" y="2019300"/>
              <a:ext cx="3781691" cy="38416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v">
                <a:extLst>
                  <a:ext uri="{FF2B5EF4-FFF2-40B4-BE49-F238E27FC236}">
                    <a16:creationId xmlns:a16="http://schemas.microsoft.com/office/drawing/2014/main" id="{B82DA5E6-E65A-3D77-1EEF-3A4F1A81AC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154" y="2019300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97734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A1C82-D87A-24CE-C013-CA1D54828E6B}"/>
              </a:ext>
            </a:extLst>
          </p:cNvPr>
          <p:cNvSpPr txBox="1"/>
          <p:nvPr/>
        </p:nvSpPr>
        <p:spPr>
          <a:xfrm>
            <a:off x="739775" y="2443159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Simulating different types of cyber attacks to assess the effectiveness of the keylogger tool in detecting and mitigating threats.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Predictive modeling to anticipate future security risks and vulnerabilities.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Scenario analysis to evaluate the impact of security incidents on business operations and reputation.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99453-C34B-81ED-F977-99477AE8B5BF}"/>
              </a:ext>
            </a:extLst>
          </p:cNvPr>
          <p:cNvSpPr txBox="1"/>
          <p:nvPr/>
        </p:nvSpPr>
        <p:spPr>
          <a:xfrm>
            <a:off x="533400" y="6403497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Trebuchet MS" panose="020B0603020202020204" pitchFamily="34" charset="0"/>
              </a:rPr>
              <a:t>Veerendra Kumar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411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PALLA VEERENDRA KUMAR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VEERENDRA KUMAR PALLA</dc:creator>
  <cp:lastModifiedBy>VEERENDRA KUMAR PALLA</cp:lastModifiedBy>
  <cp:revision>2</cp:revision>
  <dcterms:created xsi:type="dcterms:W3CDTF">2024-06-03T05:48:59Z</dcterms:created>
  <dcterms:modified xsi:type="dcterms:W3CDTF">2024-06-08T07:55:59Z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