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329" r:id="rId2"/>
    <p:sldId id="257" r:id="rId3"/>
    <p:sldId id="288" r:id="rId4"/>
    <p:sldId id="25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4" r:id="rId18"/>
    <p:sldId id="305" r:id="rId19"/>
    <p:sldId id="301" r:id="rId20"/>
    <p:sldId id="302" r:id="rId21"/>
    <p:sldId id="303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22" r:id="rId33"/>
    <p:sldId id="323" r:id="rId34"/>
    <p:sldId id="316" r:id="rId35"/>
    <p:sldId id="317" r:id="rId36"/>
    <p:sldId id="321" r:id="rId37"/>
    <p:sldId id="318" r:id="rId38"/>
    <p:sldId id="319" r:id="rId39"/>
    <p:sldId id="320" r:id="rId40"/>
    <p:sldId id="324" r:id="rId41"/>
    <p:sldId id="325" r:id="rId42"/>
    <p:sldId id="326" r:id="rId43"/>
    <p:sldId id="327" r:id="rId44"/>
    <p:sldId id="328" r:id="rId45"/>
    <p:sldId id="330" r:id="rId46"/>
    <p:sldId id="331" r:id="rId47"/>
    <p:sldId id="33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4C8D-F670-4E79-91BE-6B7326ECAAC8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65EA-B94F-4C77-882D-7FC78859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0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4C8D-F670-4E79-91BE-6B7326ECAAC8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65EA-B94F-4C77-882D-7FC78859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9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4C8D-F670-4E79-91BE-6B7326ECAAC8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65EA-B94F-4C77-882D-7FC788598EB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52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4C8D-F670-4E79-91BE-6B7326ECAAC8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65EA-B94F-4C77-882D-7FC78859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6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4C8D-F670-4E79-91BE-6B7326ECAAC8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65EA-B94F-4C77-882D-7FC788598EB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0117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4C8D-F670-4E79-91BE-6B7326ECAAC8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65EA-B94F-4C77-882D-7FC78859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34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4C8D-F670-4E79-91BE-6B7326ECAAC8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65EA-B94F-4C77-882D-7FC78859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05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4C8D-F670-4E79-91BE-6B7326ECAAC8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65EA-B94F-4C77-882D-7FC78859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3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4C8D-F670-4E79-91BE-6B7326ECAAC8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65EA-B94F-4C77-882D-7FC78859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4C8D-F670-4E79-91BE-6B7326ECAAC8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65EA-B94F-4C77-882D-7FC78859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4C8D-F670-4E79-91BE-6B7326ECAAC8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65EA-B94F-4C77-882D-7FC78859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5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4C8D-F670-4E79-91BE-6B7326ECAAC8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65EA-B94F-4C77-882D-7FC78859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7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4C8D-F670-4E79-91BE-6B7326ECAAC8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65EA-B94F-4C77-882D-7FC78859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4C8D-F670-4E79-91BE-6B7326ECAAC8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65EA-B94F-4C77-882D-7FC78859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4C8D-F670-4E79-91BE-6B7326ECAAC8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65EA-B94F-4C77-882D-7FC78859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5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4C8D-F670-4E79-91BE-6B7326ECAAC8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65EA-B94F-4C77-882D-7FC78859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3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4C8D-F670-4E79-91BE-6B7326ECAAC8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88465EA-B94F-4C77-882D-7FC78859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2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1055077"/>
            <a:ext cx="9530862" cy="4986285"/>
          </a:xfrm>
        </p:spPr>
        <p:txBody>
          <a:bodyPr>
            <a:normAutofit/>
          </a:bodyPr>
          <a:lstStyle/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0EB448FB-A82C-48FA-A5EE-C11C5398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58226"/>
            <a:ext cx="8229600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algn="ctr"/>
            <a:r>
              <a:rPr lang="en-US" sz="4000" b="1" i="1" spc="5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</a:p>
        </p:txBody>
      </p:sp>
      <p:pic>
        <p:nvPicPr>
          <p:cNvPr id="8" name="Picture 7" descr="74396755-stock-vector-indian-womans-hand-greeting-posture-of-namaste-vector-illustration.jpg">
            <a:extLst>
              <a:ext uri="{FF2B5EF4-FFF2-40B4-BE49-F238E27FC236}">
                <a16:creationId xmlns:a16="http://schemas.microsoft.com/office/drawing/2014/main" id="{C437AF39-BB6E-4A08-9063-09976F4EB02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1676400"/>
            <a:ext cx="3657600" cy="312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7638EC-C23E-4142-9B5E-1D12AE96CAC3}"/>
              </a:ext>
            </a:extLst>
          </p:cNvPr>
          <p:cNvSpPr txBox="1"/>
          <p:nvPr/>
        </p:nvSpPr>
        <p:spPr>
          <a:xfrm>
            <a:off x="3845767" y="5181600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		   Yours ! </a:t>
            </a:r>
          </a:p>
          <a:p>
            <a:r>
              <a:rPr lang="en-US" sz="3200" b="1" i="1" spc="5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	Veera Raghava </a:t>
            </a:r>
          </a:p>
        </p:txBody>
      </p:sp>
    </p:spTree>
    <p:extLst>
      <p:ext uri="{BB962C8B-B14F-4D97-AF65-F5344CB8AC3E}">
        <p14:creationId xmlns:p14="http://schemas.microsoft.com/office/powerpoint/2010/main" val="208235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1081454"/>
            <a:ext cx="9530862" cy="5715000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>
                <a:solidFill>
                  <a:schemeClr val="accent1">
                    <a:lumMod val="75000"/>
                  </a:schemeClr>
                </a:solidFill>
              </a:rPr>
              <a:t>Anchor Pseudo-classes : </a:t>
            </a:r>
          </a:p>
          <a:p>
            <a:pPr marL="0" indent="0">
              <a:buNone/>
            </a:pPr>
            <a:endParaRPr lang="en-US"/>
          </a:p>
          <a:p>
            <a:pPr marL="400050" lvl="1" indent="0">
              <a:buNone/>
            </a:pPr>
            <a:r>
              <a:rPr lang="en-US" sz="1800"/>
              <a:t>Ex:</a:t>
            </a:r>
          </a:p>
          <a:p>
            <a:pPr marL="400050" lvl="1" indent="0">
              <a:buNone/>
            </a:pPr>
            <a:r>
              <a:rPr lang="en-US" sz="1800"/>
              <a:t>/* unvisited link */</a:t>
            </a:r>
            <a:br>
              <a:rPr lang="en-US" sz="2000"/>
            </a:br>
            <a:r>
              <a:rPr lang="en-US" sz="1800">
                <a:solidFill>
                  <a:srgbClr val="0070C0"/>
                </a:solidFill>
              </a:rPr>
              <a:t>a:link {</a:t>
            </a:r>
            <a:br>
              <a:rPr lang="en-US" sz="1800">
                <a:solidFill>
                  <a:srgbClr val="0070C0"/>
                </a:solidFill>
              </a:rPr>
            </a:br>
            <a:r>
              <a:rPr lang="en-US" sz="1800">
                <a:solidFill>
                  <a:srgbClr val="0070C0"/>
                </a:solidFill>
              </a:rPr>
              <a:t>  color: #FF0000;</a:t>
            </a:r>
            <a:br>
              <a:rPr lang="en-US" sz="1800">
                <a:solidFill>
                  <a:srgbClr val="0070C0"/>
                </a:solidFill>
              </a:rPr>
            </a:br>
            <a:r>
              <a:rPr lang="en-US" sz="1800">
                <a:solidFill>
                  <a:srgbClr val="0070C0"/>
                </a:solidFill>
              </a:rPr>
              <a:t>}</a:t>
            </a:r>
            <a:br>
              <a:rPr lang="en-US" sz="2000">
                <a:solidFill>
                  <a:srgbClr val="0070C0"/>
                </a:solidFill>
              </a:rPr>
            </a:br>
            <a:br>
              <a:rPr lang="en-US" sz="2000"/>
            </a:br>
            <a:r>
              <a:rPr lang="en-US" sz="1800"/>
              <a:t>/* visited link */</a:t>
            </a:r>
            <a:br>
              <a:rPr lang="en-US" sz="2000"/>
            </a:br>
            <a:r>
              <a:rPr lang="en-US" sz="1800">
                <a:solidFill>
                  <a:srgbClr val="0070C0"/>
                </a:solidFill>
              </a:rPr>
              <a:t>a:visited {</a:t>
            </a:r>
            <a:br>
              <a:rPr lang="en-US" sz="1800">
                <a:solidFill>
                  <a:srgbClr val="0070C0"/>
                </a:solidFill>
              </a:rPr>
            </a:br>
            <a:r>
              <a:rPr lang="en-US" sz="1800">
                <a:solidFill>
                  <a:srgbClr val="0070C0"/>
                </a:solidFill>
              </a:rPr>
              <a:t>  color: #00FF00;</a:t>
            </a:r>
            <a:br>
              <a:rPr lang="en-US" sz="1800">
                <a:solidFill>
                  <a:srgbClr val="0070C0"/>
                </a:solidFill>
              </a:rPr>
            </a:br>
            <a:r>
              <a:rPr lang="en-US" sz="1800">
                <a:solidFill>
                  <a:srgbClr val="0070C0"/>
                </a:solidFill>
              </a:rPr>
              <a:t>}</a:t>
            </a:r>
            <a:br>
              <a:rPr lang="en-US" sz="2000">
                <a:solidFill>
                  <a:srgbClr val="0070C0"/>
                </a:solidFill>
              </a:rPr>
            </a:br>
            <a:br>
              <a:rPr lang="en-US" sz="2000"/>
            </a:br>
            <a:r>
              <a:rPr lang="en-US" sz="1800"/>
              <a:t>/* mouse over link */</a:t>
            </a:r>
            <a:br>
              <a:rPr lang="en-US" sz="2000"/>
            </a:br>
            <a:r>
              <a:rPr lang="en-US" sz="1800">
                <a:solidFill>
                  <a:srgbClr val="0070C0"/>
                </a:solidFill>
              </a:rPr>
              <a:t>a:hover {</a:t>
            </a:r>
            <a:br>
              <a:rPr lang="en-US" sz="1800">
                <a:solidFill>
                  <a:srgbClr val="0070C0"/>
                </a:solidFill>
              </a:rPr>
            </a:br>
            <a:r>
              <a:rPr lang="en-US" sz="1800">
                <a:solidFill>
                  <a:srgbClr val="0070C0"/>
                </a:solidFill>
              </a:rPr>
              <a:t>  color: #FF00FF;</a:t>
            </a:r>
            <a:br>
              <a:rPr lang="en-US" sz="1800">
                <a:solidFill>
                  <a:srgbClr val="0070C0"/>
                </a:solidFill>
              </a:rPr>
            </a:br>
            <a:r>
              <a:rPr lang="en-US" sz="1800">
                <a:solidFill>
                  <a:srgbClr val="0070C0"/>
                </a:solidFill>
              </a:rPr>
              <a:t>}</a:t>
            </a:r>
            <a:br>
              <a:rPr lang="en-US" sz="2000">
                <a:solidFill>
                  <a:srgbClr val="0070C0"/>
                </a:solidFill>
              </a:rPr>
            </a:br>
            <a:br>
              <a:rPr lang="en-US" sz="2000"/>
            </a:br>
            <a:r>
              <a:rPr lang="en-US" sz="1800"/>
              <a:t>/* selected link */</a:t>
            </a:r>
            <a:br>
              <a:rPr lang="en-US" sz="2000"/>
            </a:br>
            <a:r>
              <a:rPr lang="en-US" sz="1800">
                <a:solidFill>
                  <a:srgbClr val="0070C0"/>
                </a:solidFill>
              </a:rPr>
              <a:t>a:active {</a:t>
            </a:r>
            <a:br>
              <a:rPr lang="en-US" sz="1800">
                <a:solidFill>
                  <a:srgbClr val="0070C0"/>
                </a:solidFill>
              </a:rPr>
            </a:br>
            <a:r>
              <a:rPr lang="en-US" sz="1800">
                <a:solidFill>
                  <a:srgbClr val="0070C0"/>
                </a:solidFill>
              </a:rPr>
              <a:t>  color: #0000FF;</a:t>
            </a:r>
            <a:br>
              <a:rPr lang="en-US" sz="1800">
                <a:solidFill>
                  <a:srgbClr val="0070C0"/>
                </a:solidFill>
              </a:rPr>
            </a:br>
            <a:r>
              <a:rPr lang="en-US" sz="1800">
                <a:solidFill>
                  <a:srgbClr val="0070C0"/>
                </a:solidFill>
              </a:rPr>
              <a:t>}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241056-BFA5-46AB-8F31-9F78CCD7A346}"/>
              </a:ext>
            </a:extLst>
          </p:cNvPr>
          <p:cNvSpPr txBox="1">
            <a:spLocks/>
          </p:cNvSpPr>
          <p:nvPr/>
        </p:nvSpPr>
        <p:spPr>
          <a:xfrm>
            <a:off x="149468" y="174801"/>
            <a:ext cx="6066694" cy="739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>
                <a:solidFill>
                  <a:srgbClr val="0070C0"/>
                </a:solidFill>
              </a:rPr>
              <a:t>CSS Psuedo Class Selectors:</a:t>
            </a:r>
            <a:endParaRPr lang="en-US" sz="3200"/>
          </a:p>
        </p:txBody>
      </p:sp>
      <p:pic>
        <p:nvPicPr>
          <p:cNvPr id="7" name="Picture 2" descr="Image result for css3 images">
            <a:extLst>
              <a:ext uri="{FF2B5EF4-FFF2-40B4-BE49-F238E27FC236}">
                <a16:creationId xmlns:a16="http://schemas.microsoft.com/office/drawing/2014/main" id="{40C2E5A6-9460-40A7-A9BA-35076E96E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09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8" y="1055077"/>
            <a:ext cx="10937631" cy="4986285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Hover on &lt;div&gt; :</a:t>
            </a:r>
          </a:p>
          <a:p>
            <a:pPr marL="0" indent="0">
              <a:buNone/>
            </a:pPr>
            <a:r>
              <a:rPr lang="en-US"/>
              <a:t>	Ex : </a:t>
            </a:r>
            <a:r>
              <a:rPr lang="en-US">
                <a:solidFill>
                  <a:srgbClr val="0070C0"/>
                </a:solidFill>
              </a:rPr>
              <a:t>div:hover { background-color: blue;}</a:t>
            </a:r>
          </a:p>
          <a:p>
            <a:endParaRPr lang="en-US"/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The :first-child Pseudo-class : </a:t>
            </a:r>
            <a:r>
              <a:rPr lang="en-US"/>
              <a:t>selects a specified element that is the first child of another element</a:t>
            </a:r>
          </a:p>
          <a:p>
            <a:pPr marL="457200" lvl="1" indent="0">
              <a:buNone/>
            </a:pPr>
            <a:r>
              <a:rPr lang="en-US" sz="1800"/>
              <a:t>Ex : </a:t>
            </a:r>
            <a:r>
              <a:rPr lang="en-US" sz="1800">
                <a:solidFill>
                  <a:srgbClr val="0070C0"/>
                </a:solidFill>
              </a:rPr>
              <a:t>p:first-child {color: blue;}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F719F1-36F7-4D43-96E3-3981BE6C1154}"/>
              </a:ext>
            </a:extLst>
          </p:cNvPr>
          <p:cNvSpPr txBox="1">
            <a:spLocks/>
          </p:cNvSpPr>
          <p:nvPr/>
        </p:nvSpPr>
        <p:spPr>
          <a:xfrm>
            <a:off x="149468" y="174801"/>
            <a:ext cx="6066694" cy="739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>
                <a:solidFill>
                  <a:srgbClr val="0070C0"/>
                </a:solidFill>
              </a:rPr>
              <a:t>CSS Psuedo Class Selectors:</a:t>
            </a:r>
            <a:endParaRPr lang="en-US" sz="3200"/>
          </a:p>
        </p:txBody>
      </p:sp>
      <p:pic>
        <p:nvPicPr>
          <p:cNvPr id="7" name="Picture 2" descr="Image result for css3 images">
            <a:extLst>
              <a:ext uri="{FF2B5EF4-FFF2-40B4-BE49-F238E27FC236}">
                <a16:creationId xmlns:a16="http://schemas.microsoft.com/office/drawing/2014/main" id="{C80F0783-C62E-490F-9E2E-663B3069E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68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8" y="174800"/>
            <a:ext cx="6778869" cy="66821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0070C0"/>
                </a:solidFill>
              </a:rPr>
              <a:t>CSS Pseudo Element Selectors: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1055077"/>
            <a:ext cx="9530862" cy="4986285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Pseudo Element Selectors :</a:t>
            </a:r>
            <a:r>
              <a:rPr lang="en-US" sz="2000"/>
              <a:t> it is </a:t>
            </a:r>
            <a:r>
              <a:rPr lang="en-US"/>
              <a:t>used to style specified parts of an element.</a:t>
            </a:r>
          </a:p>
          <a:p>
            <a:pPr marL="0" indent="0">
              <a:buNone/>
            </a:pPr>
            <a:r>
              <a:rPr lang="en-US" sz="2000"/>
              <a:t>	Ex: </a:t>
            </a:r>
            <a:r>
              <a:rPr lang="en-US"/>
              <a:t>Style the first letter, or line, of an element</a:t>
            </a:r>
          </a:p>
          <a:p>
            <a:pPr marL="0" indent="0">
              <a:buNone/>
            </a:pPr>
            <a:r>
              <a:rPr lang="en-US"/>
              <a:t>		Insert content before, or after, the content of an element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000"/>
              <a:t>Syntax : </a:t>
            </a:r>
            <a:r>
              <a:rPr lang="en-US" sz="2000">
                <a:solidFill>
                  <a:srgbClr val="0070C0"/>
                </a:solidFill>
              </a:rPr>
              <a:t>selector :: pseudo-element { property:value; }</a:t>
            </a:r>
          </a:p>
          <a:p>
            <a:pPr marL="0" indent="0">
              <a:buNone/>
            </a:pPr>
            <a:endParaRPr lang="en-US" sz="20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The ::first-line Pseudo-element : </a:t>
            </a:r>
            <a:r>
              <a:rPr lang="en-US"/>
              <a:t> it is used to add a special style to the first line of a text.</a:t>
            </a: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/>
              <a:t>Ex: </a:t>
            </a:r>
            <a:r>
              <a:rPr lang="en-US">
                <a:solidFill>
                  <a:srgbClr val="0070C0"/>
                </a:solidFill>
              </a:rPr>
              <a:t>p::first-line {color: #ff0000;  font-variant: small-caps;}</a:t>
            </a:r>
            <a:endParaRPr lang="en-US" sz="20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The ::first-letter Pseudo-element : </a:t>
            </a:r>
            <a:r>
              <a:rPr lang="en-US"/>
              <a:t>it is used to add a special style to the first letter of a text.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/>
              <a:t>Ex: </a:t>
            </a:r>
            <a:r>
              <a:rPr lang="en-US">
                <a:solidFill>
                  <a:srgbClr val="0070C0"/>
                </a:solidFill>
              </a:rPr>
              <a:t>p::first-letter {color: #ff0000;  font-size: xx-large;}</a:t>
            </a:r>
          </a:p>
          <a:p>
            <a:pPr marL="0" indent="0">
              <a:buNone/>
            </a:pPr>
            <a:endParaRPr lang="en-US" sz="2000"/>
          </a:p>
          <a:p>
            <a:endParaRPr lang="en-US" b="1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DCEE28CA-33CE-4A9A-86CF-9485B3BFA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81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3780692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Priority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1055077"/>
            <a:ext cx="9935308" cy="5802923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  <a:p>
            <a:r>
              <a:rPr lang="en-US" sz="2000"/>
              <a:t>CSS follows priority when applying styles to HTML Elements.</a:t>
            </a:r>
          </a:p>
          <a:p>
            <a:pPr marL="0" indent="0">
              <a:buNone/>
            </a:pPr>
            <a:r>
              <a:rPr lang="en-US" sz="2000"/>
              <a:t> </a:t>
            </a:r>
          </a:p>
          <a:p>
            <a:pPr marL="457200" indent="-457200">
              <a:buAutoNum type="arabicPeriod"/>
            </a:pPr>
            <a:r>
              <a:rPr lang="en-US" sz="2000"/>
              <a:t>1</a:t>
            </a:r>
            <a:r>
              <a:rPr lang="en-US" sz="2000" baseline="30000"/>
              <a:t>st</a:t>
            </a:r>
            <a:r>
              <a:rPr lang="en-US" sz="2000"/>
              <a:t> Priority </a:t>
            </a:r>
            <a:r>
              <a:rPr lang="en-US" sz="2000">
                <a:sym typeface="Wingdings" panose="05000000000000000000" pitchFamily="2" charset="2"/>
              </a:rPr>
              <a:t> Inline CSS</a:t>
            </a:r>
          </a:p>
          <a:p>
            <a:pPr marL="457200" indent="-457200">
              <a:buAutoNum type="arabicPeriod"/>
            </a:pPr>
            <a:r>
              <a:rPr lang="en-US" sz="2000">
                <a:sym typeface="Wingdings" panose="05000000000000000000" pitchFamily="2" charset="2"/>
              </a:rPr>
              <a:t>2</a:t>
            </a:r>
            <a:r>
              <a:rPr lang="en-US" sz="2000" baseline="30000">
                <a:sym typeface="Wingdings" panose="05000000000000000000" pitchFamily="2" charset="2"/>
              </a:rPr>
              <a:t>nd</a:t>
            </a:r>
            <a:r>
              <a:rPr lang="en-US" sz="2000">
                <a:sym typeface="Wingdings" panose="05000000000000000000" pitchFamily="2" charset="2"/>
              </a:rPr>
              <a:t> Priority  Internal or External CSS which ever comes first at ending head tag.</a:t>
            </a:r>
          </a:p>
          <a:p>
            <a:pPr marL="0" indent="0">
              <a:buNone/>
            </a:pPr>
            <a:r>
              <a:rPr lang="en-US" sz="2000">
                <a:sym typeface="Wingdings" panose="05000000000000000000" pitchFamily="2" charset="2"/>
              </a:rPr>
              <a:t>	Ex: </a:t>
            </a:r>
          </a:p>
          <a:p>
            <a:pPr marL="0" indent="0">
              <a:buNone/>
            </a:pPr>
            <a:r>
              <a:rPr lang="en-US" sz="2000">
                <a:sym typeface="Wingdings" panose="05000000000000000000" pitchFamily="2" charset="2"/>
              </a:rPr>
              <a:t>		&lt;head&gt;</a:t>
            </a:r>
          </a:p>
          <a:p>
            <a:pPr marL="0" indent="0">
              <a:buNone/>
            </a:pPr>
            <a:r>
              <a:rPr lang="en-US" sz="2000">
                <a:sym typeface="Wingdings" panose="05000000000000000000" pitchFamily="2" charset="2"/>
              </a:rPr>
              <a:t>		&lt;link rel=stylesheet href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=“mystyles.css”&gt;</a:t>
            </a:r>
          </a:p>
          <a:p>
            <a:pPr marL="0" indent="0">
              <a:buNone/>
            </a:pPr>
            <a:r>
              <a:rPr lang="en-US" sz="2000">
                <a:sym typeface="Wingdings" panose="05000000000000000000" pitchFamily="2" charset="2"/>
              </a:rPr>
              <a:t>		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&lt;style&gt;</a:t>
            </a:r>
          </a:p>
          <a:p>
            <a:pPr marL="0" indent="0">
              <a:buNone/>
            </a:pPr>
            <a:r>
              <a:rPr lang="en-US" sz="2000">
                <a:sym typeface="Wingdings" panose="05000000000000000000" pitchFamily="2" charset="2"/>
              </a:rPr>
              <a:t>			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 {color:red;}</a:t>
            </a:r>
          </a:p>
          <a:p>
            <a:pPr marL="0" indent="0">
              <a:buNone/>
            </a:pPr>
            <a:r>
              <a:rPr lang="en-US" sz="2000">
                <a:sym typeface="Wingdings" panose="05000000000000000000" pitchFamily="2" charset="2"/>
              </a:rPr>
              <a:t>		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&lt;/style&gt;</a:t>
            </a:r>
          </a:p>
          <a:p>
            <a:pPr marL="0" indent="0">
              <a:buNone/>
            </a:pPr>
            <a:r>
              <a:rPr lang="en-US" sz="2000">
                <a:sym typeface="Wingdings" panose="05000000000000000000" pitchFamily="2" charset="2"/>
              </a:rPr>
              <a:t>		&lt;/head&gt;</a:t>
            </a:r>
          </a:p>
          <a:p>
            <a:pPr marL="0" indent="0">
              <a:buNone/>
            </a:pPr>
            <a:r>
              <a:rPr lang="en-US" sz="2000">
                <a:sym typeface="Wingdings" panose="05000000000000000000" pitchFamily="2" charset="2"/>
              </a:rPr>
              <a:t>		&lt;body&gt;</a:t>
            </a:r>
          </a:p>
          <a:p>
            <a:pPr marL="0" indent="0">
              <a:buNone/>
            </a:pPr>
            <a:r>
              <a:rPr lang="en-US" sz="2000">
                <a:sym typeface="Wingdings" panose="05000000000000000000" pitchFamily="2" charset="2"/>
              </a:rPr>
              <a:t>			&lt;p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style=“color: green;”</a:t>
            </a:r>
            <a:r>
              <a:rPr lang="en-US" sz="2000">
                <a:sym typeface="Wingdings" panose="05000000000000000000" pitchFamily="2" charset="2"/>
              </a:rPr>
              <a:t>&gt; Hello Good Morning &lt;/p&gt;</a:t>
            </a:r>
          </a:p>
          <a:p>
            <a:pPr marL="0" indent="0">
              <a:buNone/>
            </a:pPr>
            <a:r>
              <a:rPr lang="en-US" sz="2000">
                <a:sym typeface="Wingdings" panose="05000000000000000000" pitchFamily="2" charset="2"/>
              </a:rPr>
              <a:t>		&lt;/body&gt;</a:t>
            </a:r>
            <a:endParaRPr lang="en-US" sz="2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998FCB-C987-4D57-AFCB-7BCD1054ECFA}"/>
              </a:ext>
            </a:extLst>
          </p:cNvPr>
          <p:cNvCxnSpPr/>
          <p:nvPr/>
        </p:nvCxnSpPr>
        <p:spPr>
          <a:xfrm flipV="1">
            <a:off x="3560885" y="5521569"/>
            <a:ext cx="2743200" cy="66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070E-1BCB-480F-A21E-D8957C3B8B33}"/>
              </a:ext>
            </a:extLst>
          </p:cNvPr>
          <p:cNvSpPr txBox="1"/>
          <p:nvPr/>
        </p:nvSpPr>
        <p:spPr>
          <a:xfrm>
            <a:off x="6409807" y="5336903"/>
            <a:ext cx="118974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priority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04A5BD-FE09-47DD-8937-4BEDA08B0392}"/>
              </a:ext>
            </a:extLst>
          </p:cNvPr>
          <p:cNvCxnSpPr/>
          <p:nvPr/>
        </p:nvCxnSpPr>
        <p:spPr>
          <a:xfrm flipV="1">
            <a:off x="3033346" y="4624754"/>
            <a:ext cx="817685" cy="7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DF98DC-3CA5-4479-9AA6-7A74451EE013}"/>
              </a:ext>
            </a:extLst>
          </p:cNvPr>
          <p:cNvSpPr txBox="1"/>
          <p:nvPr/>
        </p:nvSpPr>
        <p:spPr>
          <a:xfrm>
            <a:off x="3883306" y="4440088"/>
            <a:ext cx="130356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 priority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1C4532-E408-4310-BD29-99F45DD63F99}"/>
              </a:ext>
            </a:extLst>
          </p:cNvPr>
          <p:cNvCxnSpPr/>
          <p:nvPr/>
        </p:nvCxnSpPr>
        <p:spPr>
          <a:xfrm flipV="1">
            <a:off x="5530362" y="3745523"/>
            <a:ext cx="1134207" cy="21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DBDF71-C116-44DD-819B-23DFA63C6521}"/>
              </a:ext>
            </a:extLst>
          </p:cNvPr>
          <p:cNvSpPr txBox="1"/>
          <p:nvPr/>
        </p:nvSpPr>
        <p:spPr>
          <a:xfrm>
            <a:off x="6664569" y="3508075"/>
            <a:ext cx="133882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3rd  priority</a:t>
            </a:r>
          </a:p>
        </p:txBody>
      </p:sp>
      <p:pic>
        <p:nvPicPr>
          <p:cNvPr id="13" name="Picture 2" descr="Image result for css3 images">
            <a:extLst>
              <a:ext uri="{FF2B5EF4-FFF2-40B4-BE49-F238E27FC236}">
                <a16:creationId xmlns:a16="http://schemas.microsoft.com/office/drawing/2014/main" id="{406A3300-8987-4415-A97F-595B1E1A4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00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3780692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Colors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18" y="943194"/>
            <a:ext cx="10252880" cy="5740006"/>
          </a:xfrm>
        </p:spPr>
        <p:txBody>
          <a:bodyPr>
            <a:normAutofit fontScale="92500" lnSpcReduction="20000"/>
          </a:bodyPr>
          <a:lstStyle/>
          <a:p>
            <a:endParaRPr lang="en-US"/>
          </a:p>
          <a:p>
            <a:pPr marL="0" indent="0">
              <a:buNone/>
            </a:pPr>
            <a:r>
              <a:rPr lang="en-US" sz="2000" b="1"/>
              <a:t>CSS colors are used to add color to your Web Page.</a:t>
            </a:r>
          </a:p>
          <a:p>
            <a:pPr marL="0" indent="0">
              <a:buNone/>
            </a:pPr>
            <a:r>
              <a:rPr lang="en-US" sz="2000" b="1"/>
              <a:t>CSS colors are defined in 6 different ways.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 b="1">
                <a:solidFill>
                  <a:schemeClr val="accent2"/>
                </a:solidFill>
              </a:rPr>
              <a:t>COLOR NAME </a:t>
            </a:r>
            <a:r>
              <a:rPr lang="en-US" sz="2000"/>
              <a:t>: Standard color name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0070C0"/>
                </a:solidFill>
              </a:rPr>
              <a:t>Ex</a:t>
            </a:r>
            <a:r>
              <a:rPr lang="en-US" sz="2000"/>
              <a:t> : background-color : </a:t>
            </a:r>
            <a:r>
              <a:rPr lang="en-US" sz="2000">
                <a:solidFill>
                  <a:srgbClr val="0070C0"/>
                </a:solidFill>
              </a:rPr>
              <a:t>green;</a:t>
            </a:r>
          </a:p>
          <a:p>
            <a:r>
              <a:rPr lang="en-US" sz="2000" b="1">
                <a:solidFill>
                  <a:schemeClr val="accent2"/>
                </a:solidFill>
              </a:rPr>
              <a:t>RGB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/>
              <a:t>: (Red value( 0 to 255 ) , Green value (0 to 255) , Blue value (0 to 255) )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0070C0"/>
                </a:solidFill>
              </a:rPr>
              <a:t>Ex</a:t>
            </a:r>
            <a:r>
              <a:rPr lang="en-US" sz="2000"/>
              <a:t> : color : </a:t>
            </a:r>
            <a:r>
              <a:rPr lang="en-US" sz="2000">
                <a:solidFill>
                  <a:srgbClr val="0070C0"/>
                </a:solidFill>
              </a:rPr>
              <a:t>rgb(60,40,20);</a:t>
            </a:r>
          </a:p>
          <a:p>
            <a:r>
              <a:rPr lang="en-US" sz="2000" b="1">
                <a:solidFill>
                  <a:schemeClr val="accent2"/>
                </a:solidFill>
              </a:rPr>
              <a:t>HEX</a:t>
            </a:r>
            <a:r>
              <a:rPr lang="en-US" sz="2000"/>
              <a:t> : #rrggbb ( value of rr or gg or bb = 00 to ff (which is 00=0 &amp; ff = 255 ))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0070C0"/>
                </a:solidFill>
              </a:rPr>
              <a:t>Ex</a:t>
            </a:r>
            <a:r>
              <a:rPr lang="en-US" sz="2000"/>
              <a:t> : border : 2px </a:t>
            </a:r>
            <a:r>
              <a:rPr lang="en-US" sz="2000">
                <a:solidFill>
                  <a:srgbClr val="0070C0"/>
                </a:solidFill>
              </a:rPr>
              <a:t>#ff25ac;</a:t>
            </a:r>
          </a:p>
          <a:p>
            <a:r>
              <a:rPr lang="en-US" sz="2000" b="1">
                <a:solidFill>
                  <a:schemeClr val="accent2"/>
                </a:solidFill>
              </a:rPr>
              <a:t>HSL </a:t>
            </a:r>
            <a:r>
              <a:rPr lang="en-US" sz="2000"/>
              <a:t>: (Hue (in degrees) , Saturation (in % ), Lightness (in %))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0070C0"/>
                </a:solidFill>
              </a:rPr>
              <a:t>Ex</a:t>
            </a:r>
            <a:r>
              <a:rPr lang="en-US" sz="2000"/>
              <a:t> : background-color : </a:t>
            </a:r>
            <a:r>
              <a:rPr lang="en-US" sz="2000">
                <a:solidFill>
                  <a:srgbClr val="0070C0"/>
                </a:solidFill>
              </a:rPr>
              <a:t>hsl(10,50%,80%)</a:t>
            </a:r>
          </a:p>
          <a:p>
            <a:r>
              <a:rPr lang="en-US" sz="2000" b="1">
                <a:solidFill>
                  <a:schemeClr val="accent2"/>
                </a:solidFill>
              </a:rPr>
              <a:t>RGBA </a:t>
            </a:r>
            <a:r>
              <a:rPr lang="en-US" sz="2000"/>
              <a:t>: rgba(red,green,blue,alpha) alpha refers to opacity(0 to 1)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0070C0"/>
                </a:solidFill>
              </a:rPr>
              <a:t>Ex </a:t>
            </a:r>
            <a:r>
              <a:rPr lang="en-US" sz="2000"/>
              <a:t>: background-color : </a:t>
            </a:r>
            <a:r>
              <a:rPr lang="en-US" sz="2000">
                <a:solidFill>
                  <a:srgbClr val="0070C0"/>
                </a:solidFill>
              </a:rPr>
              <a:t>rgba(70,60,85,0.5)</a:t>
            </a:r>
          </a:p>
          <a:p>
            <a:r>
              <a:rPr lang="en-US" sz="2000" b="1">
                <a:solidFill>
                  <a:schemeClr val="accent2"/>
                </a:solidFill>
              </a:rPr>
              <a:t>HSLA</a:t>
            </a:r>
            <a:r>
              <a:rPr lang="en-US" sz="2000"/>
              <a:t> : hsla(hue,saturation,lightness,alpha)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0070C0"/>
                </a:solidFill>
              </a:rPr>
              <a:t>Ex </a:t>
            </a:r>
            <a:r>
              <a:rPr lang="en-US" sz="2000"/>
              <a:t>: background-color : </a:t>
            </a:r>
            <a:r>
              <a:rPr lang="en-US" sz="2000">
                <a:solidFill>
                  <a:srgbClr val="0070C0"/>
                </a:solidFill>
              </a:rPr>
              <a:t>hsla(45,60%,80%,0.2)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86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4665812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Backgrounds: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1055077"/>
            <a:ext cx="9530862" cy="4986285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CSS Background Image </a:t>
            </a:r>
            <a:r>
              <a:rPr lang="en-US" sz="2000"/>
              <a:t>: background-image: url("paper.gif");</a:t>
            </a:r>
          </a:p>
          <a:p>
            <a:endParaRPr lang="en-US" sz="2000"/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CSS Backgound Repeat </a:t>
            </a:r>
            <a:r>
              <a:rPr lang="en-US" sz="2000"/>
              <a:t>: </a:t>
            </a:r>
            <a:r>
              <a:rPr lang="en-US"/>
              <a:t> background-repeat: repeat-x or repeat-y or no-repeat</a:t>
            </a:r>
          </a:p>
          <a:p>
            <a:endParaRPr lang="en-US"/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CSS Background Position </a:t>
            </a:r>
            <a:r>
              <a:rPr lang="en-US" sz="2000"/>
              <a:t>: </a:t>
            </a:r>
            <a:r>
              <a:rPr lang="en-US"/>
              <a:t>background-position: right top;</a:t>
            </a:r>
          </a:p>
          <a:p>
            <a:endParaRPr lang="en-US"/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CSS Background Attachment </a:t>
            </a:r>
            <a:r>
              <a:rPr lang="en-US"/>
              <a:t>:  background-attachment: fixed or scroll;</a:t>
            </a:r>
          </a:p>
          <a:p>
            <a:endParaRPr lang="en-US"/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CSS Background Shorthand Notation 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	background: yellow url("img_tree.png") no-repeat fixed right top;</a:t>
            </a:r>
          </a:p>
          <a:p>
            <a:pPr marL="0" indent="0">
              <a:buNone/>
            </a:pPr>
            <a:endParaRPr lang="en-US"/>
          </a:p>
          <a:p>
            <a:endParaRPr lang="en-US" sz="2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436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3780692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Borders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843015"/>
            <a:ext cx="9530862" cy="5628123"/>
          </a:xfrm>
        </p:spPr>
        <p:txBody>
          <a:bodyPr>
            <a:normAutofit lnSpcReduction="10000"/>
          </a:bodyPr>
          <a:lstStyle/>
          <a:p>
            <a:endParaRPr lang="en-US"/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CSS Border Style </a:t>
            </a:r>
            <a:r>
              <a:rPr lang="en-US" sz="2000"/>
              <a:t>: </a:t>
            </a:r>
            <a:r>
              <a:rPr lang="en-US"/>
              <a:t>border-style: dotted;</a:t>
            </a:r>
          </a:p>
          <a:p>
            <a:pPr marL="0" indent="0">
              <a:buNone/>
            </a:pPr>
            <a:r>
              <a:rPr lang="en-US" sz="2000"/>
              <a:t>	dotted,dashed,solid,double,groove,ridge,inset,outset,none,hidden</a:t>
            </a:r>
          </a:p>
          <a:p>
            <a:pPr marL="0" indent="0">
              <a:buNone/>
            </a:pPr>
            <a:endParaRPr lang="en-US"/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CSS Border Width </a:t>
            </a:r>
            <a:r>
              <a:rPr lang="en-US"/>
              <a:t>:border-width: 5px;</a:t>
            </a:r>
          </a:p>
          <a:p>
            <a:pPr marL="0" indent="0">
              <a:buNone/>
            </a:pPr>
            <a:r>
              <a:rPr lang="en-US"/>
              <a:t>							or</a:t>
            </a:r>
          </a:p>
          <a:p>
            <a:pPr marL="0" indent="0">
              <a:buNone/>
            </a:pPr>
            <a:r>
              <a:rPr lang="en-US"/>
              <a:t>					 border-width: 2px 10px 4px 20px; (top-&gt;right-&gt;bottom-&gt;left)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CSS Border Color </a:t>
            </a:r>
            <a:r>
              <a:rPr lang="en-US"/>
              <a:t>: border-color: red;</a:t>
            </a:r>
          </a:p>
          <a:p>
            <a:pPr marL="0" indent="0">
              <a:buNone/>
            </a:pPr>
            <a:r>
              <a:rPr lang="en-US"/>
              <a:t>							or</a:t>
            </a:r>
          </a:p>
          <a:p>
            <a:pPr marL="0" indent="0">
              <a:buNone/>
            </a:pPr>
            <a:r>
              <a:rPr lang="en-US"/>
              <a:t>					 border-color: red green blue yellow;</a:t>
            </a:r>
          </a:p>
          <a:p>
            <a:pPr marL="0" indent="0">
              <a:buNone/>
            </a:pPr>
            <a:endParaRPr lang="en-US"/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CSS Shorthand Notation </a:t>
            </a:r>
            <a:r>
              <a:rPr lang="en-US"/>
              <a:t>: border: 5px solid red;(width, style, color)</a:t>
            </a:r>
          </a:p>
          <a:p>
            <a:pPr marL="0" indent="0">
              <a:buNone/>
            </a:pPr>
            <a:endParaRPr lang="en-US"/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CSS Rounded Borders </a:t>
            </a:r>
            <a:r>
              <a:rPr lang="en-US"/>
              <a:t>: border-radius: 5px;</a:t>
            </a:r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620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8" y="174800"/>
            <a:ext cx="4090935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Box Model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1055077"/>
            <a:ext cx="9530862" cy="4986285"/>
          </a:xfrm>
        </p:spPr>
        <p:txBody>
          <a:bodyPr>
            <a:normAutofit/>
          </a:bodyPr>
          <a:lstStyle/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ss box model">
            <a:extLst>
              <a:ext uri="{FF2B5EF4-FFF2-40B4-BE49-F238E27FC236}">
                <a16:creationId xmlns:a16="http://schemas.microsoft.com/office/drawing/2014/main" id="{DE2A1BD0-39CB-4524-9FE4-C322F5214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40" y="1215849"/>
            <a:ext cx="9230591" cy="5114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405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8" y="174800"/>
            <a:ext cx="4181371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Box Model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1055077"/>
            <a:ext cx="9530862" cy="4986285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sz="2800" b="1"/>
              <a:t>Ex: </a:t>
            </a:r>
          </a:p>
          <a:p>
            <a:pPr marL="0" indent="0">
              <a:buNone/>
            </a:pPr>
            <a:r>
              <a:rPr lang="en-US" sz="2000"/>
              <a:t>		</a:t>
            </a:r>
            <a:r>
              <a:rPr lang="en-US" sz="2800"/>
              <a:t>div {</a:t>
            </a:r>
            <a:br>
              <a:rPr lang="en-US" sz="2800"/>
            </a:br>
            <a:r>
              <a:rPr lang="en-US" sz="2800"/>
              <a:t> 			width: 300px;</a:t>
            </a:r>
            <a:br>
              <a:rPr lang="en-US" sz="2800"/>
            </a:br>
            <a:r>
              <a:rPr lang="en-US" sz="2800"/>
              <a:t>  			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border: </a:t>
            </a:r>
            <a:r>
              <a:rPr lang="en-US" sz="2800"/>
              <a:t>15px solid green;</a:t>
            </a:r>
            <a:br>
              <a:rPr lang="en-US" sz="2800"/>
            </a:br>
            <a:r>
              <a:rPr lang="en-US" sz="2800"/>
              <a:t>  			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padding:</a:t>
            </a:r>
            <a:r>
              <a:rPr lang="en-US" sz="2800"/>
              <a:t> 50px;</a:t>
            </a:r>
            <a:br>
              <a:rPr lang="en-US" sz="2800"/>
            </a:br>
            <a:r>
              <a:rPr lang="en-US" sz="2800"/>
              <a:t>  			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margin: </a:t>
            </a:r>
            <a:r>
              <a:rPr lang="en-US" sz="2800"/>
              <a:t>20px;</a:t>
            </a:r>
            <a:br>
              <a:rPr lang="en-US" sz="2800"/>
            </a:br>
            <a:r>
              <a:rPr lang="en-US" sz="2800"/>
              <a:t>			}</a:t>
            </a:r>
            <a:endParaRPr lang="en-US" sz="32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ss box model">
            <a:extLst>
              <a:ext uri="{FF2B5EF4-FFF2-40B4-BE49-F238E27FC236}">
                <a16:creationId xmlns:a16="http://schemas.microsoft.com/office/drawing/2014/main" id="{10D9E841-E120-4469-8564-ECA5EE85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76" y="1766242"/>
            <a:ext cx="5928527" cy="3284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793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3780692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Margins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8" y="1055077"/>
            <a:ext cx="9858689" cy="5740006"/>
          </a:xfrm>
        </p:spPr>
        <p:txBody>
          <a:bodyPr>
            <a:normAutofit lnSpcReduction="10000"/>
          </a:bodyPr>
          <a:lstStyle/>
          <a:p>
            <a:endParaRPr lang="en-US"/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CSS Margins </a:t>
            </a:r>
            <a:r>
              <a:rPr lang="en-US" sz="2000"/>
              <a:t>: 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/>
              <a:t>margin-top: 100px;</a:t>
            </a:r>
          </a:p>
          <a:p>
            <a:pPr marL="0" indent="0">
              <a:buNone/>
            </a:pPr>
            <a:r>
              <a:rPr lang="en-US" sz="2000"/>
              <a:t>	margin-right: 150px;</a:t>
            </a:r>
            <a:br>
              <a:rPr lang="en-US" sz="2400"/>
            </a:br>
            <a:r>
              <a:rPr lang="en-US" sz="2000"/>
              <a:t>	</a:t>
            </a:r>
            <a:r>
              <a:rPr lang="en-US"/>
              <a:t>margin-bottom: 100px;</a:t>
            </a:r>
            <a:br>
              <a:rPr lang="en-US" sz="2000"/>
            </a:br>
            <a:r>
              <a:rPr lang="en-US"/>
              <a:t>  	margin-left: 80px;</a:t>
            </a:r>
          </a:p>
          <a:p>
            <a:pPr marL="0" indent="0">
              <a:buNone/>
            </a:pPr>
            <a:endParaRPr lang="en-US"/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CSS Auto Margin </a:t>
            </a:r>
            <a:r>
              <a:rPr lang="en-US"/>
              <a:t>: margin: auto;</a:t>
            </a:r>
          </a:p>
          <a:p>
            <a:endParaRPr lang="en-US"/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CSS Inherit Margin : </a:t>
            </a:r>
            <a:r>
              <a:rPr lang="en-US"/>
              <a:t>margin-left: inherit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CSS Shorthand Notation </a:t>
            </a:r>
            <a:r>
              <a:rPr lang="en-US"/>
              <a:t>:  margin: 100px 100px 150px 80px; (top,right,bottom,left)</a:t>
            </a:r>
          </a:p>
          <a:p>
            <a:pPr marL="0" indent="0">
              <a:buNone/>
            </a:pPr>
            <a:r>
              <a:rPr lang="en-US"/>
              <a:t>						    margin: 25px 50px 75px; (top=25,right=left=50,bottom=75)</a:t>
            </a:r>
          </a:p>
          <a:p>
            <a:pPr marL="0" indent="0">
              <a:buNone/>
            </a:pPr>
            <a:r>
              <a:rPr lang="en-US"/>
              <a:t>						    margin: 25px 50px; (top=bottom=25,right=left=50)</a:t>
            </a:r>
          </a:p>
          <a:p>
            <a:pPr marL="0" indent="0">
              <a:buNone/>
            </a:pPr>
            <a:r>
              <a:rPr lang="en-US"/>
              <a:t>						    margin: 25px; (all sides=25)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ss box model">
            <a:extLst>
              <a:ext uri="{FF2B5EF4-FFF2-40B4-BE49-F238E27FC236}">
                <a16:creationId xmlns:a16="http://schemas.microsoft.com/office/drawing/2014/main" id="{FD5781DC-2311-490F-A78E-4019D0390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812" y="1462452"/>
            <a:ext cx="6476792" cy="35887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71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9B86-97EB-4F29-80B4-48183053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83" y="1116624"/>
            <a:ext cx="9807131" cy="861646"/>
          </a:xfrm>
        </p:spPr>
        <p:txBody>
          <a:bodyPr>
            <a:normAutofit/>
          </a:bodyPr>
          <a:lstStyle/>
          <a:p>
            <a:r>
              <a:rPr lang="en-US" sz="4400" b="1"/>
              <a:t>			Welcome to CSS-3 Tutorials</a:t>
            </a:r>
          </a:p>
        </p:txBody>
      </p:sp>
      <p:pic>
        <p:nvPicPr>
          <p:cNvPr id="1026" name="Picture 2" descr="Image result for css3 images">
            <a:extLst>
              <a:ext uri="{FF2B5EF4-FFF2-40B4-BE49-F238E27FC236}">
                <a16:creationId xmlns:a16="http://schemas.microsoft.com/office/drawing/2014/main" id="{CD1709BB-7B56-47DB-A6E9-F000565AF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css3 images">
            <a:extLst>
              <a:ext uri="{FF2B5EF4-FFF2-40B4-BE49-F238E27FC236}">
                <a16:creationId xmlns:a16="http://schemas.microsoft.com/office/drawing/2014/main" id="{B840E6BF-BB7F-4D06-AC5C-D70777B0C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4" y="2318225"/>
            <a:ext cx="9807132" cy="388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9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3780692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Padding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8" y="1055077"/>
            <a:ext cx="9788351" cy="5628123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CSS Padding </a:t>
            </a:r>
            <a:r>
              <a:rPr lang="en-US" sz="2000"/>
              <a:t>is used to insert space b/w the content and its border.</a:t>
            </a:r>
          </a:p>
          <a:p>
            <a:pPr marL="0" indent="0">
              <a:buNone/>
            </a:pPr>
            <a:r>
              <a:rPr lang="en-US"/>
              <a:t>	padding-top: 50px;</a:t>
            </a:r>
            <a:br>
              <a:rPr lang="en-US"/>
            </a:br>
            <a:r>
              <a:rPr lang="en-US"/>
              <a:t>  	padding-right: 30px;</a:t>
            </a:r>
            <a:br>
              <a:rPr lang="en-US"/>
            </a:br>
            <a:r>
              <a:rPr lang="en-US"/>
              <a:t>  	padding-bottom: 50px;</a:t>
            </a:r>
            <a:br>
              <a:rPr lang="en-US"/>
            </a:br>
            <a:r>
              <a:rPr lang="en-US"/>
              <a:t> 	padding-left: 80px;</a:t>
            </a:r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CSS Shorthand Notation 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	padding: 25px 50px 75px 100px;</a:t>
            </a:r>
          </a:p>
          <a:p>
            <a:pPr marL="0" indent="0">
              <a:buNone/>
            </a:pPr>
            <a:r>
              <a:rPr lang="en-US"/>
              <a:t>	padding: 25px 50px 75px;</a:t>
            </a:r>
          </a:p>
          <a:p>
            <a:pPr marL="0" indent="0">
              <a:buNone/>
            </a:pPr>
            <a:r>
              <a:rPr lang="en-US"/>
              <a:t>	padding: 25px 50px;</a:t>
            </a:r>
          </a:p>
          <a:p>
            <a:pPr marL="0" indent="0">
              <a:buNone/>
            </a:pPr>
            <a:r>
              <a:rPr lang="en-US"/>
              <a:t>	padding: 25px;</a:t>
            </a:r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ss box model">
            <a:extLst>
              <a:ext uri="{FF2B5EF4-FFF2-40B4-BE49-F238E27FC236}">
                <a16:creationId xmlns:a16="http://schemas.microsoft.com/office/drawing/2014/main" id="{34B63D1C-D8A1-473F-B9A8-554B57CE4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741" y="2068913"/>
            <a:ext cx="7255791" cy="40203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650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4784272" cy="66821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0070C0"/>
                </a:solidFill>
              </a:rPr>
              <a:t>CSS Width and Height: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1055077"/>
            <a:ext cx="9768254" cy="5628123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  <a:p>
            <a:r>
              <a:rPr lang="en-US" sz="2000"/>
              <a:t>CSS Width and Height properties are used to set width and height of element excluding element paddings,borders and margins.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/>
              <a:t>div {</a:t>
            </a:r>
            <a:br>
              <a:rPr lang="en-US"/>
            </a:br>
            <a:r>
              <a:rPr lang="en-US"/>
              <a:t>  		width: 500px;</a:t>
            </a:r>
          </a:p>
          <a:p>
            <a:pPr marL="0" indent="0">
              <a:buNone/>
            </a:pPr>
            <a:r>
              <a:rPr lang="en-US"/>
              <a:t>		height: 200px;  </a:t>
            </a:r>
          </a:p>
          <a:p>
            <a:pPr marL="0" indent="0">
              <a:buNone/>
            </a:pPr>
            <a:r>
              <a:rPr lang="en-US"/>
              <a:t>		</a:t>
            </a:r>
            <a:br>
              <a:rPr lang="en-US"/>
            </a:br>
            <a:r>
              <a:rPr lang="en-US"/>
              <a:t>  		background-color: yellow;</a:t>
            </a:r>
            <a:br>
              <a:rPr lang="en-US"/>
            </a:br>
            <a:r>
              <a:rPr lang="en-US"/>
              <a:t>		}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/>
              <a:t>	div {</a:t>
            </a:r>
            <a:br>
              <a:rPr lang="en-US"/>
            </a:br>
            <a:r>
              <a:rPr lang="en-US"/>
              <a:t> 		 max-width: 500px;</a:t>
            </a:r>
          </a:p>
          <a:p>
            <a:pPr marL="0" indent="0">
              <a:buNone/>
            </a:pPr>
            <a:br>
              <a:rPr lang="en-US"/>
            </a:br>
            <a:r>
              <a:rPr lang="en-US"/>
              <a:t>  		 height: 200px;</a:t>
            </a:r>
          </a:p>
          <a:p>
            <a:pPr marL="0" indent="0">
              <a:buNone/>
            </a:pPr>
            <a:br>
              <a:rPr lang="en-US"/>
            </a:br>
            <a:r>
              <a:rPr lang="en-US"/>
              <a:t> 		 background-color: yellow;</a:t>
            </a:r>
            <a:br>
              <a:rPr lang="en-US"/>
            </a:br>
            <a:r>
              <a:rPr lang="en-US"/>
              <a:t>		}</a:t>
            </a:r>
            <a:endParaRPr lang="en-US" sz="2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38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3780692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Outlines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1055077"/>
            <a:ext cx="9868738" cy="5717512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sz="2000"/>
              <a:t>CSS Outlines are used to draw a outlines around element borders to hightlight it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	outline-style: solid;</a:t>
            </a:r>
          </a:p>
          <a:p>
            <a:pPr marL="0" indent="0">
              <a:buNone/>
            </a:pPr>
            <a:r>
              <a:rPr lang="en-US"/>
              <a:t>	outline-color: red;</a:t>
            </a:r>
          </a:p>
          <a:p>
            <a:pPr marL="0" indent="0">
              <a:buNone/>
            </a:pPr>
            <a:r>
              <a:rPr lang="en-US"/>
              <a:t>	outline-width: thick;</a:t>
            </a:r>
          </a:p>
          <a:p>
            <a:pPr marL="0" indent="0">
              <a:buNone/>
            </a:pPr>
            <a:r>
              <a:rPr lang="en-US"/>
              <a:t>	outline-offset: 15px;</a:t>
            </a:r>
          </a:p>
          <a:p>
            <a:endParaRPr lang="en-US"/>
          </a:p>
          <a:p>
            <a:r>
              <a:rPr lang="en-US"/>
              <a:t>CSS Shorthand Notation :</a:t>
            </a:r>
          </a:p>
          <a:p>
            <a:pPr marL="0" indent="0">
              <a:buNone/>
            </a:pPr>
            <a:r>
              <a:rPr lang="en-US"/>
              <a:t>	outline: 5px solid yellow; (width, style, color)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688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3780692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Text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1055077"/>
            <a:ext cx="9530862" cy="4986285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sz="2000"/>
              <a:t>CSS Text Color : color : red or #ff2512 or RGB(25,45,60);</a:t>
            </a:r>
          </a:p>
          <a:p>
            <a:r>
              <a:rPr lang="en-US" sz="2000"/>
              <a:t>CSS Text Alignment : </a:t>
            </a:r>
            <a:r>
              <a:rPr lang="en-US"/>
              <a:t>text-align: center or left or right or justify; </a:t>
            </a:r>
          </a:p>
          <a:p>
            <a:r>
              <a:rPr lang="en-US"/>
              <a:t>CSS Text Decoration : text-decoration: none or overline or underline or line-through;</a:t>
            </a:r>
          </a:p>
          <a:p>
            <a:r>
              <a:rPr lang="en-US"/>
              <a:t>CSS Text Transform : text-transform: uppercase or lowercase or capitalize;</a:t>
            </a:r>
          </a:p>
          <a:p>
            <a:r>
              <a:rPr lang="en-US"/>
              <a:t>CSS Text Indentation : text-indent: 50px;</a:t>
            </a:r>
          </a:p>
          <a:p>
            <a:r>
              <a:rPr lang="en-US"/>
              <a:t>CSS Letter Spacing : letter-spacing: 3px;</a:t>
            </a:r>
          </a:p>
          <a:p>
            <a:r>
              <a:rPr lang="en-US"/>
              <a:t>CSS Word Spacing : word-spacing: 10px;</a:t>
            </a:r>
          </a:p>
          <a:p>
            <a:r>
              <a:rPr lang="en-US"/>
              <a:t>CSS Line Height : line-height: 0.8;</a:t>
            </a:r>
          </a:p>
          <a:p>
            <a:r>
              <a:rPr lang="en-US"/>
              <a:t>CSS Text Shadow : text-shadow: 3px 2px red;</a:t>
            </a:r>
          </a:p>
          <a:p>
            <a:endParaRPr lang="en-US"/>
          </a:p>
          <a:p>
            <a:endParaRPr lang="en-US"/>
          </a:p>
          <a:p>
            <a:endParaRPr lang="en-US" sz="2000"/>
          </a:p>
          <a:p>
            <a:endParaRPr lang="en-US" sz="2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7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3780692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Fonts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1055077"/>
            <a:ext cx="9530862" cy="4986285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sz="2000"/>
              <a:t>CSS Font Family : </a:t>
            </a:r>
            <a:r>
              <a:rPr lang="en-US"/>
              <a:t>font-family: "Times New Roman", Times, serif;</a:t>
            </a:r>
          </a:p>
          <a:p>
            <a:r>
              <a:rPr lang="en-US" sz="2000"/>
              <a:t>CSS Font Style : </a:t>
            </a:r>
            <a:r>
              <a:rPr lang="en-US"/>
              <a:t>font-style: normal or italic;</a:t>
            </a:r>
          </a:p>
          <a:p>
            <a:r>
              <a:rPr lang="en-US" sz="2000"/>
              <a:t>CSS Font Size : </a:t>
            </a:r>
            <a:r>
              <a:rPr lang="en-US"/>
              <a:t>font-size: 30px;</a:t>
            </a:r>
          </a:p>
          <a:p>
            <a:r>
              <a:rPr lang="en-US" sz="2000"/>
              <a:t>CSS Font Weight : </a:t>
            </a:r>
            <a:r>
              <a:rPr lang="en-US"/>
              <a:t>font-weight: normal or bold;</a:t>
            </a:r>
            <a:endParaRPr lang="en-US" sz="2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73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3780692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Icons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843015"/>
            <a:ext cx="9883764" cy="5910123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  <a:p>
            <a:r>
              <a:rPr lang="en-US" sz="2000"/>
              <a:t>Icons can be inserted to a web page using font awesome icon library or bootstrap css framework.</a:t>
            </a:r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Font Awesome Icons </a:t>
            </a:r>
            <a:r>
              <a:rPr lang="en-US" sz="2000"/>
              <a:t>:</a:t>
            </a:r>
          </a:p>
          <a:p>
            <a:pPr marL="0" indent="0">
              <a:buNone/>
            </a:pPr>
            <a:r>
              <a:rPr lang="en-US"/>
              <a:t>	&lt;script src="https://kit.fontawesome.com/a076d05399.js"&gt;&lt;/script&gt;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/>
              <a:t>&lt;i class="fas fa-cloud"&gt;&lt;/i&gt;</a:t>
            </a:r>
            <a:br>
              <a:rPr lang="en-US" sz="2000"/>
            </a:br>
            <a:r>
              <a:rPr lang="en-US" sz="2000"/>
              <a:t>	</a:t>
            </a:r>
            <a:r>
              <a:rPr lang="en-US"/>
              <a:t>&lt;i class="fas fa-heart"&gt;&lt;/i&gt;</a:t>
            </a:r>
            <a:br>
              <a:rPr lang="en-US" sz="2000"/>
            </a:br>
            <a:r>
              <a:rPr lang="en-US" sz="2000"/>
              <a:t>	</a:t>
            </a:r>
            <a:r>
              <a:rPr lang="en-US"/>
              <a:t>&lt;i class="fas fa-car"&gt;&lt;/i&gt;</a:t>
            </a:r>
            <a:br>
              <a:rPr lang="en-US" sz="2000"/>
            </a:br>
            <a:r>
              <a:rPr lang="en-US" sz="2000"/>
              <a:t>	</a:t>
            </a:r>
            <a:r>
              <a:rPr lang="en-US"/>
              <a:t>&lt;i class="fas fa-file"&gt;&lt;/i&gt;</a:t>
            </a:r>
            <a:br>
              <a:rPr lang="en-US" sz="2000"/>
            </a:br>
            <a:r>
              <a:rPr lang="en-US" sz="2000"/>
              <a:t>	</a:t>
            </a:r>
            <a:r>
              <a:rPr lang="en-US"/>
              <a:t>&lt;i class="fas fa-bars"&gt;&lt;/i&gt;</a:t>
            </a:r>
            <a:endParaRPr lang="en-US" sz="2000"/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BootStrap Icons 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	&lt;link rel="stylesheet" href="https://maxcdn.bootstrapcdn.com/bootstrap/3.3.7/css/bootstrap.min.css"&gt;</a:t>
            </a:r>
          </a:p>
          <a:p>
            <a:r>
              <a:rPr lang="en-US"/>
              <a:t>&lt;i class="glyphicon glyphicon-cloud"&gt;&lt;/i&gt;</a:t>
            </a:r>
            <a:br>
              <a:rPr lang="en-US"/>
            </a:br>
            <a:r>
              <a:rPr lang="en-US"/>
              <a:t>&lt;i class="glyphicon glyphicon-remove"&gt;&lt;/i&gt;</a:t>
            </a:r>
            <a:br>
              <a:rPr lang="en-US"/>
            </a:br>
            <a:r>
              <a:rPr lang="en-US"/>
              <a:t>&lt;i class="glyphicon glyphicon-user"&gt;&lt;/i&gt;</a:t>
            </a:r>
            <a:br>
              <a:rPr lang="en-US"/>
            </a:br>
            <a:r>
              <a:rPr lang="en-US"/>
              <a:t>&lt;i class="glyphicon glyphicon-envelope"&gt;&lt;/i&gt;</a:t>
            </a:r>
            <a:br>
              <a:rPr lang="en-US"/>
            </a:br>
            <a:r>
              <a:rPr lang="en-US"/>
              <a:t>&lt;i class="glyphicon glyphicon-thumbs-up"&gt;&lt;/i&gt;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Google Icons 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	&lt;link rel="stylesheet" href="https://fonts.googleapis.com/icon?family=Material+Icons"&gt;</a:t>
            </a:r>
          </a:p>
          <a:p>
            <a:pPr marL="0" indent="0">
              <a:buNone/>
            </a:pPr>
            <a:r>
              <a:rPr lang="en-US"/>
              <a:t>	&lt;i class="material-icons"&gt;cloud&lt;/i&gt;</a:t>
            </a:r>
            <a:br>
              <a:rPr lang="en-US"/>
            </a:br>
            <a:r>
              <a:rPr lang="en-US"/>
              <a:t>	&lt;i class="material-icons"&gt;favorite&lt;/i&gt;</a:t>
            </a:r>
            <a:br>
              <a:rPr lang="en-US"/>
            </a:br>
            <a:r>
              <a:rPr lang="en-US"/>
              <a:t>	&lt;i class="material-icons"&gt;attachment&lt;/i&gt;</a:t>
            </a:r>
            <a:br>
              <a:rPr lang="en-US"/>
            </a:br>
            <a:r>
              <a:rPr lang="en-US"/>
              <a:t>	&lt;i class="material-icons"&gt;computer&lt;/i&gt;</a:t>
            </a:r>
            <a:br>
              <a:rPr lang="en-US"/>
            </a:br>
            <a:r>
              <a:rPr lang="en-US"/>
              <a:t>	&lt;i class="material-icons"&gt;traffic&lt;/i&gt;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03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3780692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Links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780177"/>
            <a:ext cx="9850208" cy="6077824"/>
          </a:xfrm>
        </p:spPr>
        <p:txBody>
          <a:bodyPr>
            <a:normAutofit fontScale="77500" lnSpcReduction="20000"/>
          </a:bodyPr>
          <a:lstStyle/>
          <a:p>
            <a:endParaRPr lang="en-US"/>
          </a:p>
          <a:p>
            <a:r>
              <a:rPr lang="en-US" sz="2000"/>
              <a:t>We can style links as we like with different CSS properties.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Link Color </a:t>
            </a:r>
            <a:r>
              <a:rPr lang="en-US"/>
              <a:t>: a {color:red}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Link State </a:t>
            </a:r>
            <a:r>
              <a:rPr lang="en-US"/>
              <a:t>: </a:t>
            </a:r>
          </a:p>
          <a:p>
            <a:pPr marL="0" indent="0">
              <a:buNone/>
            </a:pPr>
            <a:r>
              <a:rPr lang="en-US"/>
              <a:t>	Link </a:t>
            </a:r>
            <a:r>
              <a:rPr lang="en-US">
                <a:sym typeface="Wingdings" panose="05000000000000000000" pitchFamily="2" charset="2"/>
              </a:rPr>
              <a:t> unvisited link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	Visited  visited link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	Hover  when mouse points to the link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	Active  when user clicks on the link</a:t>
            </a:r>
          </a:p>
          <a:p>
            <a:pPr marL="400050" lvl="1" indent="0">
              <a:buNone/>
            </a:pPr>
            <a:r>
              <a:rPr lang="en-US" sz="1700"/>
              <a:t>/* unvisited link */</a:t>
            </a:r>
            <a:br>
              <a:rPr lang="en-US" sz="1700"/>
            </a:br>
            <a:r>
              <a:rPr lang="en-US" sz="1700"/>
              <a:t>a:</a:t>
            </a:r>
            <a:r>
              <a:rPr lang="en-US" sz="1700">
                <a:solidFill>
                  <a:schemeClr val="accent1">
                    <a:lumMod val="75000"/>
                  </a:schemeClr>
                </a:solidFill>
              </a:rPr>
              <a:t>link</a:t>
            </a:r>
            <a:r>
              <a:rPr lang="en-US" sz="1700"/>
              <a:t> {</a:t>
            </a:r>
            <a:br>
              <a:rPr lang="en-US" sz="1700"/>
            </a:br>
            <a:r>
              <a:rPr lang="en-US" sz="1700"/>
              <a:t>  color: red;</a:t>
            </a:r>
            <a:br>
              <a:rPr lang="en-US" sz="1700"/>
            </a:br>
            <a:r>
              <a:rPr lang="en-US" sz="1700"/>
              <a:t>}</a:t>
            </a:r>
            <a:br>
              <a:rPr lang="en-US" sz="1700"/>
            </a:br>
            <a:br>
              <a:rPr lang="en-US" sz="1700"/>
            </a:br>
            <a:r>
              <a:rPr lang="en-US" sz="1700"/>
              <a:t>/* visited link */</a:t>
            </a:r>
            <a:br>
              <a:rPr lang="en-US" sz="1700"/>
            </a:br>
            <a:r>
              <a:rPr lang="en-US" sz="1700"/>
              <a:t>a:</a:t>
            </a:r>
            <a:r>
              <a:rPr lang="en-US" sz="1700">
                <a:solidFill>
                  <a:schemeClr val="accent1">
                    <a:lumMod val="75000"/>
                  </a:schemeClr>
                </a:solidFill>
              </a:rPr>
              <a:t>visited</a:t>
            </a:r>
            <a:r>
              <a:rPr lang="en-US" sz="1700"/>
              <a:t> {</a:t>
            </a:r>
            <a:br>
              <a:rPr lang="en-US" sz="1700"/>
            </a:br>
            <a:r>
              <a:rPr lang="en-US" sz="1700"/>
              <a:t>  color: green;</a:t>
            </a:r>
            <a:br>
              <a:rPr lang="en-US" sz="1700"/>
            </a:br>
            <a:r>
              <a:rPr lang="en-US" sz="1700"/>
              <a:t>}</a:t>
            </a:r>
            <a:br>
              <a:rPr lang="en-US" sz="1700"/>
            </a:br>
            <a:br>
              <a:rPr lang="en-US" sz="1700"/>
            </a:br>
            <a:r>
              <a:rPr lang="en-US" sz="1700"/>
              <a:t>/* mouse over link */</a:t>
            </a:r>
            <a:br>
              <a:rPr lang="en-US" sz="1700"/>
            </a:br>
            <a:r>
              <a:rPr lang="en-US" sz="1700"/>
              <a:t>a:</a:t>
            </a:r>
            <a:r>
              <a:rPr lang="en-US" sz="1700">
                <a:solidFill>
                  <a:schemeClr val="accent1">
                    <a:lumMod val="75000"/>
                  </a:schemeClr>
                </a:solidFill>
              </a:rPr>
              <a:t>hover</a:t>
            </a:r>
            <a:r>
              <a:rPr lang="en-US" sz="1700"/>
              <a:t> {</a:t>
            </a:r>
            <a:br>
              <a:rPr lang="en-US" sz="1700"/>
            </a:br>
            <a:r>
              <a:rPr lang="en-US" sz="1700"/>
              <a:t>  color: hotpink;</a:t>
            </a:r>
            <a:br>
              <a:rPr lang="en-US" sz="1700"/>
            </a:br>
            <a:r>
              <a:rPr lang="en-US" sz="1700"/>
              <a:t>}</a:t>
            </a:r>
            <a:br>
              <a:rPr lang="en-US" sz="1700"/>
            </a:br>
            <a:br>
              <a:rPr lang="en-US" sz="1700"/>
            </a:br>
            <a:r>
              <a:rPr lang="en-US" sz="1700"/>
              <a:t>/* selected link */</a:t>
            </a:r>
            <a:br>
              <a:rPr lang="en-US" sz="1700"/>
            </a:br>
            <a:r>
              <a:rPr lang="en-US" sz="1700"/>
              <a:t>a:</a:t>
            </a:r>
            <a:r>
              <a:rPr lang="en-US" sz="1700">
                <a:solidFill>
                  <a:schemeClr val="accent1">
                    <a:lumMod val="75000"/>
                  </a:schemeClr>
                </a:solidFill>
              </a:rPr>
              <a:t>active</a:t>
            </a:r>
            <a:r>
              <a:rPr lang="en-US" sz="1700"/>
              <a:t> {</a:t>
            </a:r>
            <a:br>
              <a:rPr lang="en-US" sz="1700"/>
            </a:br>
            <a:r>
              <a:rPr lang="en-US" sz="1700"/>
              <a:t>  color: blue;</a:t>
            </a:r>
            <a:br>
              <a:rPr lang="en-US" sz="1700"/>
            </a:br>
            <a:r>
              <a:rPr lang="en-US" sz="1700"/>
              <a:t>}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05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3780692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Links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1055077"/>
            <a:ext cx="9665650" cy="5802923"/>
          </a:xfrm>
        </p:spPr>
        <p:txBody>
          <a:bodyPr>
            <a:normAutofit fontScale="70000" lnSpcReduction="20000"/>
          </a:bodyPr>
          <a:lstStyle/>
          <a:p>
            <a:endParaRPr lang="en-US"/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Link Text Decoration </a:t>
            </a:r>
            <a:r>
              <a:rPr lang="en-US" sz="2000"/>
              <a:t>: </a:t>
            </a:r>
          </a:p>
          <a:p>
            <a:pPr marL="400050" lvl="1" indent="0">
              <a:buNone/>
            </a:pPr>
            <a:r>
              <a:rPr lang="en-US" sz="2200"/>
              <a:t>a:link {</a:t>
            </a:r>
            <a:br>
              <a:rPr lang="en-US" sz="2200"/>
            </a:br>
            <a:r>
              <a:rPr lang="en-US" sz="2200"/>
              <a:t>  text-decoration: none;</a:t>
            </a:r>
          </a:p>
          <a:p>
            <a:pPr marL="400050" lvl="1" indent="0">
              <a:buNone/>
            </a:pPr>
            <a:r>
              <a:rPr lang="en-US" sz="2200"/>
              <a:t>   background-color:orange;</a:t>
            </a:r>
            <a:br>
              <a:rPr lang="en-US" sz="2200"/>
            </a:br>
            <a:r>
              <a:rPr lang="en-US" sz="2200"/>
              <a:t>}</a:t>
            </a:r>
            <a:br>
              <a:rPr lang="en-US" sz="2200"/>
            </a:br>
            <a:br>
              <a:rPr lang="en-US" sz="2200"/>
            </a:br>
            <a:r>
              <a:rPr lang="en-US" sz="2200"/>
              <a:t>a:visited {</a:t>
            </a:r>
            <a:br>
              <a:rPr lang="en-US" sz="2200"/>
            </a:br>
            <a:r>
              <a:rPr lang="en-US" sz="2200"/>
              <a:t>  text-decoration: none;</a:t>
            </a:r>
          </a:p>
          <a:p>
            <a:pPr marL="400050" lvl="1" indent="0">
              <a:buNone/>
            </a:pPr>
            <a:r>
              <a:rPr lang="en-US" sz="2200"/>
              <a:t>	  background-color:green;</a:t>
            </a:r>
            <a:br>
              <a:rPr lang="en-US" sz="2200"/>
            </a:br>
            <a:br>
              <a:rPr lang="en-US" sz="2200"/>
            </a:br>
            <a:r>
              <a:rPr lang="en-US" sz="2200"/>
              <a:t>}</a:t>
            </a:r>
            <a:br>
              <a:rPr lang="en-US" sz="2200"/>
            </a:br>
            <a:br>
              <a:rPr lang="en-US" sz="2200"/>
            </a:br>
            <a:r>
              <a:rPr lang="en-US" sz="2200"/>
              <a:t>a:hover {</a:t>
            </a:r>
            <a:br>
              <a:rPr lang="en-US" sz="2200"/>
            </a:br>
            <a:r>
              <a:rPr lang="en-US" sz="2200"/>
              <a:t>  text-decoration: underline;</a:t>
            </a:r>
          </a:p>
          <a:p>
            <a:pPr marL="400050" lvl="1" indent="0">
              <a:buNone/>
            </a:pPr>
            <a:r>
              <a:rPr lang="en-US" sz="2200"/>
              <a:t>background-color:pink;</a:t>
            </a:r>
            <a:br>
              <a:rPr lang="en-US" sz="2200"/>
            </a:br>
            <a:br>
              <a:rPr lang="en-US" sz="2200"/>
            </a:br>
            <a:r>
              <a:rPr lang="en-US" sz="2200"/>
              <a:t>}</a:t>
            </a:r>
            <a:br>
              <a:rPr lang="en-US" sz="2200"/>
            </a:br>
            <a:br>
              <a:rPr lang="en-US" sz="2200"/>
            </a:br>
            <a:r>
              <a:rPr lang="en-US" sz="2200"/>
              <a:t>a:active {</a:t>
            </a:r>
            <a:br>
              <a:rPr lang="en-US" sz="2200"/>
            </a:br>
            <a:r>
              <a:rPr lang="en-US" sz="2200"/>
              <a:t>  text-decoration: underline;</a:t>
            </a:r>
          </a:p>
          <a:p>
            <a:pPr marL="400050" lvl="1" indent="0">
              <a:buNone/>
            </a:pPr>
            <a:r>
              <a:rPr lang="en-US" sz="2200"/>
              <a:t>background-color:yellow;</a:t>
            </a:r>
            <a:br>
              <a:rPr lang="en-US" sz="2200"/>
            </a:br>
            <a:br>
              <a:rPr lang="en-US" sz="2200"/>
            </a:br>
            <a:r>
              <a:rPr lang="en-US" sz="2200"/>
              <a:t>}</a:t>
            </a:r>
          </a:p>
          <a:p>
            <a:pPr marL="0" indent="0">
              <a:buNone/>
            </a:pPr>
            <a:br>
              <a:rPr lang="en-US" sz="2000"/>
            </a:br>
            <a:endParaRPr lang="en-US" sz="2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921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3780692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Links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8" y="1055077"/>
            <a:ext cx="9808263" cy="5563837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Styling a Link as Button </a:t>
            </a:r>
            <a:r>
              <a:rPr lang="en-US" sz="2000"/>
              <a:t>:</a:t>
            </a:r>
          </a:p>
          <a:p>
            <a:pPr marL="400050" lvl="1" indent="0">
              <a:buNone/>
            </a:pPr>
            <a:r>
              <a:rPr lang="en-US" sz="2000"/>
              <a:t>a:link, a:visited {</a:t>
            </a:r>
            <a:br>
              <a:rPr lang="en-US" sz="2000"/>
            </a:br>
            <a:r>
              <a:rPr lang="en-US" sz="2000"/>
              <a:t>  background-color: #f44336;</a:t>
            </a:r>
            <a:br>
              <a:rPr lang="en-US" sz="2000"/>
            </a:br>
            <a:r>
              <a:rPr lang="en-US" sz="2000"/>
              <a:t>  color: white;</a:t>
            </a:r>
            <a:br>
              <a:rPr lang="en-US" sz="2000"/>
            </a:br>
            <a:r>
              <a:rPr lang="en-US" sz="2000"/>
              <a:t>  padding: 14px 25px;</a:t>
            </a:r>
            <a:br>
              <a:rPr lang="en-US" sz="2000"/>
            </a:br>
            <a:r>
              <a:rPr lang="en-US" sz="2000"/>
              <a:t>  text-align: center; </a:t>
            </a:r>
            <a:br>
              <a:rPr lang="en-US" sz="2000"/>
            </a:br>
            <a:r>
              <a:rPr lang="en-US" sz="2000"/>
              <a:t>  text-decoration: none;</a:t>
            </a:r>
            <a:br>
              <a:rPr lang="en-US" sz="2000"/>
            </a:br>
            <a:r>
              <a:rPr lang="en-US" sz="2000"/>
              <a:t>  display: inline-block;</a:t>
            </a:r>
            <a:br>
              <a:rPr lang="en-US" sz="2000"/>
            </a:br>
            <a:r>
              <a:rPr lang="en-US" sz="2000"/>
              <a:t>}</a:t>
            </a:r>
            <a:br>
              <a:rPr lang="en-US" sz="2400"/>
            </a:br>
            <a:br>
              <a:rPr lang="en-US" sz="2400"/>
            </a:br>
            <a:r>
              <a:rPr lang="en-US" sz="2000"/>
              <a:t>a:hover, a:active {</a:t>
            </a:r>
            <a:br>
              <a:rPr lang="en-US" sz="2000"/>
            </a:br>
            <a:r>
              <a:rPr lang="en-US" sz="2000"/>
              <a:t>  background-color: red;</a:t>
            </a:r>
            <a:br>
              <a:rPr lang="en-US" sz="2000"/>
            </a:br>
            <a:r>
              <a:rPr lang="en-US" sz="2000"/>
              <a:t>}</a:t>
            </a:r>
            <a:endParaRPr lang="en-US" sz="2400"/>
          </a:p>
          <a:p>
            <a:pPr lvl="1"/>
            <a:endParaRPr lang="en-US" sz="24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567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3780692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Lists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746621"/>
            <a:ext cx="9530862" cy="6111380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  <a:p>
            <a:r>
              <a:rPr lang="en-US" sz="2000"/>
              <a:t>Lists are 2 types, Ordered List and Unordered List.</a:t>
            </a:r>
          </a:p>
          <a:p>
            <a:pPr marL="0" indent="0">
              <a:buNone/>
            </a:pPr>
            <a:r>
              <a:rPr lang="en-US" sz="2000"/>
              <a:t>Ex: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Ordered List </a:t>
            </a:r>
            <a:r>
              <a:rPr lang="en-US" sz="2000"/>
              <a:t>:</a:t>
            </a:r>
          </a:p>
          <a:p>
            <a:pPr marL="0" indent="0">
              <a:buNone/>
            </a:pPr>
            <a:r>
              <a:rPr lang="en-US" sz="2000"/>
              <a:t>&lt;ol&gt;</a:t>
            </a:r>
          </a:p>
          <a:p>
            <a:pPr marL="0" indent="0">
              <a:buNone/>
            </a:pPr>
            <a:r>
              <a:rPr lang="en-US" sz="2000"/>
              <a:t>&lt;li&gt;HTML&lt;/li&gt;</a:t>
            </a:r>
          </a:p>
          <a:p>
            <a:pPr marL="0" indent="0">
              <a:buNone/>
            </a:pPr>
            <a:r>
              <a:rPr lang="en-US" sz="2000"/>
              <a:t>&lt;li&gt;CSS&lt;/li&gt;</a:t>
            </a:r>
          </a:p>
          <a:p>
            <a:pPr marL="0" indent="0">
              <a:buNone/>
            </a:pPr>
            <a:r>
              <a:rPr lang="en-US" sz="2000"/>
              <a:t>&lt;li&gt;JavaScript&lt;/li&gt;</a:t>
            </a:r>
          </a:p>
          <a:p>
            <a:pPr marL="0" indent="0">
              <a:buNone/>
            </a:pPr>
            <a:r>
              <a:rPr lang="en-US" sz="2000"/>
              <a:t>&lt;/ol&gt;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/>
              <a:t>HTML</a:t>
            </a:r>
          </a:p>
          <a:p>
            <a:pPr>
              <a:buFont typeface="+mj-lt"/>
              <a:buAutoNum type="arabicPeriod"/>
            </a:pPr>
            <a:r>
              <a:rPr lang="en-US" sz="2200"/>
              <a:t> CSS</a:t>
            </a:r>
          </a:p>
          <a:p>
            <a:pPr algn="just">
              <a:buFont typeface="+mj-lt"/>
              <a:buAutoNum type="arabicPeriod"/>
            </a:pPr>
            <a:r>
              <a:rPr lang="en-US" sz="2200"/>
              <a:t> JavaScript</a:t>
            </a:r>
          </a:p>
          <a:p>
            <a:pPr marL="0" indent="0" algn="just">
              <a:buNone/>
            </a:pPr>
            <a:endParaRPr lang="en-US"/>
          </a:p>
          <a:p>
            <a:pPr marL="0" indent="0" algn="just">
              <a:buNone/>
            </a:pPr>
            <a:r>
              <a:rPr lang="en-US"/>
              <a:t>Ex: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Unordered List 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&lt;ul&gt;</a:t>
            </a:r>
          </a:p>
          <a:p>
            <a:pPr marL="0" indent="0">
              <a:buNone/>
            </a:pPr>
            <a:r>
              <a:rPr lang="en-US"/>
              <a:t>&lt;li&gt;HTML&lt;/li&gt;</a:t>
            </a:r>
          </a:p>
          <a:p>
            <a:pPr marL="0" indent="0">
              <a:buNone/>
            </a:pPr>
            <a:r>
              <a:rPr lang="en-US"/>
              <a:t>&lt;li&gt;CSS&lt;/li&gt;</a:t>
            </a:r>
          </a:p>
          <a:p>
            <a:pPr marL="0" indent="0">
              <a:buNone/>
            </a:pPr>
            <a:r>
              <a:rPr lang="en-US"/>
              <a:t>&lt;li&gt;JavaScript&lt;/li&gt;</a:t>
            </a:r>
          </a:p>
          <a:p>
            <a:pPr marL="0" indent="0">
              <a:buNone/>
            </a:pPr>
            <a:r>
              <a:rPr lang="en-US"/>
              <a:t>&lt;/ul&gt;</a:t>
            </a:r>
          </a:p>
          <a:p>
            <a:pPr marL="0" indent="0" algn="just">
              <a:buNone/>
            </a:pP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/>
              <a:t>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/>
              <a:t>CSS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/>
              <a:t>JavaScript</a:t>
            </a:r>
          </a:p>
          <a:p>
            <a:pPr marL="0" indent="0" algn="just">
              <a:buNone/>
            </a:pPr>
            <a:endParaRPr lang="en-US"/>
          </a:p>
          <a:p>
            <a:pPr marL="0" indent="0">
              <a:buNone/>
            </a:pPr>
            <a:endParaRPr lang="en-US" sz="2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20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48423"/>
            <a:ext cx="3587262" cy="668215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What is CSS 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1055077"/>
            <a:ext cx="10445262" cy="5654500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  <a:p>
            <a:r>
              <a:rPr lang="en-US" sz="2000"/>
              <a:t>CSS = Cascading Style Sheets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CSS-3 = 3 refers to latest version of CSS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CSS is used to Style the appearance of Web Pages written in HTML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CSS was introduced by W3C due to difficulties in styling with HTML formatting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CSS is easier and flexible way of Styling Web Pages when compared to HTML formatting</a:t>
            </a:r>
          </a:p>
          <a:p>
            <a:pPr marL="0" indent="0">
              <a:buNone/>
            </a:pPr>
            <a:r>
              <a:rPr lang="en-US" sz="2000"/>
              <a:t> </a:t>
            </a:r>
          </a:p>
          <a:p>
            <a:r>
              <a:rPr lang="en-US" sz="2000" b="1">
                <a:solidFill>
                  <a:schemeClr val="accent3">
                    <a:lumMod val="75000"/>
                  </a:schemeClr>
                </a:solidFill>
              </a:rPr>
              <a:t>The Bottom Line of CSS is </a:t>
            </a:r>
          </a:p>
          <a:p>
            <a:pPr lvl="1"/>
            <a:r>
              <a:rPr lang="en-US" sz="1800">
                <a:solidFill>
                  <a:schemeClr val="accent3">
                    <a:lumMod val="75000"/>
                  </a:schemeClr>
                </a:solidFill>
              </a:rPr>
              <a:t>1- Select Html Elements of Web Page and </a:t>
            </a:r>
          </a:p>
          <a:p>
            <a:pPr lvl="1"/>
            <a:r>
              <a:rPr lang="en-US" sz="1800">
                <a:solidFill>
                  <a:schemeClr val="accent3">
                    <a:lumMod val="75000"/>
                  </a:schemeClr>
                </a:solidFill>
              </a:rPr>
              <a:t>2- Apply desired properties to those elements. (its like painting a house after construction)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98B420AD-256D-4ABA-BD79-90492CBEC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2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3780692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Lists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1055077"/>
            <a:ext cx="9530862" cy="5740006"/>
          </a:xfrm>
        </p:spPr>
        <p:txBody>
          <a:bodyPr>
            <a:normAutofit fontScale="92500" lnSpcReduction="20000"/>
          </a:bodyPr>
          <a:lstStyle/>
          <a:p>
            <a:endParaRPr lang="en-US"/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list-style-type</a:t>
            </a:r>
            <a:r>
              <a:rPr lang="en-US"/>
              <a:t>: circle or square or upper-roman or lower-alpha;</a:t>
            </a:r>
            <a:endParaRPr lang="en-US" sz="2000"/>
          </a:p>
          <a:p>
            <a:endParaRPr lang="en-US"/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list-style-image</a:t>
            </a:r>
            <a:r>
              <a:rPr lang="en-US"/>
              <a:t>: url(‘image.gif');</a:t>
            </a:r>
          </a:p>
          <a:p>
            <a:endParaRPr lang="en-US"/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list-style-position</a:t>
            </a:r>
            <a:r>
              <a:rPr lang="en-US"/>
              <a:t>: outside or inside;</a:t>
            </a:r>
          </a:p>
          <a:p>
            <a:endParaRPr lang="en-US"/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list-style-type</a:t>
            </a:r>
            <a:r>
              <a:rPr lang="en-US"/>
              <a:t>: none; (remove defaults)</a:t>
            </a:r>
          </a:p>
          <a:p>
            <a:endParaRPr lang="en-US"/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Styling List backgrounds </a:t>
            </a:r>
            <a:r>
              <a:rPr lang="en-US"/>
              <a:t>:</a:t>
            </a:r>
          </a:p>
          <a:p>
            <a:pPr marL="400050" lvl="1" indent="0">
              <a:buNone/>
            </a:pPr>
            <a:r>
              <a:rPr lang="en-US" sz="1900"/>
              <a:t>ol {</a:t>
            </a:r>
            <a:br>
              <a:rPr lang="en-US" sz="1900"/>
            </a:br>
            <a:r>
              <a:rPr lang="en-US" sz="1900"/>
              <a:t>  background: #ff9999;</a:t>
            </a:r>
            <a:br>
              <a:rPr lang="en-US" sz="1900"/>
            </a:br>
            <a:r>
              <a:rPr lang="en-US" sz="1900"/>
              <a:t>  padding: 20px;</a:t>
            </a:r>
            <a:br>
              <a:rPr lang="en-US" sz="1900"/>
            </a:br>
            <a:r>
              <a:rPr lang="en-US" sz="1900"/>
              <a:t>}</a:t>
            </a:r>
            <a:br>
              <a:rPr lang="en-US" sz="1900"/>
            </a:br>
            <a:br>
              <a:rPr lang="en-US" sz="1900"/>
            </a:br>
            <a:r>
              <a:rPr lang="en-US" sz="1900"/>
              <a:t>ul {</a:t>
            </a:r>
            <a:br>
              <a:rPr lang="en-US" sz="1900"/>
            </a:br>
            <a:r>
              <a:rPr lang="en-US" sz="1900"/>
              <a:t>  background: #3399ff;</a:t>
            </a:r>
            <a:br>
              <a:rPr lang="en-US" sz="1900"/>
            </a:br>
            <a:r>
              <a:rPr lang="en-US" sz="1900"/>
              <a:t>  padding: 20px;</a:t>
            </a:r>
            <a:br>
              <a:rPr lang="en-US" sz="1900"/>
            </a:br>
            <a:r>
              <a:rPr lang="en-US" sz="1900"/>
              <a:t>}</a:t>
            </a:r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113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3780692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Tables: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1055077"/>
            <a:ext cx="9530862" cy="4986285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Table Borders </a:t>
            </a:r>
            <a:r>
              <a:rPr lang="en-US" sz="2000"/>
              <a:t>: </a:t>
            </a:r>
            <a:r>
              <a:rPr lang="en-US"/>
              <a:t>table, th, td {border: 1px solid black;}</a:t>
            </a:r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Table Border Collapse</a:t>
            </a:r>
            <a:r>
              <a:rPr lang="en-US" sz="2000"/>
              <a:t> : table {border-collapse: collapse;}</a:t>
            </a:r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Table Header Color </a:t>
            </a:r>
            <a:r>
              <a:rPr lang="en-US" sz="2000"/>
              <a:t>: </a:t>
            </a:r>
            <a:r>
              <a:rPr lang="en-US"/>
              <a:t>th {background-color: #4CAF50;  color: white;}</a:t>
            </a:r>
            <a:endParaRPr lang="en-US" sz="2000"/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Table Width and Height </a:t>
            </a:r>
            <a:r>
              <a:rPr lang="en-US" sz="2000"/>
              <a:t>: </a:t>
            </a:r>
            <a:r>
              <a:rPr lang="en-US"/>
              <a:t>table {width: 100%;}</a:t>
            </a:r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Table Padding </a:t>
            </a:r>
            <a:r>
              <a:rPr lang="en-US" sz="2000"/>
              <a:t>: </a:t>
            </a:r>
            <a:r>
              <a:rPr lang="en-US"/>
              <a:t>th, td {padding: 15px;  text-align: left;}</a:t>
            </a:r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Table Horizontal Dividers </a:t>
            </a:r>
            <a:r>
              <a:rPr lang="en-US" sz="2000"/>
              <a:t>: </a:t>
            </a:r>
            <a:r>
              <a:rPr lang="en-US"/>
              <a:t>th, td {border-bottom: 1px solid #ddd;}</a:t>
            </a:r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Table Hover </a:t>
            </a:r>
            <a:r>
              <a:rPr lang="en-US" sz="2000"/>
              <a:t>: </a:t>
            </a:r>
            <a:r>
              <a:rPr lang="en-US"/>
              <a:t>tr:hover {background-color: #f5f5f5;}</a:t>
            </a:r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Stripped Table </a:t>
            </a:r>
            <a:r>
              <a:rPr lang="en-US" sz="2000"/>
              <a:t>: </a:t>
            </a:r>
            <a:r>
              <a:rPr lang="en-US"/>
              <a:t>tr:nth-child(even) {background-color: #f2f2f2;}</a:t>
            </a:r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Responsive Table </a:t>
            </a:r>
            <a:r>
              <a:rPr lang="en-US" sz="2000"/>
              <a:t>: </a:t>
            </a:r>
            <a:r>
              <a:rPr lang="en-US"/>
              <a:t>&lt;div style="overflow-x:auto;"&gt; &lt;table&gt; contents &lt;/table&gt; &lt;/div&gt;</a:t>
            </a:r>
            <a:br>
              <a:rPr lang="en-US" sz="2000"/>
            </a:br>
            <a:endParaRPr lang="en-US" sz="2000"/>
          </a:p>
          <a:p>
            <a:pPr marL="0" indent="0">
              <a:buNone/>
            </a:pPr>
            <a:r>
              <a:rPr lang="en-US"/>
              <a:t>	</a:t>
            </a:r>
            <a:br>
              <a:rPr lang="en-US"/>
            </a:b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248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3780692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Forms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1055077"/>
            <a:ext cx="9530862" cy="4986285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sz="2000"/>
              <a:t>Styling input fields : input { width : 100% }</a:t>
            </a:r>
          </a:p>
          <a:p>
            <a:pPr marL="0" indent="0">
              <a:buNone/>
            </a:pPr>
            <a:r>
              <a:rPr lang="en-US" sz="2000"/>
              <a:t>					    input[type=text] { width : 100%} </a:t>
            </a:r>
          </a:p>
          <a:p>
            <a:endParaRPr lang="en-US"/>
          </a:p>
          <a:p>
            <a:r>
              <a:rPr lang="en-US"/>
              <a:t>Padding input fields : input { padding : 10px 15px }</a:t>
            </a:r>
          </a:p>
          <a:p>
            <a:r>
              <a:rPr lang="en-US"/>
              <a:t>Bordering input fields : input {border : 1px solid green ; border-radius : 10px}</a:t>
            </a:r>
          </a:p>
          <a:p>
            <a:r>
              <a:rPr lang="en-US"/>
              <a:t>Coloring input fields : input {background-color: pink;color : white}</a:t>
            </a:r>
          </a:p>
          <a:p>
            <a:r>
              <a:rPr lang="en-US"/>
              <a:t>Iconic input fields : input {background-image:url(‘icon_path.jpg’)</a:t>
            </a:r>
          </a:p>
          <a:p>
            <a:r>
              <a:rPr lang="en-US"/>
              <a:t>Styling Buttons : input [type=button] { background-color: green }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275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8" y="174800"/>
            <a:ext cx="7383845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Properties for Web Layout: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39" y="985139"/>
            <a:ext cx="9530862" cy="5698061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  <a:p>
            <a:r>
              <a:rPr lang="en-US" sz="3600" b="1">
                <a:solidFill>
                  <a:schemeClr val="accent1">
                    <a:lumMod val="75000"/>
                  </a:schemeClr>
                </a:solidFill>
              </a:rPr>
              <a:t>CSS Display</a:t>
            </a:r>
          </a:p>
          <a:p>
            <a:endParaRPr lang="en-US" sz="36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>
                <a:solidFill>
                  <a:schemeClr val="accent1">
                    <a:lumMod val="75000"/>
                  </a:schemeClr>
                </a:solidFill>
              </a:rPr>
              <a:t>CSS Position</a:t>
            </a:r>
          </a:p>
          <a:p>
            <a:endParaRPr lang="en-US" sz="36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>
                <a:solidFill>
                  <a:schemeClr val="accent1">
                    <a:lumMod val="75000"/>
                  </a:schemeClr>
                </a:solidFill>
              </a:rPr>
              <a:t>CSS Overflow</a:t>
            </a:r>
          </a:p>
          <a:p>
            <a:endParaRPr lang="en-US" sz="36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>
                <a:solidFill>
                  <a:schemeClr val="accent1">
                    <a:lumMod val="75000"/>
                  </a:schemeClr>
                </a:solidFill>
              </a:rPr>
              <a:t>CSS Float</a:t>
            </a:r>
          </a:p>
          <a:p>
            <a:endParaRPr lang="en-US" sz="36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>
                <a:solidFill>
                  <a:schemeClr val="accent1">
                    <a:lumMod val="75000"/>
                  </a:schemeClr>
                </a:solidFill>
              </a:rPr>
              <a:t>CSS Clear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795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3780692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Display: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1055077"/>
            <a:ext cx="9530862" cy="4986285"/>
          </a:xfrm>
        </p:spPr>
        <p:txBody>
          <a:bodyPr>
            <a:normAutofit lnSpcReduction="10000"/>
          </a:bodyPr>
          <a:lstStyle/>
          <a:p>
            <a:endParaRPr lang="en-US"/>
          </a:p>
          <a:p>
            <a:r>
              <a:rPr lang="en-US" sz="2000"/>
              <a:t>CSS Display property is used to specify how an element is displayed.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inline</a:t>
            </a:r>
            <a:r>
              <a:rPr lang="en-US" sz="2000"/>
              <a:t>/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/>
              <a:t>/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none</a:t>
            </a:r>
            <a:r>
              <a:rPr lang="en-US" sz="2000"/>
              <a:t>. It is widley is used in desigining page layout.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Block Level Elements </a:t>
            </a:r>
            <a:r>
              <a:rPr lang="en-US" sz="200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&lt;div&gt;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&lt;h1&gt; - &lt;h6&gt;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&lt;p&gt;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&lt;ol&gt;,&lt;ul&gt;,&lt;li&gt;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&lt;form&gt;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&lt;header&gt;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&lt;footer&gt;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&lt;section&gt;</a:t>
            </a:r>
          </a:p>
          <a:p>
            <a:pPr marL="0" indent="0">
              <a:buNone/>
            </a:pPr>
            <a:endParaRPr lang="en-US" sz="2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928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3780692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Display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8" y="1055077"/>
            <a:ext cx="11293115" cy="5689672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Inline Level Elements </a:t>
            </a:r>
            <a:r>
              <a:rPr lang="en-US" sz="200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&lt;span&gt;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&lt;a&gt;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&lt;img&gt;</a:t>
            </a:r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Display None </a:t>
            </a:r>
            <a:r>
              <a:rPr lang="en-US" sz="2000"/>
              <a:t>: display: none </a:t>
            </a:r>
            <a:r>
              <a:rPr lang="en-US" sz="2000">
                <a:sym typeface="Wingdings" panose="05000000000000000000" pitchFamily="2" charset="2"/>
              </a:rPr>
              <a:t> used to not to display an element</a:t>
            </a:r>
            <a:endParaRPr lang="en-US" sz="2000"/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Display Inline </a:t>
            </a:r>
            <a:r>
              <a:rPr lang="en-US" sz="2000"/>
              <a:t>: display: inline </a:t>
            </a:r>
            <a:r>
              <a:rPr lang="en-US" sz="2000">
                <a:sym typeface="Wingdings" panose="05000000000000000000" pitchFamily="2" charset="2"/>
              </a:rPr>
              <a:t> used to display element in inline format</a:t>
            </a:r>
            <a:endParaRPr lang="en-US" sz="2000"/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Display Block </a:t>
            </a:r>
            <a:r>
              <a:rPr lang="en-US" sz="2000"/>
              <a:t>: display : block </a:t>
            </a:r>
            <a:r>
              <a:rPr lang="en-US" sz="2000">
                <a:sym typeface="Wingdings" panose="05000000000000000000" pitchFamily="2" charset="2"/>
              </a:rPr>
              <a:t> used to display element in block format</a:t>
            </a:r>
          </a:p>
          <a:p>
            <a:r>
              <a:rPr lang="en-US" sz="2000">
                <a:sym typeface="Wingdings" panose="05000000000000000000" pitchFamily="2" charset="2"/>
              </a:rPr>
              <a:t>We can override elements default display behavior with display property.</a:t>
            </a:r>
          </a:p>
          <a:p>
            <a:pPr marL="0" indent="0">
              <a:buNone/>
            </a:pPr>
            <a:r>
              <a:rPr lang="en-US" sz="2000">
                <a:sym typeface="Wingdings" panose="05000000000000000000" pitchFamily="2" charset="2"/>
              </a:rPr>
              <a:t>Ex: </a:t>
            </a:r>
            <a:r>
              <a:rPr lang="en-US"/>
              <a:t>li {display: inline;}</a:t>
            </a:r>
            <a:r>
              <a:rPr lang="en-US" sz="2000">
                <a:sym typeface="Wingdings" panose="05000000000000000000" pitchFamily="2" charset="2"/>
              </a:rPr>
              <a:t>   by default &lt;li&gt; is block level element but it will be displayed as inline</a:t>
            </a:r>
          </a:p>
          <a:p>
            <a:pPr marL="0" indent="0">
              <a:buNone/>
            </a:pPr>
            <a:r>
              <a:rPr lang="en-US" sz="2000">
                <a:sym typeface="Wingdings" panose="05000000000000000000" pitchFamily="2" charset="2"/>
              </a:rPr>
              <a:t>      </a:t>
            </a:r>
            <a:r>
              <a:rPr lang="en-US"/>
              <a:t>span {display: block;}</a:t>
            </a:r>
            <a:r>
              <a:rPr lang="en-US" sz="2000">
                <a:sym typeface="Wingdings" panose="05000000000000000000" pitchFamily="2" charset="2"/>
              </a:rPr>
              <a:t>  by default &lt;span&gt; is inline level element but it will be displayed as block</a:t>
            </a:r>
            <a:endParaRPr lang="en-US" sz="2000"/>
          </a:p>
          <a:p>
            <a:pPr marL="457200" lvl="1" indent="0">
              <a:buNone/>
            </a:pPr>
            <a:r>
              <a:rPr lang="en-US" sz="1800"/>
              <a:t>h1 {display: none;} </a:t>
            </a:r>
            <a:r>
              <a:rPr lang="en-US" sz="1800">
                <a:sym typeface="Wingdings" panose="05000000000000000000" pitchFamily="2" charset="2"/>
              </a:rPr>
              <a:t> h1 element will hidden.</a:t>
            </a:r>
          </a:p>
          <a:p>
            <a:pPr marL="457200" lvl="1" indent="0">
              <a:buNone/>
            </a:pPr>
            <a:r>
              <a:rPr lang="en-US" sz="1800">
                <a:sym typeface="Wingdings" panose="05000000000000000000" pitchFamily="2" charset="2"/>
              </a:rPr>
              <a:t>h1 {visibility: hidden;} h1 element will be hidden and affects web page layout. </a:t>
            </a:r>
            <a:endParaRPr lang="en-US" sz="18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12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8" y="174800"/>
            <a:ext cx="4187639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inline-block: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8" y="843015"/>
            <a:ext cx="9530862" cy="6384022"/>
          </a:xfrm>
        </p:spPr>
        <p:txBody>
          <a:bodyPr>
            <a:normAutofit lnSpcReduction="10000"/>
          </a:bodyPr>
          <a:lstStyle/>
          <a:p>
            <a:endParaRPr lang="en-US"/>
          </a:p>
          <a:p>
            <a:r>
              <a:rPr lang="en-US" sz="2000"/>
              <a:t>When compared to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display : inline </a:t>
            </a:r>
            <a:r>
              <a:rPr lang="en-US" sz="2000"/>
              <a:t>,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display : inline-block </a:t>
            </a:r>
            <a:r>
              <a:rPr lang="en-US" sz="2000"/>
              <a:t>allows us to set width and height of on the element</a:t>
            </a:r>
          </a:p>
          <a:p>
            <a:r>
              <a:rPr lang="en-US" sz="2000"/>
              <a:t>When compared to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display : block </a:t>
            </a:r>
            <a:r>
              <a:rPr lang="en-US" sz="2000"/>
              <a:t>,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display : inline-block </a:t>
            </a:r>
            <a:r>
              <a:rPr lang="en-US" sz="2000"/>
              <a:t>does not insert line break at the end.</a:t>
            </a:r>
          </a:p>
          <a:p>
            <a:r>
              <a:rPr lang="en-US" sz="2000"/>
              <a:t>This CSS method is frequently used for designing navigation bars.</a:t>
            </a:r>
          </a:p>
          <a:p>
            <a:pPr marL="0" indent="0">
              <a:buNone/>
            </a:pPr>
            <a:r>
              <a:rPr lang="en-US" sz="2000"/>
              <a:t>	Ex:</a:t>
            </a:r>
          </a:p>
          <a:p>
            <a:pPr marL="800100" lvl="2" indent="0">
              <a:buNone/>
            </a:pPr>
            <a:r>
              <a:rPr lang="en-US" sz="1800"/>
              <a:t>.nav {</a:t>
            </a:r>
            <a:br>
              <a:rPr lang="en-US" sz="1800"/>
            </a:br>
            <a:r>
              <a:rPr lang="en-US" sz="1800"/>
              <a:t>  background-color: yellow; </a:t>
            </a:r>
            <a:br>
              <a:rPr lang="en-US" sz="1800"/>
            </a:br>
            <a:r>
              <a:rPr lang="en-US" sz="1800"/>
              <a:t>  list-style-type: none;</a:t>
            </a:r>
            <a:br>
              <a:rPr lang="en-US" sz="1800"/>
            </a:br>
            <a:r>
              <a:rPr lang="en-US" sz="1800"/>
              <a:t>  text-align: center; </a:t>
            </a:r>
            <a:br>
              <a:rPr lang="en-US" sz="1800"/>
            </a:br>
            <a:r>
              <a:rPr lang="en-US" sz="1800"/>
              <a:t>  padding: 0;</a:t>
            </a:r>
            <a:br>
              <a:rPr lang="en-US" sz="1800"/>
            </a:br>
            <a:r>
              <a:rPr lang="en-US" sz="1800"/>
              <a:t>  margin: 0;</a:t>
            </a:r>
            <a:br>
              <a:rPr lang="en-US" sz="1800"/>
            </a:br>
            <a:r>
              <a:rPr lang="en-US" sz="1800"/>
              <a:t>}</a:t>
            </a:r>
            <a:br>
              <a:rPr lang="en-US" sz="2000"/>
            </a:br>
            <a:br>
              <a:rPr lang="en-US" sz="2000"/>
            </a:br>
            <a:r>
              <a:rPr lang="en-US" sz="1800"/>
              <a:t>.nav li {</a:t>
            </a:r>
            <a:br>
              <a:rPr lang="en-US" sz="1800"/>
            </a:br>
            <a:r>
              <a:rPr lang="en-US" sz="1800"/>
              <a:t>  </a:t>
            </a: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display: inline-block</a:t>
            </a:r>
            <a:r>
              <a:rPr lang="en-US" sz="1800"/>
              <a:t>;</a:t>
            </a:r>
            <a:br>
              <a:rPr lang="en-US" sz="1800"/>
            </a:br>
            <a:r>
              <a:rPr lang="en-US" sz="1800"/>
              <a:t>  font-size: 20px;</a:t>
            </a:r>
            <a:br>
              <a:rPr lang="en-US" sz="1800"/>
            </a:br>
            <a:r>
              <a:rPr lang="en-US" sz="1800"/>
              <a:t>  padding: 20px;</a:t>
            </a:r>
            <a:br>
              <a:rPr lang="en-US" sz="1800"/>
            </a:br>
            <a:r>
              <a:rPr lang="en-US" sz="1800"/>
              <a:t>}</a:t>
            </a:r>
            <a:endParaRPr lang="en-US" sz="2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805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3780692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Position: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1055077"/>
            <a:ext cx="11393782" cy="4986285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sz="2000"/>
              <a:t>CSS Position is used to place an element at specified position on web page.</a:t>
            </a:r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position : static </a:t>
            </a:r>
            <a:r>
              <a:rPr lang="en-US" sz="2000">
                <a:sym typeface="Wingdings" panose="05000000000000000000" pitchFamily="2" charset="2"/>
              </a:rPr>
              <a:t> default method , places an element as per normal flow of page</a:t>
            </a:r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position : relative </a:t>
            </a:r>
            <a:r>
              <a:rPr lang="en-US" sz="2000">
                <a:sym typeface="Wingdings" panose="05000000000000000000" pitchFamily="2" charset="2"/>
              </a:rPr>
              <a:t> places an element relative to its normal postion</a:t>
            </a:r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position : fixed </a:t>
            </a:r>
            <a:r>
              <a:rPr lang="en-US" sz="2000">
                <a:sym typeface="Wingdings" panose="05000000000000000000" pitchFamily="2" charset="2"/>
              </a:rPr>
              <a:t> places an element relative to viewport and it stays fixed when page scrolls</a:t>
            </a:r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position : obsolute </a:t>
            </a:r>
            <a:r>
              <a:rPr lang="en-US" sz="2000">
                <a:sym typeface="Wingdings" panose="05000000000000000000" pitchFamily="2" charset="2"/>
              </a:rPr>
              <a:t> places an element relative to its ancestor</a:t>
            </a:r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position : sticky </a:t>
            </a:r>
            <a:r>
              <a:rPr lang="en-US" sz="2000">
                <a:sym typeface="Wingdings" panose="05000000000000000000" pitchFamily="2" charset="2"/>
              </a:rPr>
              <a:t> element toggles between relative and fixed until an offset is reached</a:t>
            </a:r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z-index : 1 </a:t>
            </a:r>
            <a:r>
              <a:rPr lang="en-US" sz="2000">
                <a:sym typeface="Wingdings" panose="05000000000000000000" pitchFamily="2" charset="2"/>
              </a:rPr>
              <a:t> used to specify stack order of elements when elements become overlapped</a:t>
            </a:r>
          </a:p>
          <a:p>
            <a:endParaRPr lang="en-US" sz="2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493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3780692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Overflow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1055077"/>
            <a:ext cx="10378714" cy="4986285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sz="2000"/>
              <a:t>CSS Overflow property is used what to do when content exceeds screen width and height.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overflow : visible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Default. The overflow is not clipped. The content renders outside the element's box.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overflow : hidden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The overflow is clipped, and the rest of the content will be invisible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overflow : scroll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The overflow is clipped, and a scrollbar is added to see the rest of the content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overflow : auto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adds scrollbars only when necessary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overflow-x: hidden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Hide horizontal scrollbar   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overflow-y: scroll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Add vertical scrollbar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583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4028248" cy="66821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0070C0"/>
                </a:solidFill>
              </a:rPr>
              <a:t>CSS Float &amp; Clear: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8" y="1055077"/>
            <a:ext cx="9925709" cy="5628123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sz="2000"/>
              <a:t>CSS Float and Clear properties are used for positioning and formatting of content</a:t>
            </a:r>
          </a:p>
          <a:p>
            <a:r>
              <a:rPr lang="en-US" sz="2000"/>
              <a:t>Float property specifies to which side content should float</a:t>
            </a:r>
          </a:p>
          <a:p>
            <a:r>
              <a:rPr lang="en-US" sz="2000"/>
              <a:t>Clear property specifies whether to allow or not allow an element to float </a:t>
            </a:r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float : right or left or inherit or none(default)</a:t>
            </a:r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clear : right or left or both or inherit or none(default) </a:t>
            </a:r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clearfix :</a:t>
            </a:r>
          </a:p>
          <a:p>
            <a:pPr marL="1714500" lvl="4" indent="0">
              <a:buNone/>
            </a:pPr>
            <a:r>
              <a:rPr lang="en-US" sz="2000"/>
              <a:t>.clearfix::after {</a:t>
            </a:r>
          </a:p>
          <a:p>
            <a:pPr marL="1714500" lvl="4" indent="0">
              <a:buNone/>
            </a:pPr>
            <a:r>
              <a:rPr lang="en-US" sz="2000"/>
              <a:t>  content: " ";</a:t>
            </a:r>
          </a:p>
          <a:p>
            <a:pPr marL="1714500" lvl="4" indent="0">
              <a:buNone/>
            </a:pPr>
            <a:r>
              <a:rPr lang="en-US" sz="2000"/>
              <a:t>  clear: both;</a:t>
            </a:r>
          </a:p>
          <a:p>
            <a:pPr marL="1714500" lvl="4" indent="0">
              <a:buNone/>
            </a:pPr>
            <a:r>
              <a:rPr lang="en-US" sz="2000"/>
              <a:t>  display: table;</a:t>
            </a:r>
          </a:p>
          <a:p>
            <a:pPr marL="1714500" lvl="4" indent="0">
              <a:buNone/>
            </a:pPr>
            <a:r>
              <a:rPr lang="en-US" sz="2000"/>
              <a:t>}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64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9B86-97EB-4F29-80B4-48183053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19" y="66430"/>
            <a:ext cx="8596668" cy="751255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3 Ways to insert CSS in HTML:</a:t>
            </a:r>
          </a:p>
        </p:txBody>
      </p:sp>
      <p:pic>
        <p:nvPicPr>
          <p:cNvPr id="1026" name="Picture 2" descr="Image result for css3 images">
            <a:extLst>
              <a:ext uri="{FF2B5EF4-FFF2-40B4-BE49-F238E27FC236}">
                <a16:creationId xmlns:a16="http://schemas.microsoft.com/office/drawing/2014/main" id="{CD1709BB-7B56-47DB-A6E9-F000565AF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DB032B-9C55-400B-84B5-912450D982D3}"/>
              </a:ext>
            </a:extLst>
          </p:cNvPr>
          <p:cNvSpPr txBox="1"/>
          <p:nvPr/>
        </p:nvSpPr>
        <p:spPr>
          <a:xfrm>
            <a:off x="325315" y="991200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CSS Syntax 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97593D-4F93-4ABC-AE8D-C5600FC93A12}"/>
              </a:ext>
            </a:extLst>
          </p:cNvPr>
          <p:cNvSpPr/>
          <p:nvPr/>
        </p:nvSpPr>
        <p:spPr>
          <a:xfrm>
            <a:off x="621322" y="1626449"/>
            <a:ext cx="9375531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>
                <a:solidFill>
                  <a:srgbClr val="0070C0"/>
                </a:solidFill>
                <a:sym typeface="Wingdings" panose="05000000000000000000" pitchFamily="2" charset="2"/>
              </a:rPr>
              <a:t>1) Inline CSS </a:t>
            </a:r>
            <a:r>
              <a:rPr lang="en-US" sz="1600" b="1">
                <a:sym typeface="Wingdings" panose="05000000000000000000" pitchFamily="2" charset="2"/>
              </a:rPr>
              <a:t>( CSS Styles are written inside the HTML Element itself , used for small styling)</a:t>
            </a:r>
            <a:endParaRPr lang="en-US" sz="1600" b="1"/>
          </a:p>
          <a:p>
            <a:endParaRPr lang="en-US"/>
          </a:p>
          <a:p>
            <a:r>
              <a:rPr lang="en-US" b="1"/>
              <a:t>Ex: 	</a:t>
            </a:r>
            <a:r>
              <a:rPr lang="en-US"/>
              <a:t>&lt;h1 </a:t>
            </a:r>
            <a:r>
              <a:rPr lang="en-US" b="1">
                <a:solidFill>
                  <a:srgbClr val="FF0000"/>
                </a:solidFill>
              </a:rPr>
              <a:t>style = “ color : red ; font-size : 20px ;” </a:t>
            </a:r>
            <a:r>
              <a:rPr lang="en-US"/>
              <a:t>&gt; Hello World &lt;/h1&gt;  </a:t>
            </a:r>
            <a:endParaRPr lang="en-US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B5C1E-FB11-45A2-8852-313C58601EBF}"/>
              </a:ext>
            </a:extLst>
          </p:cNvPr>
          <p:cNvSpPr txBox="1"/>
          <p:nvPr/>
        </p:nvSpPr>
        <p:spPr>
          <a:xfrm>
            <a:off x="621321" y="3048496"/>
            <a:ext cx="11125201" cy="17543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  <a:sym typeface="Wingdings" panose="05000000000000000000" pitchFamily="2" charset="2"/>
              </a:rPr>
              <a:t>2) Internal CSS </a:t>
            </a:r>
            <a:r>
              <a:rPr lang="en-US" sz="1600" b="1">
                <a:sym typeface="Wingdings" panose="05000000000000000000" pitchFamily="2" charset="2"/>
              </a:rPr>
              <a:t>( CSS Styles are written inside the Head Section using &lt;script&gt; tags , used for medium styling )</a:t>
            </a:r>
          </a:p>
          <a:p>
            <a:endParaRPr lang="en-US" b="1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b="1"/>
              <a:t>Ex:</a:t>
            </a:r>
          </a:p>
          <a:p>
            <a:r>
              <a:rPr lang="en-US"/>
              <a:t>&lt;style&gt;</a:t>
            </a:r>
          </a:p>
          <a:p>
            <a:r>
              <a:rPr lang="en-US" b="1">
                <a:solidFill>
                  <a:srgbClr val="FF0000"/>
                </a:solidFill>
              </a:rPr>
              <a:t>h1 { color : red ; font-size : 20px ; }  </a:t>
            </a:r>
          </a:p>
          <a:p>
            <a:r>
              <a:rPr lang="en-US"/>
              <a:t>&lt;/style&gt;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D33D2-8D95-47E5-B0A3-F5414A63A3FF}"/>
              </a:ext>
            </a:extLst>
          </p:cNvPr>
          <p:cNvSpPr/>
          <p:nvPr/>
        </p:nvSpPr>
        <p:spPr>
          <a:xfrm>
            <a:off x="621321" y="5189849"/>
            <a:ext cx="11248293" cy="8925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>
                <a:solidFill>
                  <a:srgbClr val="0070C0"/>
                </a:solidFill>
                <a:sym typeface="Wingdings" panose="05000000000000000000" pitchFamily="2" charset="2"/>
              </a:rPr>
              <a:t>3) External CSS </a:t>
            </a:r>
            <a:r>
              <a:rPr lang="en-US" sz="1600" b="1">
                <a:sym typeface="Wingdings" panose="05000000000000000000" pitchFamily="2" charset="2"/>
              </a:rPr>
              <a:t>( CSS Styles are written in a separate file with extension .css and linked, used for large styling )</a:t>
            </a:r>
            <a:endParaRPr lang="en-US" sz="1600"/>
          </a:p>
          <a:p>
            <a:endParaRPr lang="en-US" sz="1600"/>
          </a:p>
          <a:p>
            <a:r>
              <a:rPr lang="en-US" b="1"/>
              <a:t>Ex:  </a:t>
            </a:r>
            <a:r>
              <a:rPr lang="en-US" b="1">
                <a:solidFill>
                  <a:srgbClr val="FF0000"/>
                </a:solidFill>
              </a:rPr>
              <a:t>&lt;link rel=“stylesheet” href=“/mystyles.css”&gt;  </a:t>
            </a:r>
          </a:p>
        </p:txBody>
      </p:sp>
      <p:pic>
        <p:nvPicPr>
          <p:cNvPr id="4" name="Picture 2" descr="Image result for css syntax">
            <a:extLst>
              <a:ext uri="{FF2B5EF4-FFF2-40B4-BE49-F238E27FC236}">
                <a16:creationId xmlns:a16="http://schemas.microsoft.com/office/drawing/2014/main" id="{EC625AF8-7C0E-48D0-87B8-80ED32F45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308" y="3619630"/>
            <a:ext cx="3095939" cy="1032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715101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8" y="174800"/>
            <a:ext cx="5076873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Navigation Bars: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8" y="679508"/>
            <a:ext cx="9892153" cy="6090408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sz="2400"/>
              <a:t>We can style unordered list of links to make Navigation Bars.</a:t>
            </a:r>
          </a:p>
          <a:p>
            <a:r>
              <a:rPr lang="en-US" sz="2000"/>
              <a:t>Ex:	</a:t>
            </a:r>
            <a:r>
              <a:rPr lang="en-US"/>
              <a:t>&lt;ul&gt;</a:t>
            </a:r>
          </a:p>
          <a:p>
            <a:pPr marL="800100" lvl="2" indent="0">
              <a:buNone/>
            </a:pPr>
            <a:r>
              <a:rPr lang="en-US" sz="1800"/>
              <a:t>  &lt;li&gt; &lt;a href="/java.html"&gt;Java&lt;/a&gt; &lt;/li&gt;</a:t>
            </a:r>
          </a:p>
          <a:p>
            <a:pPr marL="800100" lvl="2" indent="0">
              <a:buNone/>
            </a:pPr>
            <a:r>
              <a:rPr lang="en-US" sz="1800"/>
              <a:t>  &lt;li&gt; &lt;a href="/python.html"&gt;Python&lt;/a&gt; &lt;/li&gt;</a:t>
            </a:r>
          </a:p>
          <a:p>
            <a:pPr marL="800100" lvl="2" indent="0">
              <a:buNone/>
            </a:pPr>
            <a:r>
              <a:rPr lang="en-US" sz="1800"/>
              <a:t>  &lt;li&gt; &lt;a href="/php.html"&gt;PHP&lt;/a&gt; &lt;/li&gt;</a:t>
            </a:r>
          </a:p>
          <a:p>
            <a:pPr marL="800100" lvl="2" indent="0">
              <a:buNone/>
            </a:pPr>
            <a:r>
              <a:rPr lang="en-US" sz="1800"/>
              <a:t>  &lt;li&gt; &lt;a href="/node.html"&gt;Node JS&lt;/a&gt; &lt;/li&gt;</a:t>
            </a:r>
          </a:p>
          <a:p>
            <a:pPr marL="800100" lvl="2" indent="0">
              <a:buNone/>
            </a:pPr>
            <a:r>
              <a:rPr lang="en-US" sz="1800"/>
              <a:t>  &lt;/ul&gt;</a:t>
            </a:r>
          </a:p>
          <a:p>
            <a:pPr marL="800100" lvl="2" indent="0">
              <a:buNone/>
            </a:pPr>
            <a:endParaRPr lang="en-US" sz="2000"/>
          </a:p>
          <a:p>
            <a:r>
              <a:rPr lang="en-US" sz="2400"/>
              <a:t>Navigation Bars are two types :</a:t>
            </a:r>
          </a:p>
          <a:p>
            <a:pPr lvl="1"/>
            <a:r>
              <a:rPr lang="en-US" sz="2000"/>
              <a:t>Horizontal navigation bars</a:t>
            </a:r>
          </a:p>
          <a:p>
            <a:pPr lvl="1"/>
            <a:r>
              <a:rPr lang="en-US" sz="2000"/>
              <a:t>Vertical navigation bars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555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8" y="174800"/>
            <a:ext cx="4321863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Dropdowns: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1055077"/>
            <a:ext cx="9530862" cy="4986285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sz="2000"/>
              <a:t>With CSS Styles we can make hoverable Drop Down Menu using display:none and display:block properties.</a:t>
            </a:r>
          </a:p>
          <a:p>
            <a:endParaRPr lang="en-US" sz="2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ropdown menus">
            <a:extLst>
              <a:ext uri="{FF2B5EF4-FFF2-40B4-BE49-F238E27FC236}">
                <a16:creationId xmlns:a16="http://schemas.microsoft.com/office/drawing/2014/main" id="{FDA91694-88F9-4A8C-89E1-032D1AE3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837" y="2317589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953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7" y="174800"/>
            <a:ext cx="8625417" cy="88027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Designing Page Layout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1055077"/>
            <a:ext cx="9530862" cy="4986285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 sz="2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web page layout">
            <a:extLst>
              <a:ext uri="{FF2B5EF4-FFF2-40B4-BE49-F238E27FC236}">
                <a16:creationId xmlns:a16="http://schemas.microsoft.com/office/drawing/2014/main" id="{32E4CA4C-CCFC-4620-9B11-5C821BA05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65" y="816638"/>
            <a:ext cx="7298420" cy="599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21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3780692" cy="66821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0070C0"/>
                </a:solidFill>
              </a:rPr>
              <a:t>CSS Grid Layout: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37" y="610229"/>
            <a:ext cx="9530862" cy="6247771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sz="2400"/>
              <a:t>CSS Grid Layout is good choice to use for designing page layout when compared to float and clear.</a:t>
            </a:r>
          </a:p>
          <a:p>
            <a:r>
              <a:rPr lang="en-US" sz="2400"/>
              <a:t>CSS Grid consists of parent elements(grid-container) and child elements(grid-item)</a:t>
            </a:r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Ex:</a:t>
            </a:r>
          </a:p>
          <a:p>
            <a:pPr marL="0" indent="0">
              <a:buNone/>
            </a:pPr>
            <a:r>
              <a:rPr lang="en-US" sz="2000"/>
              <a:t>	  &lt;div class="grid-container"&gt;</a:t>
            </a:r>
            <a:br>
              <a:rPr lang="en-US" sz="2000"/>
            </a:br>
            <a:r>
              <a:rPr lang="en-US" sz="2000"/>
              <a:t>	  &lt;div class="grid-item"&gt;1&lt;/div&gt;</a:t>
            </a:r>
            <a:br>
              <a:rPr lang="en-US" sz="2000"/>
            </a:br>
            <a:r>
              <a:rPr lang="en-US" sz="2000"/>
              <a:t>	  &lt;div class="grid-item"&gt;2&lt;/div&gt;</a:t>
            </a:r>
            <a:br>
              <a:rPr lang="en-US" sz="2000"/>
            </a:br>
            <a:r>
              <a:rPr lang="en-US" sz="2000"/>
              <a:t>	  &lt;div class="grid-item"&gt;3&lt;/div&gt;</a:t>
            </a:r>
          </a:p>
          <a:p>
            <a:pPr marL="0" indent="0">
              <a:buNone/>
            </a:pPr>
            <a:r>
              <a:rPr lang="en-US" sz="2000"/>
              <a:t>	  &lt;/div&gt;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Grid Display </a:t>
            </a:r>
            <a:r>
              <a:rPr lang="en-US" sz="2000"/>
              <a:t>: A html element becomes a grid container when its display property is set to </a:t>
            </a:r>
            <a:r>
              <a:rPr lang="en-US" sz="2000" i="1"/>
              <a:t>grid</a:t>
            </a:r>
            <a:r>
              <a:rPr lang="en-US" sz="2000"/>
              <a:t> or </a:t>
            </a:r>
            <a:r>
              <a:rPr lang="en-US" sz="2000" i="1"/>
              <a:t>inline-grid</a:t>
            </a:r>
            <a:r>
              <a:rPr lang="en-US" sz="2000"/>
              <a:t>.</a:t>
            </a:r>
          </a:p>
          <a:p>
            <a:pPr marL="0" indent="0">
              <a:buNone/>
            </a:pPr>
            <a:r>
              <a:rPr lang="en-US" sz="2000"/>
              <a:t>Ex: .grid-container { display: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grid</a:t>
            </a:r>
            <a:r>
              <a:rPr lang="en-US" sz="2000"/>
              <a:t> or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inline-grid</a:t>
            </a:r>
            <a:r>
              <a:rPr lang="en-US" sz="2000"/>
              <a:t>;}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4C66B3C-656C-497D-B9F0-B93F588E1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58418"/>
              </p:ext>
            </p:extLst>
          </p:nvPr>
        </p:nvGraphicFramePr>
        <p:xfrm>
          <a:off x="5863904" y="2619194"/>
          <a:ext cx="5841920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8384">
                  <a:extLst>
                    <a:ext uri="{9D8B030D-6E8A-4147-A177-3AD203B41FA5}">
                      <a16:colId xmlns:a16="http://schemas.microsoft.com/office/drawing/2014/main" val="640700336"/>
                    </a:ext>
                  </a:extLst>
                </a:gridCol>
                <a:gridCol w="1168384">
                  <a:extLst>
                    <a:ext uri="{9D8B030D-6E8A-4147-A177-3AD203B41FA5}">
                      <a16:colId xmlns:a16="http://schemas.microsoft.com/office/drawing/2014/main" val="2554744501"/>
                    </a:ext>
                  </a:extLst>
                </a:gridCol>
                <a:gridCol w="1168384">
                  <a:extLst>
                    <a:ext uri="{9D8B030D-6E8A-4147-A177-3AD203B41FA5}">
                      <a16:colId xmlns:a16="http://schemas.microsoft.com/office/drawing/2014/main" val="311951947"/>
                    </a:ext>
                  </a:extLst>
                </a:gridCol>
                <a:gridCol w="1168384">
                  <a:extLst>
                    <a:ext uri="{9D8B030D-6E8A-4147-A177-3AD203B41FA5}">
                      <a16:colId xmlns:a16="http://schemas.microsoft.com/office/drawing/2014/main" val="3184243736"/>
                    </a:ext>
                  </a:extLst>
                </a:gridCol>
                <a:gridCol w="1168384">
                  <a:extLst>
                    <a:ext uri="{9D8B030D-6E8A-4147-A177-3AD203B41FA5}">
                      <a16:colId xmlns:a16="http://schemas.microsoft.com/office/drawing/2014/main" val="656843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8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173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45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6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1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381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8684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4112138" cy="66821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CSS Grid Layout: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73" y="943194"/>
            <a:ext cx="10168990" cy="5740006"/>
          </a:xfrm>
        </p:spPr>
        <p:txBody>
          <a:bodyPr>
            <a:normAutofit fontScale="85000" lnSpcReduction="20000"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Grid Template Columns</a:t>
            </a:r>
            <a:r>
              <a:rPr lang="en-US" b="1"/>
              <a:t> </a:t>
            </a:r>
            <a:r>
              <a:rPr lang="en-US"/>
              <a:t>: property defines the number of columns in your grid layout, and it can define the 					                width of each column inside grid.</a:t>
            </a:r>
          </a:p>
          <a:p>
            <a:endParaRPr lang="en-US"/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Grid Template Rows </a:t>
            </a:r>
            <a:r>
              <a:rPr lang="en-US"/>
              <a:t>: property defines the height of each row inside grid.</a:t>
            </a:r>
          </a:p>
          <a:p>
            <a:endParaRPr lang="en-US"/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justify-content </a:t>
            </a:r>
            <a:r>
              <a:rPr lang="en-US"/>
              <a:t> property is used to align the whole grid inside the container.</a:t>
            </a:r>
            <a:r>
              <a:rPr lang="en-US" sz="2000"/>
              <a:t> </a:t>
            </a:r>
          </a:p>
          <a:p>
            <a:pPr marL="0" indent="0">
              <a:buNone/>
            </a:pPr>
            <a:r>
              <a:rPr lang="en-US" sz="2000"/>
              <a:t>	Ex : </a:t>
            </a:r>
            <a:r>
              <a:rPr lang="en-US">
                <a:solidFill>
                  <a:srgbClr val="0070C0"/>
                </a:solidFill>
              </a:rPr>
              <a:t>justify-content</a:t>
            </a:r>
            <a:r>
              <a:rPr lang="en-US"/>
              <a:t>: space-evenly or space-around or space-between or center or start or end</a:t>
            </a:r>
          </a:p>
          <a:p>
            <a:pPr marL="0" indent="0">
              <a:buNone/>
            </a:pPr>
            <a:endParaRPr lang="en-US"/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align-content</a:t>
            </a:r>
            <a:r>
              <a:rPr lang="en-US"/>
              <a:t> property is used to </a:t>
            </a:r>
            <a:r>
              <a:rPr lang="en-US" i="1"/>
              <a:t>vertically</a:t>
            </a:r>
            <a:r>
              <a:rPr lang="en-US"/>
              <a:t> align the whole grid inside the container.</a:t>
            </a:r>
          </a:p>
          <a:p>
            <a:pPr marL="0" indent="0">
              <a:buNone/>
            </a:pPr>
            <a:r>
              <a:rPr lang="en-US"/>
              <a:t>	Ex : </a:t>
            </a:r>
            <a:r>
              <a:rPr lang="en-US">
                <a:solidFill>
                  <a:srgbClr val="0070C0"/>
                </a:solidFill>
              </a:rPr>
              <a:t>align-content</a:t>
            </a:r>
            <a:r>
              <a:rPr lang="en-US"/>
              <a:t>:  space-evenly or space-around or space-between or center or start or end</a:t>
            </a:r>
          </a:p>
          <a:p>
            <a:pPr marL="0" indent="0">
              <a:buNone/>
            </a:pPr>
            <a:endParaRPr lang="en-US"/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Grid items </a:t>
            </a:r>
            <a:r>
              <a:rPr lang="en-US"/>
              <a:t>: A grid </a:t>
            </a:r>
            <a:r>
              <a:rPr lang="en-US" i="1"/>
              <a:t>container</a:t>
            </a:r>
            <a:r>
              <a:rPr lang="en-US"/>
              <a:t> contains grid </a:t>
            </a:r>
            <a:r>
              <a:rPr lang="en-US" i="1"/>
              <a:t>items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Grid-column</a:t>
            </a:r>
            <a:r>
              <a:rPr lang="en-US"/>
              <a:t> : property defines on which column(s) to place an item.</a:t>
            </a:r>
          </a:p>
          <a:p>
            <a:endParaRPr lang="en-US"/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Grid-row </a:t>
            </a:r>
            <a:r>
              <a:rPr lang="en-US"/>
              <a:t>: property defines on which row to place an item.</a:t>
            </a:r>
          </a:p>
          <a:p>
            <a:endParaRPr lang="en-US"/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Grid-area </a:t>
            </a:r>
            <a:r>
              <a:rPr lang="en-US"/>
              <a:t>: property can be used as a shorthand property for the </a:t>
            </a:r>
            <a:r>
              <a:rPr lang="en-US" i="1"/>
              <a:t>grid-row-start, grid-column-start, grid-row-end </a:t>
            </a:r>
            <a:r>
              <a:rPr lang="en-US"/>
              <a:t>and the </a:t>
            </a:r>
            <a:r>
              <a:rPr lang="en-US" i="1"/>
              <a:t>grid-column-end</a:t>
            </a:r>
            <a:r>
              <a:rPr lang="en-US"/>
              <a:t> properties.</a:t>
            </a:r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396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7" y="174800"/>
            <a:ext cx="8625417" cy="88027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BootStrap Framework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8" y="1055077"/>
            <a:ext cx="10152213" cy="5802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>
                <a:solidFill>
                  <a:schemeClr val="accent1">
                    <a:lumMod val="75000"/>
                  </a:schemeClr>
                </a:solidFill>
              </a:rPr>
              <a:t>What is Bootstrap?</a:t>
            </a:r>
          </a:p>
          <a:p>
            <a:pPr marL="0" indent="0">
              <a:buNone/>
            </a:pPr>
            <a:endParaRPr lang="en-US" sz="2800" b="1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400"/>
              <a:t>Bootstrap is a free readymade front-end framework for faster and easier web development</a:t>
            </a:r>
          </a:p>
          <a:p>
            <a:pPr lvl="1"/>
            <a:r>
              <a:rPr lang="en-US" sz="2400"/>
              <a:t>Bootstrap was developed by Twitter in 2011.</a:t>
            </a:r>
          </a:p>
          <a:p>
            <a:pPr lvl="1"/>
            <a:r>
              <a:rPr lang="en-US" sz="2400"/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pPr lvl="1"/>
            <a:r>
              <a:rPr lang="en-US" sz="2400"/>
              <a:t>Bootstrap also gives you the ability to easily create responsive designs</a:t>
            </a:r>
          </a:p>
          <a:p>
            <a:pPr lvl="1"/>
            <a:r>
              <a:rPr lang="en-US" sz="2400"/>
              <a:t>If you want total custom defined css styles for your web page then </a:t>
            </a:r>
          </a:p>
          <a:p>
            <a:pPr marL="457200" lvl="1" indent="0">
              <a:buNone/>
            </a:pPr>
            <a:r>
              <a:rPr lang="en-US" sz="2400"/>
              <a:t>	you don’t require BootStrap Framework.</a:t>
            </a:r>
          </a:p>
          <a:p>
            <a:pPr lvl="1"/>
            <a:endParaRPr lang="en-US" sz="28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428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7" y="174800"/>
            <a:ext cx="8625417" cy="88027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BootStrap Framework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50" y="971187"/>
            <a:ext cx="9934098" cy="5630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What is Responsive Web Design?</a:t>
            </a:r>
            <a:endParaRPr lang="en-US" sz="2400"/>
          </a:p>
          <a:p>
            <a:pPr lvl="1"/>
            <a:r>
              <a:rPr lang="en-US" sz="2400"/>
              <a:t>Responsive web design is about creating web sites which automatically adjust themselves to look good on all devices, from small phones to large desktops.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600" b="1">
                <a:solidFill>
                  <a:schemeClr val="accent1">
                    <a:lumMod val="75000"/>
                  </a:schemeClr>
                </a:solidFill>
              </a:rPr>
              <a:t>Why Use Bootstrap?</a:t>
            </a: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	Advantages of Bootstrap:</a:t>
            </a:r>
          </a:p>
          <a:p>
            <a:r>
              <a:rPr lang="en-US" b="1"/>
              <a:t>Easy to use:</a:t>
            </a:r>
            <a:r>
              <a:rPr lang="en-US"/>
              <a:t> Anybody with just basic knowledge of HTML and CSS can start using Bootstrap</a:t>
            </a:r>
          </a:p>
          <a:p>
            <a:r>
              <a:rPr lang="en-US" b="1"/>
              <a:t>Responsive features:</a:t>
            </a:r>
            <a:r>
              <a:rPr lang="en-US"/>
              <a:t> Bootstrap's responsive CSS adjusts to phones, tablets, and desktops</a:t>
            </a:r>
          </a:p>
          <a:p>
            <a:r>
              <a:rPr lang="en-US" b="1"/>
              <a:t>Mobile-first approach:</a:t>
            </a:r>
            <a:r>
              <a:rPr lang="en-US"/>
              <a:t> In Bootstrap 3, mobile-first styles are part of the core framework</a:t>
            </a:r>
          </a:p>
          <a:p>
            <a:r>
              <a:rPr lang="en-US" b="1"/>
              <a:t>Browser compatibility:</a:t>
            </a:r>
            <a:r>
              <a:rPr lang="en-US"/>
              <a:t> Bootstrap is compatible with all modern browsers (Chrome, Firefox, Internet Explorer, Edge, Safari, and Opera)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043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7" y="174800"/>
            <a:ext cx="8625417" cy="88027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BootStrap Framework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39" y="1055077"/>
            <a:ext cx="10667220" cy="5547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Where to Get Bootstrap &amp; How to use it ?</a:t>
            </a:r>
          </a:p>
          <a:p>
            <a:r>
              <a:rPr lang="en-US"/>
              <a:t>There are two ways to start using Bootstrap on your own web site.</a:t>
            </a:r>
          </a:p>
          <a:p>
            <a:pPr marL="0" indent="0">
              <a:buNone/>
            </a:pPr>
            <a:r>
              <a:rPr lang="en-US"/>
              <a:t>You can:</a:t>
            </a:r>
          </a:p>
          <a:p>
            <a:r>
              <a:rPr lang="en-US"/>
              <a:t>Download Bootstrap from getbootstrap.com</a:t>
            </a:r>
          </a:p>
          <a:p>
            <a:r>
              <a:rPr lang="en-US"/>
              <a:t>Include Bootstrap from a CDN ( Content Delivery Network )</a:t>
            </a:r>
          </a:p>
          <a:p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Ex : 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&lt;!-- Latest compiled and minified CSS --&gt;</a:t>
            </a:r>
            <a:br>
              <a:rPr lang="en-US"/>
            </a:br>
            <a:r>
              <a:rPr lang="en-US"/>
              <a:t>&lt;link rel="stylesheet" href="https://maxcdn.bootstrapcdn.com/bootstrap/3.4.0/css/bootstrap.min.css"&gt;</a:t>
            </a:r>
            <a:br>
              <a:rPr lang="en-US"/>
            </a:br>
            <a:br>
              <a:rPr lang="en-US"/>
            </a:b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&lt;!-- jQuery library --&gt;</a:t>
            </a:r>
            <a:br>
              <a:rPr lang="en-US"/>
            </a:br>
            <a:r>
              <a:rPr lang="en-US"/>
              <a:t>&lt;script src="https://ajax.googleapis.com/ajax/libs/jquery/3.4.1/jquery.min.js"&gt;&lt;/script&gt;</a:t>
            </a:r>
            <a:br>
              <a:rPr lang="en-US"/>
            </a:br>
            <a:br>
              <a:rPr lang="en-US"/>
            </a:b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&lt;!-- Latest compiled JavaScript --&gt;</a:t>
            </a:r>
            <a:br>
              <a:rPr lang="en-US"/>
            </a:br>
            <a:r>
              <a:rPr lang="en-US"/>
              <a:t>&lt;script src="https://maxcdn.bootstrapcdn.com/bootstrap/3.4.0/js/bootstrap.min.js"&gt;&lt;/script&gt;</a:t>
            </a:r>
          </a:p>
          <a:p>
            <a:endParaRPr lang="en-US"/>
          </a:p>
          <a:p>
            <a:endParaRPr lang="en-US" sz="2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C2E9EB8F-D0A5-4D14-B584-8C4DA1DA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40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39631"/>
            <a:ext cx="3587262" cy="66821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0070C0"/>
                </a:solidFill>
              </a:rPr>
              <a:t> CSS  Selectors: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53" y="624254"/>
            <a:ext cx="9530862" cy="59798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	</a:t>
            </a:r>
            <a:r>
              <a:rPr lang="en-US" sz="2000">
                <a:solidFill>
                  <a:srgbClr val="7030A0"/>
                </a:solidFill>
              </a:rPr>
              <a:t>Simple Selectors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/>
              <a:t>Element name based 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/>
              <a:t>Id based 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/>
              <a:t>Class based 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/>
              <a:t>Universal 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/>
              <a:t>Group Selection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7030A0"/>
                </a:solidFill>
              </a:rPr>
              <a:t>  Attribute Selectors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7030A0"/>
                </a:solidFill>
              </a:rPr>
              <a:t> Combinator Selectors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7030A0"/>
                </a:solidFill>
              </a:rPr>
              <a:t>	Pseudo Class Selectors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	</a:t>
            </a:r>
            <a:r>
              <a:rPr lang="en-US" sz="2000">
                <a:solidFill>
                  <a:srgbClr val="7030A0"/>
                </a:solidFill>
              </a:rPr>
              <a:t>Pseudo Element Selectors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0070C0"/>
                </a:solidFill>
              </a:rPr>
              <a:t>Note :</a:t>
            </a:r>
            <a:r>
              <a:rPr lang="en-US" sz="2000">
                <a:solidFill>
                  <a:srgbClr val="7030A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JQuery also uses CSS Selector concepts to select Html Elements to apply JS</a:t>
            </a:r>
          </a:p>
          <a:p>
            <a:pPr marL="0" indent="0">
              <a:buNone/>
            </a:pPr>
            <a:endParaRPr lang="en-US" sz="2000">
              <a:solidFill>
                <a:srgbClr val="FF0000"/>
              </a:solidFill>
            </a:endParaRPr>
          </a:p>
          <a:p>
            <a:endParaRPr lang="en-US" sz="2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BCFC57C0-EE0D-4AFE-96D1-7E365553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90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4800"/>
            <a:ext cx="4686300" cy="66821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0070C0"/>
                </a:solidFill>
              </a:rPr>
              <a:t>CSS Simple Selectors: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8" y="712177"/>
            <a:ext cx="10761786" cy="5971023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Element name based selection :</a:t>
            </a:r>
          </a:p>
          <a:p>
            <a:pPr marL="0" indent="0">
              <a:buNone/>
            </a:pPr>
            <a:r>
              <a:rPr lang="en-US"/>
              <a:t>	Ex: </a:t>
            </a:r>
            <a:r>
              <a:rPr lang="en-US">
                <a:solidFill>
                  <a:srgbClr val="0070C0"/>
                </a:solidFill>
              </a:rPr>
              <a:t>p {   text-align: center; color: green;  } </a:t>
            </a:r>
            <a:r>
              <a:rPr lang="en-US">
                <a:sym typeface="Wingdings" panose="05000000000000000000" pitchFamily="2" charset="2"/>
              </a:rPr>
              <a:t> selects </a:t>
            </a:r>
            <a:r>
              <a:rPr lang="es-ES">
                <a:sym typeface="Wingdings" panose="05000000000000000000" pitchFamily="2" charset="2"/>
              </a:rPr>
              <a:t>and modifies </a:t>
            </a:r>
            <a:r>
              <a:rPr lang="en-US">
                <a:sym typeface="Wingdings" panose="05000000000000000000" pitchFamily="2" charset="2"/>
              </a:rPr>
              <a:t>all p elements</a:t>
            </a:r>
            <a:endParaRPr lang="en-US" sz="2000"/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Id based selection :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/>
              <a:t>Ex:  </a:t>
            </a:r>
            <a:r>
              <a:rPr lang="es-ES">
                <a:solidFill>
                  <a:srgbClr val="0070C0"/>
                </a:solidFill>
              </a:rPr>
              <a:t>#hello { text-align: center; color: red; } </a:t>
            </a:r>
            <a:r>
              <a:rPr lang="es-ES">
                <a:sym typeface="Wingdings" panose="05000000000000000000" pitchFamily="2" charset="2"/>
              </a:rPr>
              <a:t> selects and modifies only element having id as ‘hello’</a:t>
            </a:r>
            <a:endParaRPr lang="en-US" sz="2000"/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Class based selection :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/>
              <a:t>Ex: </a:t>
            </a:r>
            <a:r>
              <a:rPr lang="en-US">
                <a:solidFill>
                  <a:srgbClr val="0070C0"/>
                </a:solidFill>
              </a:rPr>
              <a:t>.hai { </a:t>
            </a:r>
            <a:r>
              <a:rPr lang="es-ES">
                <a:solidFill>
                  <a:srgbClr val="0070C0"/>
                </a:solidFill>
              </a:rPr>
              <a:t>text-align: center; color: blue; } </a:t>
            </a:r>
            <a:r>
              <a:rPr lang="es-ES">
                <a:sym typeface="Wingdings" panose="05000000000000000000" pitchFamily="2" charset="2"/>
              </a:rPr>
              <a:t> selects and modifies all element having class as ‘hai’</a:t>
            </a:r>
            <a:endParaRPr lang="en-US"/>
          </a:p>
          <a:p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Universal selection :</a:t>
            </a:r>
          </a:p>
          <a:p>
            <a:pPr marL="0" indent="0">
              <a:buNone/>
            </a:pPr>
            <a:r>
              <a:rPr lang="en-US"/>
              <a:t>	Ex: </a:t>
            </a:r>
            <a:r>
              <a:rPr lang="en-US">
                <a:solidFill>
                  <a:srgbClr val="0070C0"/>
                </a:solidFill>
              </a:rPr>
              <a:t>* { </a:t>
            </a:r>
            <a:r>
              <a:rPr lang="es-ES">
                <a:solidFill>
                  <a:srgbClr val="0070C0"/>
                </a:solidFill>
              </a:rPr>
              <a:t>text-align: center; color: blue; } </a:t>
            </a:r>
            <a:r>
              <a:rPr lang="es-ES">
                <a:sym typeface="Wingdings" panose="05000000000000000000" pitchFamily="2" charset="2"/>
              </a:rPr>
              <a:t> selects and modifies all elements in document</a:t>
            </a:r>
            <a:endParaRPr lang="en-US"/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Group Selection :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/>
              <a:t>Ex: </a:t>
            </a:r>
            <a:r>
              <a:rPr lang="en-US">
                <a:solidFill>
                  <a:srgbClr val="0070C0"/>
                </a:solidFill>
              </a:rPr>
              <a:t>h1, h2, p { text-align: center;  color: red; } </a:t>
            </a:r>
            <a:r>
              <a:rPr lang="en-US">
                <a:sym typeface="Wingdings" panose="05000000000000000000" pitchFamily="2" charset="2"/>
              </a:rPr>
              <a:t> selects and modifies specified elements</a:t>
            </a:r>
            <a:endParaRPr lang="en-US" sz="2000"/>
          </a:p>
          <a:p>
            <a:pPr marL="0" indent="0">
              <a:buNone/>
            </a:pP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BD3C5590-5E58-4273-B3A4-3A5C2B76A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0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06" y="74734"/>
            <a:ext cx="5284178" cy="66821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0070C0"/>
                </a:solidFill>
              </a:rPr>
              <a:t>CSS Attribute Selectors: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06" y="408842"/>
            <a:ext cx="11078308" cy="6449158"/>
          </a:xfrm>
        </p:spPr>
        <p:txBody>
          <a:bodyPr>
            <a:normAutofit fontScale="92500" lnSpcReduction="20000"/>
          </a:bodyPr>
          <a:lstStyle/>
          <a:p>
            <a:endParaRPr lang="en-US"/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CSS [attribute] Selector : </a:t>
            </a:r>
            <a:r>
              <a:rPr lang="en-US"/>
              <a:t>it is used to select elements with a specified attribute.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rgbClr val="0070C0"/>
                </a:solidFill>
              </a:rPr>
              <a:t>Ex: a[target] {background-color: green;}</a:t>
            </a:r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CSS [attribute="value"] Selector : </a:t>
            </a:r>
            <a:r>
              <a:rPr lang="en-US"/>
              <a:t>it is used to select elements with a specified attribute and value.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rgbClr val="0070C0"/>
                </a:solidFill>
              </a:rPr>
              <a:t>Ex: a[target="_blank"] { background-color: green;}</a:t>
            </a:r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CSS [attribute~="value"] Selector : </a:t>
            </a:r>
            <a:r>
              <a:rPr lang="en-US"/>
              <a:t>it is used to select elements with an attribute value containing a specified word which is space separated.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rgbClr val="0070C0"/>
                </a:solidFill>
              </a:rPr>
              <a:t>Ex: [title~="flower"] {border: 5px solid green;}</a:t>
            </a:r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CSS [attribute|="value"] Selector : </a:t>
            </a:r>
            <a:r>
              <a:rPr lang="en-US"/>
              <a:t>is used to select elements with the specified attribute starting with the specified value.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rgbClr val="0070C0"/>
                </a:solidFill>
              </a:rPr>
              <a:t>Ex: [class|="top"] {background: green;}</a:t>
            </a:r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CSS [attribute^="value"] Selector : </a:t>
            </a:r>
            <a:r>
              <a:rPr lang="en-US"/>
              <a:t>is used to select elements whose attribute value begins with a specified value.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rgbClr val="0070C0"/>
                </a:solidFill>
              </a:rPr>
              <a:t>Ex: [class^="top"] {background: green;}</a:t>
            </a:r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CSS [attribute$="value"] Selector : </a:t>
            </a:r>
            <a:r>
              <a:rPr lang="en-US"/>
              <a:t>is used to select elements whose attribute value ends with a specified value.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rgbClr val="0070C0"/>
                </a:solidFill>
              </a:rPr>
              <a:t>Ex: [class$="test"] {background: green;}</a:t>
            </a:r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CSS [attribute*="value"] Selector : </a:t>
            </a:r>
            <a:r>
              <a:rPr lang="en-US"/>
              <a:t>is used to select elements whose attribute value contains a specified value.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rgbClr val="0070C0"/>
                </a:solidFill>
              </a:rPr>
              <a:t>Ex: [class*="te"] {background: green;}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2" descr="Image result for css3 images">
            <a:extLst>
              <a:ext uri="{FF2B5EF4-FFF2-40B4-BE49-F238E27FC236}">
                <a16:creationId xmlns:a16="http://schemas.microsoft.com/office/drawing/2014/main" id="{F3666872-BC65-45BD-B529-2F58DACF3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72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8" y="174800"/>
            <a:ext cx="5627077" cy="66821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0070C0"/>
                </a:solidFill>
              </a:rPr>
              <a:t>CSS Combinator Selectors: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8" y="1055077"/>
            <a:ext cx="11104686" cy="5628123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sz="2000"/>
              <a:t>Combinator Selectors selects elements based on relationship between elements.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1. Descendant selector (space) : </a:t>
            </a:r>
            <a:r>
              <a:rPr lang="en-US"/>
              <a:t>it is used to select all elements that are descendants of a 										     specified element.</a:t>
            </a:r>
          </a:p>
          <a:p>
            <a:pPr marL="0" indent="0">
              <a:buNone/>
            </a:pPr>
            <a:r>
              <a:rPr lang="en-US"/>
              <a:t>	Ex: </a:t>
            </a:r>
            <a:r>
              <a:rPr lang="en-US">
                <a:solidFill>
                  <a:srgbClr val="0070C0"/>
                </a:solidFill>
              </a:rPr>
              <a:t>div p {background-color: pink;}</a:t>
            </a:r>
          </a:p>
          <a:p>
            <a:pPr marL="0" indent="0"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2. Child selector (&gt;) : </a:t>
            </a:r>
            <a:r>
              <a:rPr lang="en-US"/>
              <a:t>it is used to select all elements that are the children of a specified element.</a:t>
            </a:r>
          </a:p>
          <a:p>
            <a:pPr marL="0" indent="0">
              <a:buNone/>
            </a:pPr>
            <a:r>
              <a:rPr lang="en-US"/>
              <a:t>	Ex: </a:t>
            </a:r>
            <a:r>
              <a:rPr lang="en-US">
                <a:solidFill>
                  <a:srgbClr val="0070C0"/>
                </a:solidFill>
              </a:rPr>
              <a:t>div &gt; p {background-color: pink;}</a:t>
            </a:r>
          </a:p>
          <a:p>
            <a:pPr marL="0" indent="0"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3. Adjacent sibling selector (+) : </a:t>
            </a:r>
            <a:r>
              <a:rPr lang="en-US"/>
              <a:t>it is used to selects all elements that are the adjacent siblings of 								            a specified element.</a:t>
            </a:r>
          </a:p>
          <a:p>
            <a:pPr marL="0" indent="0">
              <a:buNone/>
            </a:pPr>
            <a:r>
              <a:rPr lang="en-US"/>
              <a:t>	Ex: </a:t>
            </a:r>
            <a:r>
              <a:rPr lang="en-US">
                <a:solidFill>
                  <a:srgbClr val="0070C0"/>
                </a:solidFill>
              </a:rPr>
              <a:t>div + p {background-color: pink;}</a:t>
            </a:r>
          </a:p>
          <a:p>
            <a:pPr marL="0" indent="0"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4. General sibling selector (~) : </a:t>
            </a:r>
            <a:r>
              <a:rPr lang="en-US"/>
              <a:t>it is used to selects all elements that are siblings of a specified 								          element.</a:t>
            </a:r>
          </a:p>
          <a:p>
            <a:pPr marL="0" indent="0">
              <a:buNone/>
            </a:pPr>
            <a:r>
              <a:rPr lang="en-US"/>
              <a:t>	Ex: </a:t>
            </a:r>
            <a:r>
              <a:rPr lang="en-US">
                <a:solidFill>
                  <a:srgbClr val="0070C0"/>
                </a:solidFill>
              </a:rPr>
              <a:t>div ~ p {background-color: pink;}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94C24198-8FEA-4C6C-B7B7-0AFEE5C0E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15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A8C6-2EB8-49B3-AF7D-02BA3CB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8" y="174801"/>
            <a:ext cx="6066694" cy="739599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0070C0"/>
                </a:solidFill>
              </a:rPr>
              <a:t>CSS Psuedo Class Selectors: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A214-4877-4D33-A223-402FBE14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1055077"/>
            <a:ext cx="9530862" cy="4986285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A pseudo-class is used to define a special state of an element based on events.</a:t>
            </a:r>
          </a:p>
          <a:p>
            <a:pPr marL="0" indent="0">
              <a:buNone/>
            </a:pPr>
            <a:r>
              <a:rPr lang="en-US"/>
              <a:t>Ex:</a:t>
            </a:r>
          </a:p>
          <a:p>
            <a:pPr marL="0" indent="0">
              <a:buNone/>
            </a:pPr>
            <a:r>
              <a:rPr lang="en-US"/>
              <a:t>	Style an element when a user mouses over it</a:t>
            </a:r>
          </a:p>
          <a:p>
            <a:pPr marL="0" indent="0">
              <a:buNone/>
            </a:pPr>
            <a:r>
              <a:rPr lang="en-US"/>
              <a:t>	Style visited and unvisited links differently</a:t>
            </a:r>
          </a:p>
          <a:p>
            <a:pPr marL="0" indent="0">
              <a:buNone/>
            </a:pPr>
            <a:r>
              <a:rPr lang="en-US"/>
              <a:t>	Style an element when it gets focus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Syntax : </a:t>
            </a:r>
            <a:r>
              <a:rPr lang="en-US">
                <a:solidFill>
                  <a:srgbClr val="0070C0"/>
                </a:solidFill>
              </a:rPr>
              <a:t>selector:pseudo-class { property:value; }</a:t>
            </a: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2" descr="Image result for css3 images">
            <a:extLst>
              <a:ext uri="{FF2B5EF4-FFF2-40B4-BE49-F238E27FC236}">
                <a16:creationId xmlns:a16="http://schemas.microsoft.com/office/drawing/2014/main" id="{202C29D4-8E6E-4850-ADC1-6BE8CFC47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116" y="-8792"/>
            <a:ext cx="1471245" cy="14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7443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4929</TotalTime>
  <Words>1546</Words>
  <Application>Microsoft Office PowerPoint</Application>
  <PresentationFormat>Widescreen</PresentationFormat>
  <Paragraphs>673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Tahoma</vt:lpstr>
      <vt:lpstr>Wingdings</vt:lpstr>
      <vt:lpstr>Wingdings 3</vt:lpstr>
      <vt:lpstr>Facet</vt:lpstr>
      <vt:lpstr>The Software Services </vt:lpstr>
      <vt:lpstr>   Welcome to CSS-3 Tutorials</vt:lpstr>
      <vt:lpstr>What is CSS ?</vt:lpstr>
      <vt:lpstr>3 Ways to insert CSS in HTML:</vt:lpstr>
      <vt:lpstr> CSS  Selectors:</vt:lpstr>
      <vt:lpstr>CSS Simple Selectors:</vt:lpstr>
      <vt:lpstr>CSS Attribute Selectors:</vt:lpstr>
      <vt:lpstr>CSS Combinator Selectors:</vt:lpstr>
      <vt:lpstr>CSS Psuedo Class Selectors:</vt:lpstr>
      <vt:lpstr>PowerPoint Presentation</vt:lpstr>
      <vt:lpstr>PowerPoint Presentation</vt:lpstr>
      <vt:lpstr>CSS Pseudo Element Selectors:</vt:lpstr>
      <vt:lpstr>CSS Priority :</vt:lpstr>
      <vt:lpstr>CSS Colors :</vt:lpstr>
      <vt:lpstr>CSS Backgrounds:</vt:lpstr>
      <vt:lpstr>CSS Borders :</vt:lpstr>
      <vt:lpstr>CSS Box Model :</vt:lpstr>
      <vt:lpstr>CSS Box Model :</vt:lpstr>
      <vt:lpstr>CSS Margins :</vt:lpstr>
      <vt:lpstr>CSS Padding :</vt:lpstr>
      <vt:lpstr>CSS Width and Height:</vt:lpstr>
      <vt:lpstr>CSS Outlines :</vt:lpstr>
      <vt:lpstr>CSS Text :</vt:lpstr>
      <vt:lpstr>CSS Fonts :</vt:lpstr>
      <vt:lpstr>CSS Icons :</vt:lpstr>
      <vt:lpstr>CSS Links :</vt:lpstr>
      <vt:lpstr>CSS Links :</vt:lpstr>
      <vt:lpstr>CSS Links :</vt:lpstr>
      <vt:lpstr>CSS Lists :</vt:lpstr>
      <vt:lpstr>CSS Lists :</vt:lpstr>
      <vt:lpstr>CSS Tables:</vt:lpstr>
      <vt:lpstr>CSS Forms :</vt:lpstr>
      <vt:lpstr>CSS Properties for Web Layout:</vt:lpstr>
      <vt:lpstr>CSS Display:</vt:lpstr>
      <vt:lpstr>CSS Display :</vt:lpstr>
      <vt:lpstr>CSS inline-block:</vt:lpstr>
      <vt:lpstr>CSS Position:</vt:lpstr>
      <vt:lpstr>CSS Overflow :</vt:lpstr>
      <vt:lpstr>CSS Float &amp; Clear:</vt:lpstr>
      <vt:lpstr>CSS Navigation Bars:</vt:lpstr>
      <vt:lpstr>CSS Dropdowns:</vt:lpstr>
      <vt:lpstr>CSS Designing Page Layout :</vt:lpstr>
      <vt:lpstr>CSS Grid Layout:</vt:lpstr>
      <vt:lpstr>CSS Grid Layout:</vt:lpstr>
      <vt:lpstr>BootStrap Framework :</vt:lpstr>
      <vt:lpstr>BootStrap Framework :</vt:lpstr>
      <vt:lpstr>BootStrap Framework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 Raghava Morkonda</dc:creator>
  <cp:lastModifiedBy>Veera Raghava Morkonda</cp:lastModifiedBy>
  <cp:revision>161</cp:revision>
  <dcterms:created xsi:type="dcterms:W3CDTF">2019-08-31T05:53:15Z</dcterms:created>
  <dcterms:modified xsi:type="dcterms:W3CDTF">2019-09-08T04:35:34Z</dcterms:modified>
</cp:coreProperties>
</file>