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2" r:id="rId1"/>
  </p:sldMasterIdLst>
  <p:sldIdLst>
    <p:sldId id="258" r:id="rId2"/>
    <p:sldId id="256" r:id="rId3"/>
    <p:sldId id="257" r:id="rId4"/>
    <p:sldId id="259" r:id="rId5"/>
    <p:sldId id="260" r:id="rId6"/>
    <p:sldId id="261" r:id="rId7"/>
    <p:sldId id="262" r:id="rId8"/>
    <p:sldId id="263" r:id="rId9"/>
    <p:sldId id="264" r:id="rId10"/>
    <p:sldId id="281" r:id="rId11"/>
    <p:sldId id="282" r:id="rId12"/>
    <p:sldId id="283" r:id="rId13"/>
    <p:sldId id="266" r:id="rId14"/>
    <p:sldId id="284" r:id="rId15"/>
    <p:sldId id="285" r:id="rId16"/>
    <p:sldId id="286" r:id="rId17"/>
    <p:sldId id="287"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28-Jun-19</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28-Jun-19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28-Jun-19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28-Jun-19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28-Jun-19</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28-Jun-19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28-Jun-19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28-Jun-19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28-Jun-19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28-Jun-19</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28-Jun-19</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28-Jun-19</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74396755-stock-vector-indian-womans-hand-greeting-posture-of-namaste-vector-illustration.jpg"/>
          <p:cNvPicPr>
            <a:picLocks noChangeAspect="1"/>
          </p:cNvPicPr>
          <p:nvPr/>
        </p:nvPicPr>
        <p:blipFill>
          <a:blip r:embed="rId2" cstate="print"/>
          <a:stretch>
            <a:fillRect/>
          </a:stretch>
        </p:blipFill>
        <p:spPr>
          <a:xfrm>
            <a:off x="2667000" y="1676400"/>
            <a:ext cx="3657600" cy="3124200"/>
          </a:xfrm>
          <a:prstGeom prst="rect">
            <a:avLst/>
          </a:prstGeom>
        </p:spPr>
      </p:pic>
      <p:sp>
        <p:nvSpPr>
          <p:cNvPr id="6" name="TextBox 5"/>
          <p:cNvSpPr txBox="1"/>
          <p:nvPr/>
        </p:nvSpPr>
        <p:spPr>
          <a:xfrm>
            <a:off x="1828800" y="5105400"/>
            <a:ext cx="548640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Yours ! </a:t>
            </a:r>
          </a:p>
          <a:p>
            <a:r>
              <a:rPr lang="en-US" sz="3200" b="1" i="1" spc="50" smtClean="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rPr>
              <a:t>	Veera Raghava </a:t>
            </a:r>
            <a:endParaRPr lang="en-US" sz="3200" b="1" i="1" spc="50">
              <a:ln w="11430"/>
              <a:solidFill>
                <a:srgbClr val="002060"/>
              </a:solidFill>
              <a:effectLst>
                <a:outerShdw blurRad="76200" dist="50800" dir="5400000" algn="tl" rotWithShape="0">
                  <a:srgbClr val="000000">
                    <a:alpha val="65000"/>
                  </a:srgbClr>
                </a:outerShdw>
              </a:effectLst>
              <a:latin typeface="Tahoma" pitchFamily="34" charset="0"/>
              <a:ea typeface="Tahoma" pitchFamily="34" charset="0"/>
              <a:cs typeface="Tahoma" pitchFamily="34" charset="0"/>
            </a:endParaRPr>
          </a:p>
        </p:txBody>
      </p:sp>
      <p:sp>
        <p:nvSpPr>
          <p:cNvPr id="7" name="Title 4"/>
          <p:cNvSpPr>
            <a:spLocks noGrp="1"/>
          </p:cNvSpPr>
          <p:nvPr>
            <p:ph type="title"/>
          </p:nvPr>
        </p:nvSpPr>
        <p:spPr>
          <a:xfrm>
            <a:off x="304800" y="558225"/>
            <a:ext cx="8229600" cy="584775"/>
          </a:xfrm>
          <a:prstGeom prst="rect">
            <a:avLst/>
          </a:prstGeom>
          <a:noFill/>
        </p:spPr>
        <p:txBody>
          <a:bodyPr wrap="square" lIns="91440" tIns="45720" rIns="91440" bIns="45720">
            <a:spAutoFit/>
          </a:bodyPr>
          <a:lstStyle/>
          <a:p>
            <a:pPr algn="ctr"/>
            <a:r>
              <a:rPr lang="en-US" sz="3200" b="1" i="1" spc="50" smtClean="0">
                <a:ln w="11430"/>
                <a:solidFill>
                  <a:srgbClr val="FFC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The Software Services </a:t>
            </a:r>
            <a:endParaRPr lang="en-US" sz="3200" b="1" i="1" spc="50">
              <a:ln w="11430"/>
              <a:solidFill>
                <a:srgbClr val="FFC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45920"/>
            <a:ext cx="5486400" cy="4526280"/>
          </a:xfrm>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r>
              <a:rPr lang="en-US" sz="2400" smtClean="0"/>
              <a:t>The collected Data will have the consistency problems like missing data, duplicated data, spelling mistakes, improper format etc, we need to clean the collected Data and make data proper for further analysis.</a:t>
            </a:r>
          </a:p>
          <a:p>
            <a:pPr>
              <a:buNone/>
            </a:pPr>
            <a:endParaRPr lang="en-US" sz="2400" smtClean="0"/>
          </a:p>
          <a:p>
            <a:r>
              <a:rPr lang="en-US" sz="2400" smtClean="0"/>
              <a:t>Data Preparation Stage alone will take approx 80% of project time.</a:t>
            </a:r>
          </a:p>
          <a:p>
            <a:endParaRPr lang="en-US" sz="2400" smtClean="0"/>
          </a:p>
          <a:p>
            <a:r>
              <a:rPr lang="en-US" sz="2400" smtClean="0"/>
              <a:t>Better the Data Quality, Better will be the Model.</a:t>
            </a:r>
            <a:endParaRPr lang="en-US" sz="2400"/>
          </a:p>
        </p:txBody>
      </p:sp>
      <p:sp>
        <p:nvSpPr>
          <p:cNvPr id="4" name="Content Placeholder 3"/>
          <p:cNvSpPr>
            <a:spLocks noGrp="1"/>
          </p:cNvSpPr>
          <p:nvPr>
            <p:ph sz="half" idx="2"/>
          </p:nvPr>
        </p:nvSpPr>
        <p:spPr>
          <a:xfrm>
            <a:off x="6019800" y="1645920"/>
            <a:ext cx="2895600" cy="452628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US" sz="2400" b="1" smtClean="0">
                <a:solidFill>
                  <a:srgbClr val="00B050"/>
                </a:solidFill>
              </a:rPr>
              <a:t>Tools to Use :</a:t>
            </a:r>
            <a:endParaRPr lang="en-US" sz="2000" b="1" smtClean="0">
              <a:solidFill>
                <a:srgbClr val="00B0F0"/>
              </a:solidFill>
            </a:endParaRPr>
          </a:p>
          <a:p>
            <a:pPr marL="457200" indent="-457200">
              <a:buAutoNum type="arabicPeriod"/>
            </a:pPr>
            <a:r>
              <a:rPr lang="en-US" sz="2000" b="1" smtClean="0">
                <a:solidFill>
                  <a:srgbClr val="00B0F0"/>
                </a:solidFill>
              </a:rPr>
              <a:t>Pandas,</a:t>
            </a:r>
          </a:p>
          <a:p>
            <a:pPr marL="457200" indent="-457200">
              <a:buAutoNum type="arabicPeriod"/>
            </a:pPr>
            <a:r>
              <a:rPr lang="en-US" sz="2000" b="1" smtClean="0">
                <a:solidFill>
                  <a:srgbClr val="00B0F0"/>
                </a:solidFill>
              </a:rPr>
              <a:t>MS Excel etc…</a:t>
            </a:r>
          </a:p>
          <a:p>
            <a:pPr marL="457200" indent="-457200">
              <a:buNone/>
            </a:pPr>
            <a:endParaRPr lang="en-US" sz="2400" b="1" smtClean="0">
              <a:solidFill>
                <a:srgbClr val="00B0F0"/>
              </a:solidFill>
            </a:endParaRPr>
          </a:p>
          <a:p>
            <a:r>
              <a:rPr lang="en-US" sz="2400" smtClean="0"/>
              <a:t>df.head( )</a:t>
            </a:r>
          </a:p>
          <a:p>
            <a:r>
              <a:rPr lang="en-US" sz="2400" smtClean="0"/>
              <a:t>df.tail()</a:t>
            </a:r>
          </a:p>
          <a:p>
            <a:r>
              <a:rPr lang="en-US" sz="2400" smtClean="0"/>
              <a:t>df.shape</a:t>
            </a:r>
          </a:p>
          <a:p>
            <a:r>
              <a:rPr lang="en-US" sz="2400" smtClean="0"/>
              <a:t>df.info( )</a:t>
            </a:r>
          </a:p>
          <a:p>
            <a:r>
              <a:rPr lang="en-US" sz="2400" smtClean="0"/>
              <a:t>df.columns</a:t>
            </a:r>
          </a:p>
          <a:p>
            <a:r>
              <a:rPr lang="en-US" sz="2400" smtClean="0"/>
              <a:t>df.describe( )</a:t>
            </a:r>
          </a:p>
          <a:p>
            <a:r>
              <a:rPr lang="en-US" sz="2400" smtClean="0"/>
              <a:t>df.isnull( )</a:t>
            </a:r>
          </a:p>
          <a:p>
            <a:r>
              <a:rPr lang="en-US" sz="2400" smtClean="0"/>
              <a:t>df.fillna( )</a:t>
            </a:r>
          </a:p>
          <a:p>
            <a:r>
              <a:rPr lang="en-US" sz="2400" smtClean="0"/>
              <a:t>df.dropna( )</a:t>
            </a:r>
          </a:p>
          <a:p>
            <a:r>
              <a:rPr lang="en-US" sz="2400" smtClean="0"/>
              <a:t>df.replace( )</a:t>
            </a:r>
          </a:p>
          <a:p>
            <a:r>
              <a:rPr lang="en-US" sz="2400" smtClean="0"/>
              <a:t>df.drop_duplicates etc</a:t>
            </a:r>
          </a:p>
          <a:p>
            <a:endParaRPr lang="en-US" sz="2400"/>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
        <p:nvSpPr>
          <p:cNvPr id="8" name="Title 1"/>
          <p:cNvSpPr>
            <a:spLocks noGrp="1"/>
          </p:cNvSpPr>
          <p:nvPr>
            <p:ph type="title"/>
          </p:nvPr>
        </p:nvSpPr>
        <p:spPr/>
        <p:txBody>
          <a:bodyPr>
            <a:normAutofit/>
          </a:bodyPr>
          <a:lstStyle/>
          <a:p>
            <a:pPr algn="l"/>
            <a:r>
              <a:rPr lang="en-US" sz="4000" b="1" smtClean="0">
                <a:solidFill>
                  <a:srgbClr val="FFC000"/>
                </a:solidFill>
              </a:rPr>
              <a:t> 2. Data Preparation</a:t>
            </a:r>
            <a:endParaRPr lang="en-US" sz="4000" b="1">
              <a:solidFill>
                <a:srgbClr val="FFC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45920"/>
            <a:ext cx="5486400" cy="4526280"/>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US" sz="2400" smtClean="0"/>
              <a:t>After preparing the required data properly in all respects we need to analyse the data and their relationships with each other.</a:t>
            </a:r>
          </a:p>
          <a:p>
            <a:pPr>
              <a:buNone/>
            </a:pPr>
            <a:endParaRPr lang="en-US" sz="2400" smtClean="0"/>
          </a:p>
          <a:p>
            <a:r>
              <a:rPr lang="en-US" sz="2400" smtClean="0"/>
              <a:t>We will analyse the data with the help of Data Visualization Plots,Graphs and Diagrams.</a:t>
            </a:r>
          </a:p>
          <a:p>
            <a:endParaRPr lang="en-US" sz="2400" smtClean="0"/>
          </a:p>
          <a:p>
            <a:r>
              <a:rPr lang="en-US" sz="2400" smtClean="0"/>
              <a:t>The aim of Data Analysis is to select proper data and proper Model to build, which satisfies our requirement.</a:t>
            </a:r>
            <a:endParaRPr lang="en-US" sz="2400"/>
          </a:p>
        </p:txBody>
      </p:sp>
      <p:sp>
        <p:nvSpPr>
          <p:cNvPr id="4" name="Content Placeholder 3"/>
          <p:cNvSpPr>
            <a:spLocks noGrp="1"/>
          </p:cNvSpPr>
          <p:nvPr>
            <p:ph sz="half" idx="2"/>
          </p:nvPr>
        </p:nvSpPr>
        <p:spPr>
          <a:xfrm>
            <a:off x="6019800" y="1645920"/>
            <a:ext cx="2895600" cy="4526280"/>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buNone/>
            </a:pPr>
            <a:r>
              <a:rPr lang="en-US" sz="2400" b="1" smtClean="0">
                <a:solidFill>
                  <a:srgbClr val="00B050"/>
                </a:solidFill>
              </a:rPr>
              <a:t>Tools to Use :</a:t>
            </a:r>
            <a:endParaRPr lang="en-US" sz="2000" b="1" smtClean="0">
              <a:solidFill>
                <a:srgbClr val="00B0F0"/>
              </a:solidFill>
            </a:endParaRPr>
          </a:p>
          <a:p>
            <a:pPr marL="457200" indent="-457200">
              <a:buAutoNum type="arabicPeriod"/>
            </a:pPr>
            <a:r>
              <a:rPr lang="en-US" sz="2000" b="1" smtClean="0">
                <a:solidFill>
                  <a:srgbClr val="00B0F0"/>
                </a:solidFill>
              </a:rPr>
              <a:t>Matplotlib</a:t>
            </a:r>
          </a:p>
          <a:p>
            <a:pPr marL="457200" indent="-457200">
              <a:buAutoNum type="arabicPeriod"/>
            </a:pPr>
            <a:r>
              <a:rPr lang="en-US" sz="2000" b="1" smtClean="0">
                <a:solidFill>
                  <a:srgbClr val="00B0F0"/>
                </a:solidFill>
              </a:rPr>
              <a:t>Pandas</a:t>
            </a:r>
          </a:p>
          <a:p>
            <a:pPr marL="457200" indent="-457200">
              <a:buAutoNum type="arabicPeriod"/>
            </a:pPr>
            <a:r>
              <a:rPr lang="en-US" sz="2000" b="1" smtClean="0">
                <a:solidFill>
                  <a:srgbClr val="00B0F0"/>
                </a:solidFill>
              </a:rPr>
              <a:t>Seaborn etc…</a:t>
            </a:r>
          </a:p>
          <a:p>
            <a:pPr marL="457200" indent="-457200">
              <a:buNone/>
            </a:pPr>
            <a:endParaRPr lang="en-US" sz="2400" b="1" smtClean="0">
              <a:solidFill>
                <a:srgbClr val="00B0F0"/>
              </a:solidFill>
            </a:endParaRPr>
          </a:p>
          <a:p>
            <a:r>
              <a:rPr lang="en-US" sz="2400" smtClean="0"/>
              <a:t>sns.regplot</a:t>
            </a:r>
          </a:p>
          <a:p>
            <a:r>
              <a:rPr lang="en-US" sz="2400" smtClean="0"/>
              <a:t>sns.lmplot</a:t>
            </a:r>
          </a:p>
          <a:p>
            <a:r>
              <a:rPr lang="en-US" sz="2400" smtClean="0"/>
              <a:t>sns.lineplot</a:t>
            </a:r>
          </a:p>
          <a:p>
            <a:r>
              <a:rPr lang="en-US" sz="2400" smtClean="0"/>
              <a:t>sns.scatterplot</a:t>
            </a:r>
          </a:p>
          <a:p>
            <a:r>
              <a:rPr lang="en-US" sz="2400" smtClean="0"/>
              <a:t>sns.jointplot</a:t>
            </a:r>
          </a:p>
          <a:p>
            <a:r>
              <a:rPr lang="en-US" sz="2400" smtClean="0"/>
              <a:t>sns.pairplot</a:t>
            </a:r>
          </a:p>
          <a:p>
            <a:r>
              <a:rPr lang="en-US" sz="2400" smtClean="0"/>
              <a:t>sns.boxplot</a:t>
            </a:r>
          </a:p>
          <a:p>
            <a:r>
              <a:rPr lang="en-US" sz="2400" smtClean="0"/>
              <a:t>sns.barplot</a:t>
            </a:r>
          </a:p>
          <a:p>
            <a:r>
              <a:rPr lang="en-US" sz="2400" smtClean="0"/>
              <a:t>sns.pointplot</a:t>
            </a:r>
          </a:p>
          <a:p>
            <a:r>
              <a:rPr lang="en-US" sz="2400" smtClean="0"/>
              <a:t>sns.heatmap etc</a:t>
            </a:r>
          </a:p>
          <a:p>
            <a:pPr>
              <a:buNone/>
            </a:pPr>
            <a:endParaRPr lang="en-US" sz="2400"/>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
        <p:nvSpPr>
          <p:cNvPr id="8" name="Title 1"/>
          <p:cNvSpPr>
            <a:spLocks noGrp="1"/>
          </p:cNvSpPr>
          <p:nvPr>
            <p:ph type="title"/>
          </p:nvPr>
        </p:nvSpPr>
        <p:spPr/>
        <p:txBody>
          <a:bodyPr>
            <a:normAutofit/>
          </a:bodyPr>
          <a:lstStyle/>
          <a:p>
            <a:pPr algn="l"/>
            <a:r>
              <a:rPr lang="en-US" sz="4000" b="1" smtClean="0">
                <a:solidFill>
                  <a:srgbClr val="FFC000"/>
                </a:solidFill>
              </a:rPr>
              <a:t> 3. Data Analysis</a:t>
            </a:r>
            <a:endParaRPr lang="en-US" sz="4000" b="1">
              <a:solidFill>
                <a:srgbClr val="FFC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45920"/>
            <a:ext cx="5486400" cy="4526280"/>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r>
              <a:rPr lang="en-US" sz="2400" smtClean="0"/>
              <a:t>After analysing the data and their relationships we need to select proper Model for Model Building.</a:t>
            </a:r>
          </a:p>
          <a:p>
            <a:pPr>
              <a:buNone/>
            </a:pPr>
            <a:endParaRPr lang="en-US" sz="2400" smtClean="0"/>
          </a:p>
          <a:p>
            <a:r>
              <a:rPr lang="en-US" sz="2400" smtClean="0"/>
              <a:t>Model Building means training the appropriate Model by feeding the Data and then let the Model learns from feeded data and then Model will predict the outcome without explicit programming by programmer.</a:t>
            </a:r>
          </a:p>
          <a:p>
            <a:endParaRPr lang="en-US" sz="2400" smtClean="0"/>
          </a:p>
          <a:p>
            <a:r>
              <a:rPr lang="en-US" sz="2400" b="1" smtClean="0"/>
              <a:t>This is the stage where all Machine Learning Algorithm Models, Mathematics, Satistics comes into picture and this is where the magic begins to happen…</a:t>
            </a:r>
          </a:p>
          <a:p>
            <a:endParaRPr lang="en-US" sz="2400" smtClean="0"/>
          </a:p>
          <a:p>
            <a:r>
              <a:rPr lang="en-US" sz="2400" smtClean="0"/>
              <a:t>In order to build Models, we need the knowledge of different Machine Learning Algorithms and their underlying Mechanisms.</a:t>
            </a:r>
            <a:endParaRPr lang="en-US" sz="2400"/>
          </a:p>
        </p:txBody>
      </p:sp>
      <p:sp>
        <p:nvSpPr>
          <p:cNvPr id="4" name="Content Placeholder 3"/>
          <p:cNvSpPr>
            <a:spLocks noGrp="1"/>
          </p:cNvSpPr>
          <p:nvPr>
            <p:ph sz="half" idx="2"/>
          </p:nvPr>
        </p:nvSpPr>
        <p:spPr>
          <a:xfrm>
            <a:off x="6019800" y="1645920"/>
            <a:ext cx="2895600" cy="4526280"/>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a:buNone/>
            </a:pPr>
            <a:r>
              <a:rPr lang="en-US" sz="2400" b="1" smtClean="0">
                <a:solidFill>
                  <a:srgbClr val="00B050"/>
                </a:solidFill>
              </a:rPr>
              <a:t>Tools to Use :</a:t>
            </a:r>
          </a:p>
          <a:p>
            <a:pPr>
              <a:buNone/>
            </a:pPr>
            <a:endParaRPr lang="en-US" sz="2000" b="1" smtClean="0">
              <a:solidFill>
                <a:srgbClr val="00B0F0"/>
              </a:solidFill>
            </a:endParaRPr>
          </a:p>
          <a:p>
            <a:pPr marL="457200" indent="-457200">
              <a:buAutoNum type="arabicPeriod"/>
            </a:pPr>
            <a:r>
              <a:rPr lang="en-US" sz="2000" b="1" smtClean="0">
                <a:solidFill>
                  <a:srgbClr val="00B0F0"/>
                </a:solidFill>
              </a:rPr>
              <a:t>Sci-Kit Learn</a:t>
            </a:r>
          </a:p>
          <a:p>
            <a:pPr marL="457200" indent="-457200">
              <a:buAutoNum type="arabicPeriod"/>
            </a:pPr>
            <a:r>
              <a:rPr lang="en-US" sz="2000" b="1" smtClean="0">
                <a:solidFill>
                  <a:srgbClr val="00B0F0"/>
                </a:solidFill>
              </a:rPr>
              <a:t>Mathematics etc</a:t>
            </a:r>
          </a:p>
          <a:p>
            <a:pPr marL="457200" indent="-457200">
              <a:buNone/>
            </a:pPr>
            <a:endParaRPr lang="en-US" sz="2000" b="1" smtClean="0">
              <a:solidFill>
                <a:srgbClr val="00B0F0"/>
              </a:solidFill>
            </a:endParaRPr>
          </a:p>
          <a:p>
            <a:pPr marL="457200" indent="-457200">
              <a:buNone/>
            </a:pPr>
            <a:endParaRPr lang="en-US" sz="2400" b="1" smtClean="0">
              <a:solidFill>
                <a:srgbClr val="00B0F0"/>
              </a:solidFill>
            </a:endParaRPr>
          </a:p>
          <a:p>
            <a:r>
              <a:rPr lang="en-US" sz="2400" smtClean="0"/>
              <a:t>Linear Regression</a:t>
            </a:r>
          </a:p>
          <a:p>
            <a:r>
              <a:rPr lang="en-US" sz="2400" smtClean="0"/>
              <a:t>Logistic Regression</a:t>
            </a:r>
          </a:p>
          <a:p>
            <a:r>
              <a:rPr lang="en-US" sz="2400" smtClean="0"/>
              <a:t>KNN</a:t>
            </a:r>
          </a:p>
          <a:p>
            <a:r>
              <a:rPr lang="en-US" sz="2400" smtClean="0"/>
              <a:t>Decision Tree</a:t>
            </a:r>
          </a:p>
          <a:p>
            <a:r>
              <a:rPr lang="en-US" sz="2400" smtClean="0"/>
              <a:t>Random Forest</a:t>
            </a:r>
          </a:p>
          <a:p>
            <a:r>
              <a:rPr lang="en-US" sz="2400" smtClean="0"/>
              <a:t>Naïve Bayes</a:t>
            </a:r>
          </a:p>
          <a:p>
            <a:r>
              <a:rPr lang="en-US" sz="2400" smtClean="0"/>
              <a:t>K-Means Clustering</a:t>
            </a:r>
          </a:p>
          <a:p>
            <a:r>
              <a:rPr lang="en-US" sz="2400" smtClean="0"/>
              <a:t>Neural Networks</a:t>
            </a:r>
          </a:p>
          <a:p>
            <a:r>
              <a:rPr lang="en-US" sz="2400" smtClean="0"/>
              <a:t>Deep Learning</a:t>
            </a:r>
          </a:p>
          <a:p>
            <a:r>
              <a:rPr lang="en-US" sz="2400" smtClean="0"/>
              <a:t>NLP etc</a:t>
            </a:r>
          </a:p>
          <a:p>
            <a:pPr>
              <a:buNone/>
            </a:pPr>
            <a:endParaRPr lang="en-US" sz="2400"/>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
        <p:nvSpPr>
          <p:cNvPr id="8" name="Title 1"/>
          <p:cNvSpPr>
            <a:spLocks noGrp="1"/>
          </p:cNvSpPr>
          <p:nvPr>
            <p:ph type="title"/>
          </p:nvPr>
        </p:nvSpPr>
        <p:spPr/>
        <p:txBody>
          <a:bodyPr>
            <a:normAutofit/>
          </a:bodyPr>
          <a:lstStyle/>
          <a:p>
            <a:pPr algn="l"/>
            <a:r>
              <a:rPr lang="en-US" sz="4000" b="1" smtClean="0">
                <a:solidFill>
                  <a:srgbClr val="FFC000"/>
                </a:solidFill>
              </a:rPr>
              <a:t> 4. Model Building</a:t>
            </a:r>
            <a:endParaRPr lang="en-US" sz="4000" b="1">
              <a:solidFill>
                <a:srgbClr val="FFC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
        <p:nvSpPr>
          <p:cNvPr id="8" name="Title 1"/>
          <p:cNvSpPr>
            <a:spLocks noGrp="1"/>
          </p:cNvSpPr>
          <p:nvPr>
            <p:ph type="title"/>
          </p:nvPr>
        </p:nvSpPr>
        <p:spPr/>
        <p:txBody>
          <a:bodyPr>
            <a:normAutofit/>
          </a:bodyPr>
          <a:lstStyle/>
          <a:p>
            <a:pPr algn="l"/>
            <a:r>
              <a:rPr lang="en-US" sz="4000" b="1" smtClean="0">
                <a:solidFill>
                  <a:srgbClr val="FFC000"/>
                </a:solidFill>
              </a:rPr>
              <a:t>Machine Learning Alg :</a:t>
            </a:r>
            <a:endParaRPr lang="en-US" sz="4000" b="1">
              <a:solidFill>
                <a:srgbClr val="FFC000"/>
              </a:solidFill>
            </a:endParaRPr>
          </a:p>
        </p:txBody>
      </p:sp>
      <p:pic>
        <p:nvPicPr>
          <p:cNvPr id="9" name="Picture 8" descr="ML Algorithms.png"/>
          <p:cNvPicPr>
            <a:picLocks noChangeAspect="1"/>
          </p:cNvPicPr>
          <p:nvPr/>
        </p:nvPicPr>
        <p:blipFill>
          <a:blip r:embed="rId3" cstate="print"/>
          <a:stretch>
            <a:fillRect/>
          </a:stretch>
        </p:blipFill>
        <p:spPr>
          <a:xfrm>
            <a:off x="609600" y="1447800"/>
            <a:ext cx="8001000" cy="50292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45920"/>
            <a:ext cx="5486400" cy="4526280"/>
          </a:xfrm>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r>
              <a:rPr lang="en-US" sz="2400" smtClean="0"/>
              <a:t>After building the model , the performance of the model must be evaluated.</a:t>
            </a:r>
          </a:p>
          <a:p>
            <a:pPr>
              <a:buNone/>
            </a:pPr>
            <a:endParaRPr lang="en-US" sz="2400" smtClean="0"/>
          </a:p>
          <a:p>
            <a:r>
              <a:rPr lang="en-US" sz="2400" smtClean="0"/>
              <a:t>In this stage, the model performance will be tested and accuracy of the predictions will be explored.</a:t>
            </a:r>
          </a:p>
          <a:p>
            <a:endParaRPr lang="en-US" sz="2400" smtClean="0"/>
          </a:p>
          <a:p>
            <a:r>
              <a:rPr lang="en-US" sz="2400" smtClean="0"/>
              <a:t>Which Evaluation Technique should we use will depend upon the type of builded Model.</a:t>
            </a:r>
          </a:p>
          <a:p>
            <a:endParaRPr lang="en-US" sz="2400" smtClean="0"/>
          </a:p>
          <a:p>
            <a:r>
              <a:rPr lang="en-US" sz="2400" smtClean="0"/>
              <a:t>If the Accuracy of evaluated model is poor then we need to </a:t>
            </a:r>
            <a:r>
              <a:rPr lang="en-US" sz="2400" b="1" smtClean="0"/>
              <a:t>re-train</a:t>
            </a:r>
            <a:r>
              <a:rPr lang="en-US" sz="2400" smtClean="0"/>
              <a:t> the model by making essential changes in data or change the algorithm.</a:t>
            </a:r>
          </a:p>
          <a:p>
            <a:pPr>
              <a:buNone/>
            </a:pPr>
            <a:endParaRPr lang="en-US" sz="2400" smtClean="0"/>
          </a:p>
        </p:txBody>
      </p:sp>
      <p:sp>
        <p:nvSpPr>
          <p:cNvPr id="4" name="Content Placeholder 3"/>
          <p:cNvSpPr>
            <a:spLocks noGrp="1"/>
          </p:cNvSpPr>
          <p:nvPr>
            <p:ph sz="half" idx="2"/>
          </p:nvPr>
        </p:nvSpPr>
        <p:spPr>
          <a:xfrm>
            <a:off x="6019800" y="1645920"/>
            <a:ext cx="2895600" cy="452628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US" sz="2400" b="1" smtClean="0">
                <a:solidFill>
                  <a:srgbClr val="00B050"/>
                </a:solidFill>
              </a:rPr>
              <a:t>Tools to Use :</a:t>
            </a:r>
          </a:p>
          <a:p>
            <a:pPr>
              <a:buNone/>
            </a:pPr>
            <a:endParaRPr lang="en-US" sz="2000" b="1" smtClean="0">
              <a:solidFill>
                <a:srgbClr val="00B0F0"/>
              </a:solidFill>
            </a:endParaRPr>
          </a:p>
          <a:p>
            <a:pPr marL="457200" indent="-457200">
              <a:buAutoNum type="arabicPeriod"/>
            </a:pPr>
            <a:r>
              <a:rPr lang="en-US" sz="2000" b="1" smtClean="0">
                <a:solidFill>
                  <a:srgbClr val="00B0F0"/>
                </a:solidFill>
              </a:rPr>
              <a:t>Sci-Kit Learn</a:t>
            </a:r>
          </a:p>
          <a:p>
            <a:pPr marL="457200" indent="-457200">
              <a:buNone/>
            </a:pPr>
            <a:endParaRPr lang="en-US" sz="2000" b="1" smtClean="0">
              <a:solidFill>
                <a:srgbClr val="00B0F0"/>
              </a:solidFill>
            </a:endParaRPr>
          </a:p>
          <a:p>
            <a:pPr marL="457200" indent="-457200">
              <a:buNone/>
            </a:pPr>
            <a:endParaRPr lang="en-US" sz="2400" b="1" smtClean="0">
              <a:solidFill>
                <a:srgbClr val="00B0F0"/>
              </a:solidFill>
            </a:endParaRPr>
          </a:p>
          <a:p>
            <a:r>
              <a:rPr lang="en-US" sz="2400" smtClean="0"/>
              <a:t>MAE</a:t>
            </a:r>
          </a:p>
          <a:p>
            <a:r>
              <a:rPr lang="en-US" sz="2400" smtClean="0"/>
              <a:t>MSE</a:t>
            </a:r>
          </a:p>
          <a:p>
            <a:r>
              <a:rPr lang="en-US" sz="2400" smtClean="0"/>
              <a:t>RMSE</a:t>
            </a:r>
          </a:p>
          <a:p>
            <a:r>
              <a:rPr lang="en-US" sz="2400" smtClean="0"/>
              <a:t>R-Squared Error</a:t>
            </a:r>
          </a:p>
          <a:p>
            <a:r>
              <a:rPr lang="en-US" sz="2400" smtClean="0"/>
              <a:t>Confusion Matrix</a:t>
            </a:r>
          </a:p>
          <a:p>
            <a:r>
              <a:rPr lang="en-US" sz="2400" smtClean="0"/>
              <a:t>Classification Report</a:t>
            </a:r>
          </a:p>
          <a:p>
            <a:r>
              <a:rPr lang="en-US" sz="2400" smtClean="0"/>
              <a:t>Accuracy Score</a:t>
            </a:r>
          </a:p>
          <a:p>
            <a:r>
              <a:rPr lang="en-US" sz="2400" smtClean="0"/>
              <a:t>Precision</a:t>
            </a:r>
          </a:p>
          <a:p>
            <a:r>
              <a:rPr lang="en-US" sz="2400" smtClean="0"/>
              <a:t>Recall</a:t>
            </a:r>
          </a:p>
          <a:p>
            <a:r>
              <a:rPr lang="en-US" sz="2400" smtClean="0"/>
              <a:t>F1 Score</a:t>
            </a:r>
          </a:p>
          <a:p>
            <a:pPr>
              <a:buNone/>
            </a:pPr>
            <a:endParaRPr lang="en-US" sz="2400" smtClean="0"/>
          </a:p>
          <a:p>
            <a:pPr>
              <a:buNone/>
            </a:pPr>
            <a:endParaRPr lang="en-US" sz="2400"/>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
        <p:nvSpPr>
          <p:cNvPr id="8" name="Title 1"/>
          <p:cNvSpPr>
            <a:spLocks noGrp="1"/>
          </p:cNvSpPr>
          <p:nvPr>
            <p:ph type="title"/>
          </p:nvPr>
        </p:nvSpPr>
        <p:spPr/>
        <p:txBody>
          <a:bodyPr>
            <a:normAutofit/>
          </a:bodyPr>
          <a:lstStyle/>
          <a:p>
            <a:pPr algn="l"/>
            <a:r>
              <a:rPr lang="en-US" sz="4000" b="1" smtClean="0">
                <a:solidFill>
                  <a:srgbClr val="FFC000"/>
                </a:solidFill>
              </a:rPr>
              <a:t> 5. Model Evaluation</a:t>
            </a:r>
            <a:endParaRPr lang="en-US" sz="4000" b="1">
              <a:solidFill>
                <a:srgbClr val="FFC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45920"/>
            <a:ext cx="5486400" cy="4526280"/>
          </a:xfrm>
        </p:spPr>
        <p:style>
          <a:lnRef idx="1">
            <a:schemeClr val="accent3"/>
          </a:lnRef>
          <a:fillRef idx="2">
            <a:schemeClr val="accent3"/>
          </a:fillRef>
          <a:effectRef idx="1">
            <a:schemeClr val="accent3"/>
          </a:effectRef>
          <a:fontRef idx="minor">
            <a:schemeClr val="dk1"/>
          </a:fontRef>
        </p:style>
        <p:txBody>
          <a:bodyPr>
            <a:noAutofit/>
          </a:bodyPr>
          <a:lstStyle/>
          <a:p>
            <a:r>
              <a:rPr lang="en-US" sz="1700" smtClean="0"/>
              <a:t>After modelling, once you get your initial results we should </a:t>
            </a:r>
            <a:r>
              <a:rPr lang="en-US" sz="1700" b="1" smtClean="0"/>
              <a:t>communicate the results </a:t>
            </a:r>
            <a:r>
              <a:rPr lang="en-US" sz="1700" smtClean="0"/>
              <a:t>very clearly and simply with our presentation and story telling skills.</a:t>
            </a:r>
          </a:p>
          <a:p>
            <a:pPr>
              <a:buNone/>
            </a:pPr>
            <a:r>
              <a:rPr lang="en-US" sz="1700" smtClean="0"/>
              <a:t>	to all the stakeholders.</a:t>
            </a:r>
          </a:p>
          <a:p>
            <a:pPr>
              <a:buNone/>
            </a:pPr>
            <a:endParaRPr lang="en-US" sz="1700" smtClean="0"/>
          </a:p>
          <a:p>
            <a:r>
              <a:rPr lang="en-US" sz="1700" smtClean="0"/>
              <a:t>Once we communicate the results and after getting all the needed approvals we can go ahead and deploy our model.</a:t>
            </a:r>
          </a:p>
          <a:p>
            <a:endParaRPr lang="en-US" sz="1700" smtClean="0"/>
          </a:p>
          <a:p>
            <a:r>
              <a:rPr lang="en-US" sz="1700" smtClean="0"/>
              <a:t>Deploying a Model will depend on which platform we wanted to deploy, whether to deploy and integrate into a Web Site or deploy on to the Cloud or in some other way.</a:t>
            </a:r>
          </a:p>
          <a:p>
            <a:endParaRPr lang="en-US" sz="1700" smtClean="0"/>
          </a:p>
          <a:p>
            <a:r>
              <a:rPr lang="en-US" sz="1700" smtClean="0"/>
              <a:t>DevOps and Software Engineers will play major role in deploying the model on required platforms.</a:t>
            </a:r>
          </a:p>
          <a:p>
            <a:endParaRPr lang="en-US" sz="1700" smtClean="0"/>
          </a:p>
          <a:p>
            <a:endParaRPr lang="en-US" sz="1700" smtClean="0"/>
          </a:p>
          <a:p>
            <a:pPr>
              <a:buNone/>
            </a:pPr>
            <a:endParaRPr lang="en-US" sz="1700" smtClean="0"/>
          </a:p>
        </p:txBody>
      </p:sp>
      <p:sp>
        <p:nvSpPr>
          <p:cNvPr id="4" name="Content Placeholder 3"/>
          <p:cNvSpPr>
            <a:spLocks noGrp="1"/>
          </p:cNvSpPr>
          <p:nvPr>
            <p:ph sz="half" idx="2"/>
          </p:nvPr>
        </p:nvSpPr>
        <p:spPr>
          <a:xfrm>
            <a:off x="6019800" y="1645920"/>
            <a:ext cx="2895600" cy="4526280"/>
          </a:xfrm>
        </p:spPr>
        <p:style>
          <a:lnRef idx="2">
            <a:schemeClr val="accent1"/>
          </a:lnRef>
          <a:fillRef idx="1">
            <a:schemeClr val="lt1"/>
          </a:fillRef>
          <a:effectRef idx="0">
            <a:schemeClr val="accent1"/>
          </a:effectRef>
          <a:fontRef idx="minor">
            <a:schemeClr val="dk1"/>
          </a:fontRef>
        </p:style>
        <p:txBody>
          <a:bodyPr>
            <a:normAutofit/>
          </a:bodyPr>
          <a:lstStyle/>
          <a:p>
            <a:pPr>
              <a:buNone/>
            </a:pPr>
            <a:r>
              <a:rPr lang="en-US" sz="2400" b="1" smtClean="0">
                <a:solidFill>
                  <a:srgbClr val="00B050"/>
                </a:solidFill>
              </a:rPr>
              <a:t>Tools to Use :</a:t>
            </a:r>
          </a:p>
          <a:p>
            <a:pPr>
              <a:buNone/>
            </a:pPr>
            <a:endParaRPr lang="en-US" sz="2000" b="1" smtClean="0">
              <a:solidFill>
                <a:srgbClr val="00B0F0"/>
              </a:solidFill>
            </a:endParaRPr>
          </a:p>
          <a:p>
            <a:pPr marL="457200" indent="-457200">
              <a:buAutoNum type="arabicPeriod"/>
            </a:pPr>
            <a:r>
              <a:rPr lang="en-US" sz="2000" b="1" smtClean="0">
                <a:solidFill>
                  <a:srgbClr val="00B0F0"/>
                </a:solidFill>
              </a:rPr>
              <a:t>Deployment Tools</a:t>
            </a:r>
          </a:p>
          <a:p>
            <a:pPr marL="457200" indent="-457200">
              <a:buAutoNum type="arabicPeriod"/>
            </a:pPr>
            <a:r>
              <a:rPr lang="en-US" sz="2000" b="1" smtClean="0">
                <a:solidFill>
                  <a:srgbClr val="00B0F0"/>
                </a:solidFill>
              </a:rPr>
              <a:t>AWS code deploy</a:t>
            </a:r>
          </a:p>
          <a:p>
            <a:pPr marL="457200" indent="-457200">
              <a:buAutoNum type="arabicPeriod"/>
            </a:pPr>
            <a:r>
              <a:rPr lang="en-US" sz="2000" b="1" smtClean="0">
                <a:solidFill>
                  <a:srgbClr val="00B0F0"/>
                </a:solidFill>
              </a:rPr>
              <a:t>IBM Watson</a:t>
            </a:r>
          </a:p>
          <a:p>
            <a:pPr marL="457200" indent="-457200">
              <a:buAutoNum type="arabicPeriod"/>
            </a:pPr>
            <a:r>
              <a:rPr lang="en-US" sz="2000" b="1" smtClean="0">
                <a:solidFill>
                  <a:srgbClr val="00B0F0"/>
                </a:solidFill>
              </a:rPr>
              <a:t>IBM Cloud</a:t>
            </a:r>
          </a:p>
          <a:p>
            <a:pPr marL="457200" indent="-457200">
              <a:buAutoNum type="arabicPeriod"/>
            </a:pPr>
            <a:r>
              <a:rPr lang="en-US" sz="2000" b="1" smtClean="0">
                <a:solidFill>
                  <a:srgbClr val="00B0F0"/>
                </a:solidFill>
              </a:rPr>
              <a:t>AWS Cloud</a:t>
            </a:r>
          </a:p>
          <a:p>
            <a:pPr marL="457200" indent="-457200">
              <a:buAutoNum type="arabicPeriod"/>
            </a:pPr>
            <a:r>
              <a:rPr lang="en-US" sz="2000" b="1" smtClean="0">
                <a:solidFill>
                  <a:srgbClr val="00B0F0"/>
                </a:solidFill>
              </a:rPr>
              <a:t>MS Azure </a:t>
            </a:r>
          </a:p>
          <a:p>
            <a:pPr marL="457200" indent="-457200">
              <a:buAutoNum type="arabicPeriod"/>
            </a:pPr>
            <a:r>
              <a:rPr lang="en-US" sz="2000" b="1" smtClean="0">
                <a:solidFill>
                  <a:srgbClr val="00B0F0"/>
                </a:solidFill>
              </a:rPr>
              <a:t>Docker</a:t>
            </a:r>
          </a:p>
          <a:p>
            <a:pPr marL="457200" indent="-457200">
              <a:buAutoNum type="arabicPeriod"/>
            </a:pPr>
            <a:r>
              <a:rPr lang="en-US" sz="2000" b="1" smtClean="0">
                <a:solidFill>
                  <a:srgbClr val="00B0F0"/>
                </a:solidFill>
              </a:rPr>
              <a:t>Jenkins </a:t>
            </a:r>
          </a:p>
          <a:p>
            <a:pPr marL="457200" indent="-457200">
              <a:buAutoNum type="arabicPeriod"/>
            </a:pPr>
            <a:r>
              <a:rPr lang="en-US" sz="2000" b="1" smtClean="0">
                <a:solidFill>
                  <a:srgbClr val="00B0F0"/>
                </a:solidFill>
              </a:rPr>
              <a:t>Proprietary Web Servers etc</a:t>
            </a:r>
          </a:p>
          <a:p>
            <a:pPr marL="457200" indent="-457200">
              <a:buNone/>
            </a:pPr>
            <a:endParaRPr lang="en-US" sz="2000" b="1" smtClean="0">
              <a:solidFill>
                <a:srgbClr val="00B0F0"/>
              </a:solidFill>
            </a:endParaRPr>
          </a:p>
          <a:p>
            <a:pPr>
              <a:buNone/>
            </a:pPr>
            <a:endParaRPr lang="en-US" sz="2400" smtClean="0"/>
          </a:p>
          <a:p>
            <a:pPr>
              <a:buNone/>
            </a:pPr>
            <a:endParaRPr lang="en-US" sz="2400"/>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
        <p:nvSpPr>
          <p:cNvPr id="8" name="Title 1"/>
          <p:cNvSpPr>
            <a:spLocks noGrp="1"/>
          </p:cNvSpPr>
          <p:nvPr>
            <p:ph type="title"/>
          </p:nvPr>
        </p:nvSpPr>
        <p:spPr/>
        <p:txBody>
          <a:bodyPr>
            <a:normAutofit/>
          </a:bodyPr>
          <a:lstStyle/>
          <a:p>
            <a:pPr algn="l"/>
            <a:r>
              <a:rPr lang="en-US" sz="4000" b="1" smtClean="0">
                <a:solidFill>
                  <a:srgbClr val="FFC000"/>
                </a:solidFill>
              </a:rPr>
              <a:t> 6. Deployment</a:t>
            </a:r>
            <a:endParaRPr lang="en-US" sz="4000" b="1">
              <a:solidFill>
                <a:srgbClr val="FFC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52600"/>
            <a:ext cx="8153400" cy="4038600"/>
          </a:xfrm>
        </p:spPr>
        <p:style>
          <a:lnRef idx="1">
            <a:schemeClr val="accent3"/>
          </a:lnRef>
          <a:fillRef idx="2">
            <a:schemeClr val="accent3"/>
          </a:fillRef>
          <a:effectRef idx="1">
            <a:schemeClr val="accent3"/>
          </a:effectRef>
          <a:fontRef idx="minor">
            <a:schemeClr val="dk1"/>
          </a:fontRef>
        </p:style>
        <p:txBody>
          <a:bodyPr>
            <a:noAutofit/>
          </a:bodyPr>
          <a:lstStyle/>
          <a:p>
            <a:r>
              <a:rPr lang="en-US" smtClean="0"/>
              <a:t>After successful deploying of Model on required platform, we need to </a:t>
            </a:r>
            <a:r>
              <a:rPr lang="en-US" b="1" smtClean="0"/>
              <a:t>constantly monitor the performance</a:t>
            </a:r>
            <a:r>
              <a:rPr lang="en-US" smtClean="0"/>
              <a:t> of the deployed model for its accuracy and other measures.</a:t>
            </a:r>
          </a:p>
          <a:p>
            <a:endParaRPr lang="en-US" smtClean="0"/>
          </a:p>
          <a:p>
            <a:r>
              <a:rPr lang="en-US" smtClean="0"/>
              <a:t>If the Model is not performing well and if its accuracy is poor then we need to optimize the model.</a:t>
            </a:r>
          </a:p>
          <a:p>
            <a:pPr>
              <a:buNone/>
            </a:pPr>
            <a:endParaRPr lang="en-US" smtClean="0"/>
          </a:p>
          <a:p>
            <a:endParaRPr lang="en-US" smtClean="0"/>
          </a:p>
          <a:p>
            <a:pPr>
              <a:buNone/>
            </a:pPr>
            <a:endParaRPr lang="en-US" smtClean="0"/>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
        <p:nvSpPr>
          <p:cNvPr id="8" name="Title 1"/>
          <p:cNvSpPr>
            <a:spLocks noGrp="1"/>
          </p:cNvSpPr>
          <p:nvPr>
            <p:ph type="title"/>
          </p:nvPr>
        </p:nvSpPr>
        <p:spPr/>
        <p:txBody>
          <a:bodyPr>
            <a:normAutofit/>
          </a:bodyPr>
          <a:lstStyle/>
          <a:p>
            <a:pPr algn="l"/>
            <a:r>
              <a:rPr lang="en-US" sz="4000" b="1" smtClean="0">
                <a:solidFill>
                  <a:srgbClr val="FFC000"/>
                </a:solidFill>
              </a:rPr>
              <a:t> 7. Monitor</a:t>
            </a:r>
            <a:endParaRPr lang="en-US" sz="4000" b="1">
              <a:solidFill>
                <a:srgbClr val="FFC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52600"/>
            <a:ext cx="7924800" cy="4572000"/>
          </a:xfrm>
        </p:spPr>
        <p:style>
          <a:lnRef idx="1">
            <a:schemeClr val="accent3"/>
          </a:lnRef>
          <a:fillRef idx="2">
            <a:schemeClr val="accent3"/>
          </a:fillRef>
          <a:effectRef idx="1">
            <a:schemeClr val="accent3"/>
          </a:effectRef>
          <a:fontRef idx="minor">
            <a:schemeClr val="dk1"/>
          </a:fontRef>
        </p:style>
        <p:txBody>
          <a:bodyPr>
            <a:noAutofit/>
          </a:bodyPr>
          <a:lstStyle/>
          <a:p>
            <a:r>
              <a:rPr lang="en-US" sz="2400" smtClean="0"/>
              <a:t>If the Model is not performing well and if its accuracy is poor then we need to optimize the model.</a:t>
            </a:r>
          </a:p>
          <a:p>
            <a:endParaRPr lang="en-US" sz="2400" smtClean="0"/>
          </a:p>
          <a:p>
            <a:r>
              <a:rPr lang="en-US" sz="2400" smtClean="0"/>
              <a:t>In order to optimize the model, we need to cop up with the latest data trend changes and again start our steps to collect the new data, prepare data, analyse the data and </a:t>
            </a:r>
            <a:r>
              <a:rPr lang="en-US" sz="2400" b="1" smtClean="0"/>
              <a:t>re-train</a:t>
            </a:r>
            <a:r>
              <a:rPr lang="en-US" sz="2400" smtClean="0"/>
              <a:t> the model, </a:t>
            </a:r>
            <a:r>
              <a:rPr lang="en-US" sz="2400" b="1" smtClean="0"/>
              <a:t>re-evaluate</a:t>
            </a:r>
            <a:r>
              <a:rPr lang="en-US" sz="2400" smtClean="0"/>
              <a:t> the model and </a:t>
            </a:r>
            <a:r>
              <a:rPr lang="en-US" sz="2400" b="1" smtClean="0"/>
              <a:t>re-deploy</a:t>
            </a:r>
            <a:r>
              <a:rPr lang="en-US" sz="2400" smtClean="0"/>
              <a:t> the model.</a:t>
            </a:r>
          </a:p>
          <a:p>
            <a:endParaRPr lang="en-US" sz="2400" smtClean="0"/>
          </a:p>
          <a:p>
            <a:r>
              <a:rPr lang="en-US" sz="2400" smtClean="0"/>
              <a:t>The </a:t>
            </a:r>
            <a:r>
              <a:rPr lang="en-US" sz="2400" b="1" smtClean="0"/>
              <a:t>Optimization is a continuous process </a:t>
            </a:r>
            <a:r>
              <a:rPr lang="en-US" sz="2400" smtClean="0"/>
              <a:t>and it goes on and on…….</a:t>
            </a:r>
          </a:p>
          <a:p>
            <a:endParaRPr lang="en-US" sz="2400" smtClean="0"/>
          </a:p>
          <a:p>
            <a:endParaRPr lang="en-US" sz="2400" smtClean="0"/>
          </a:p>
          <a:p>
            <a:pPr>
              <a:buNone/>
            </a:pPr>
            <a:endParaRPr lang="en-US" sz="2400" smtClean="0"/>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
        <p:nvSpPr>
          <p:cNvPr id="8" name="Title 1"/>
          <p:cNvSpPr>
            <a:spLocks noGrp="1"/>
          </p:cNvSpPr>
          <p:nvPr>
            <p:ph type="title"/>
          </p:nvPr>
        </p:nvSpPr>
        <p:spPr/>
        <p:txBody>
          <a:bodyPr>
            <a:normAutofit/>
          </a:bodyPr>
          <a:lstStyle/>
          <a:p>
            <a:pPr algn="l"/>
            <a:r>
              <a:rPr lang="en-US" sz="4000" b="1" smtClean="0">
                <a:solidFill>
                  <a:srgbClr val="FFC000"/>
                </a:solidFill>
              </a:rPr>
              <a:t> 8. Optimize</a:t>
            </a:r>
            <a:endParaRPr lang="en-US" sz="4000" b="1">
              <a:solidFill>
                <a:srgbClr val="FFC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t>
            </a:r>
            <a:endParaRPr lang="en-US"/>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
        <p:nvSpPr>
          <p:cNvPr id="9" name="Title 1"/>
          <p:cNvSpPr txBox="1">
            <a:spLocks/>
          </p:cNvSpPr>
          <p:nvPr/>
        </p:nvSpPr>
        <p:spPr>
          <a:xfrm>
            <a:off x="609600" y="304800"/>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pPr marL="54864"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smtClean="0">
                <a:ln>
                  <a:noFill/>
                </a:ln>
                <a:solidFill>
                  <a:srgbClr val="FFC000"/>
                </a:solidFill>
                <a:effectLst>
                  <a:outerShdw blurRad="38100" dist="25500" dir="5400000" algn="tl" rotWithShape="0">
                    <a:srgbClr val="000000">
                      <a:satMod val="180000"/>
                      <a:alpha val="75000"/>
                    </a:srgbClr>
                  </a:outerShdw>
                </a:effectLst>
                <a:uLnTx/>
                <a:uFillTx/>
                <a:latin typeface="+mj-lt"/>
                <a:ea typeface="+mj-ea"/>
                <a:cs typeface="+mj-cs"/>
              </a:rPr>
              <a:t> Linear</a:t>
            </a:r>
            <a:r>
              <a:rPr kumimoji="0" lang="en-US" sz="4000" b="1" i="0" u="none" strike="noStrike" kern="1200" cap="none" spc="0" normalizeH="0" noProof="0" smtClean="0">
                <a:ln>
                  <a:noFill/>
                </a:ln>
                <a:solidFill>
                  <a:srgbClr val="FFC000"/>
                </a:solidFill>
                <a:effectLst>
                  <a:outerShdw blurRad="38100" dist="25500" dir="5400000" algn="tl" rotWithShape="0">
                    <a:srgbClr val="000000">
                      <a:satMod val="180000"/>
                      <a:alpha val="75000"/>
                    </a:srgbClr>
                  </a:outerShdw>
                </a:effectLst>
                <a:uLnTx/>
                <a:uFillTx/>
                <a:latin typeface="+mj-lt"/>
                <a:ea typeface="+mj-ea"/>
                <a:cs typeface="+mj-cs"/>
              </a:rPr>
              <a:t> Regression :</a:t>
            </a:r>
            <a:endParaRPr kumimoji="0" lang="en-US" sz="4000" b="1" i="0" u="none" strike="noStrike" kern="1200" cap="none" spc="0" normalizeH="0" baseline="0" noProof="0">
              <a:ln>
                <a:noFill/>
              </a:ln>
              <a:solidFill>
                <a:srgbClr val="FFC000"/>
              </a:solidFill>
              <a:effectLst>
                <a:outerShdw blurRad="38100" dist="25500" dir="5400000" algn="tl" rotWithShape="0">
                  <a:srgbClr val="000000">
                    <a:satMod val="180000"/>
                    <a:alpha val="75000"/>
                  </a:srgbClr>
                </a:outerShdw>
              </a:effectLst>
              <a:uLnTx/>
              <a:uFillTx/>
              <a:latin typeface="+mj-lt"/>
              <a:ea typeface="+mj-ea"/>
              <a:cs typeface="+mj-cs"/>
            </a:endParaRPr>
          </a:p>
        </p:txBody>
      </p:sp>
      <p:pic>
        <p:nvPicPr>
          <p:cNvPr id="11" name="Content Placeholder 10" descr="a.png"/>
          <p:cNvPicPr>
            <a:picLocks noGrp="1" noChangeAspect="1"/>
          </p:cNvPicPr>
          <p:nvPr>
            <p:ph sz="half" idx="1"/>
          </p:nvPr>
        </p:nvPicPr>
        <p:blipFill>
          <a:blip r:embed="rId3" cstate="print"/>
          <a:stretch>
            <a:fillRect/>
          </a:stretch>
        </p:blipFill>
        <p:spPr>
          <a:xfrm>
            <a:off x="533400" y="1981200"/>
            <a:ext cx="4097740" cy="3269235"/>
          </a:xfrm>
        </p:spPr>
      </p:pic>
      <p:pic>
        <p:nvPicPr>
          <p:cNvPr id="12" name="Picture 11" descr="a.png"/>
          <p:cNvPicPr>
            <a:picLocks noChangeAspect="1"/>
          </p:cNvPicPr>
          <p:nvPr/>
        </p:nvPicPr>
        <p:blipFill>
          <a:blip r:embed="rId4" cstate="print"/>
          <a:stretch>
            <a:fillRect/>
          </a:stretch>
        </p:blipFill>
        <p:spPr>
          <a:xfrm>
            <a:off x="5257800" y="2057400"/>
            <a:ext cx="3274017" cy="9906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pic>
        <p:nvPicPr>
          <p:cNvPr id="8" name="Picture 7" descr="2.jpg"/>
          <p:cNvPicPr/>
          <p:nvPr/>
        </p:nvPicPr>
        <p:blipFill>
          <a:blip r:embed="rId3" cstate="print"/>
          <a:stretch>
            <a:fillRect/>
          </a:stretch>
        </p:blipFill>
        <p:spPr>
          <a:xfrm>
            <a:off x="914400" y="1752600"/>
            <a:ext cx="7391400" cy="4572000"/>
          </a:xfrm>
          <a:prstGeom prst="rect">
            <a:avLst/>
          </a:prstGeom>
          <a:ln w="88900" cap="sq" cmpd="thickThin">
            <a:solidFill>
              <a:srgbClr val="000000"/>
            </a:solidFill>
            <a:prstDash val="solid"/>
            <a:miter lim="800000"/>
          </a:ln>
          <a:effectLst>
            <a:innerShdw blurRad="76200">
              <a:srgbClr val="000000"/>
            </a:innerShdw>
          </a:effectLst>
        </p:spPr>
      </p:pic>
      <p:sp>
        <p:nvSpPr>
          <p:cNvPr id="9" name="Title 1"/>
          <p:cNvSpPr txBox="1">
            <a:spLocks noGrp="1"/>
          </p:cNvSpPr>
          <p:nvPr>
            <p:ph type="title"/>
          </p:nvPr>
        </p:nvSpPr>
        <p:spPr>
          <a:prstGeom prst="rect">
            <a:avLst/>
          </a:prstGeom>
        </p:spPr>
        <p:txBody>
          <a:bodyPr rIns="91440" anchor="b">
            <a:normAutofit/>
            <a:scene3d>
              <a:camera prst="orthographicFront"/>
              <a:lightRig rig="soft" dir="t">
                <a:rot lat="0" lon="0" rev="2400000"/>
              </a:lightRig>
            </a:scene3d>
            <a:sp3d>
              <a:bevelT w="19050" h="12700"/>
            </a:sp3d>
          </a:bodyPr>
          <a:lstStyle/>
          <a:p>
            <a:pPr marL="54864"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smtClean="0">
                <a:ln>
                  <a:noFill/>
                </a:ln>
                <a:solidFill>
                  <a:srgbClr val="FFC000"/>
                </a:solidFill>
                <a:effectLst>
                  <a:outerShdw blurRad="38100" dist="25500" dir="5400000" algn="tl" rotWithShape="0">
                    <a:srgbClr val="000000">
                      <a:satMod val="180000"/>
                      <a:alpha val="75000"/>
                    </a:srgbClr>
                  </a:outerShdw>
                </a:effectLst>
                <a:uLnTx/>
                <a:uFillTx/>
                <a:latin typeface="+mj-lt"/>
                <a:ea typeface="+mj-ea"/>
                <a:cs typeface="+mj-cs"/>
              </a:rPr>
              <a:t> Model Evaluation </a:t>
            </a:r>
            <a:r>
              <a:rPr kumimoji="0" lang="en-US" sz="4000" b="1" i="0" u="none" strike="noStrike" kern="1200" cap="none" spc="0" normalizeH="0" noProof="0" smtClean="0">
                <a:ln>
                  <a:noFill/>
                </a:ln>
                <a:solidFill>
                  <a:srgbClr val="FFC000"/>
                </a:solidFill>
                <a:effectLst>
                  <a:outerShdw blurRad="38100" dist="25500" dir="5400000" algn="tl" rotWithShape="0">
                    <a:srgbClr val="000000">
                      <a:satMod val="180000"/>
                      <a:alpha val="75000"/>
                    </a:srgbClr>
                  </a:outerShdw>
                </a:effectLst>
                <a:uLnTx/>
                <a:uFillTx/>
                <a:latin typeface="+mj-lt"/>
                <a:ea typeface="+mj-ea"/>
                <a:cs typeface="+mj-cs"/>
              </a:rPr>
              <a:t>:</a:t>
            </a:r>
            <a:endParaRPr kumimoji="0" lang="en-US" sz="4000" b="1" i="0" u="none" strike="noStrike" kern="1200" cap="none" spc="0" normalizeH="0" baseline="0" noProof="0">
              <a:ln>
                <a:noFill/>
              </a:ln>
              <a:solidFill>
                <a:srgbClr val="FFC000"/>
              </a:solidFill>
              <a:effectLst>
                <a:outerShdw blurRad="38100" dist="25500" dir="5400000" algn="tl" rotWithShape="0">
                  <a:srgbClr val="000000">
                    <a:satMod val="180000"/>
                    <a:alpha val="75000"/>
                  </a:srgbClr>
                </a:outerShdw>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457200"/>
            <a:ext cx="8229600" cy="646331"/>
          </a:xfrm>
          <a:prstGeom prst="rect">
            <a:avLst/>
          </a:prstGeom>
          <a:noFill/>
        </p:spPr>
        <p:txBody>
          <a:bodyPr wrap="square" lIns="91440" tIns="45720" rIns="91440" bIns="45720">
            <a:spAutoFit/>
          </a:bodyPr>
          <a:lstStyle/>
          <a:p>
            <a:pPr algn="ctr"/>
            <a:r>
              <a:rPr lang="en-US" sz="3600" b="1" i="1" spc="50" smtClean="0">
                <a:ln w="11430"/>
                <a:solidFill>
                  <a:srgbClr val="FFC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The Software Services </a:t>
            </a:r>
            <a:endParaRPr lang="en-US" sz="3600" b="1" i="1" spc="50">
              <a:ln w="11430"/>
              <a:solidFill>
                <a:srgbClr val="FFC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Rectangle 5"/>
          <p:cNvSpPr/>
          <p:nvPr/>
        </p:nvSpPr>
        <p:spPr>
          <a:xfrm>
            <a:off x="304800" y="1447800"/>
            <a:ext cx="8458200" cy="5016758"/>
          </a:xfrm>
          <a:prstGeom prst="rect">
            <a:avLst/>
          </a:prstGeom>
          <a:noFill/>
        </p:spPr>
        <p:txBody>
          <a:bodyPr wrap="square" lIns="91440" tIns="45720" rIns="91440" bIns="45720">
            <a:spAutoFit/>
          </a:bodyPr>
          <a:lstStyle/>
          <a:p>
            <a:pPr algn="ctr"/>
            <a:r>
              <a:rPr lang="en-US" sz="8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Welcome </a:t>
            </a:r>
          </a:p>
          <a:p>
            <a:pPr algn="ctr"/>
            <a:r>
              <a:rPr lang="en-US" sz="8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to                    Data Science  Tutorials</a:t>
            </a:r>
            <a:endParaRPr lang="en-US" sz="80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png"/>
          <p:cNvPicPr>
            <a:picLocks noGrp="1" noChangeAspect="1"/>
          </p:cNvPicPr>
          <p:nvPr>
            <p:ph sz="half" idx="1"/>
          </p:nvPr>
        </p:nvPicPr>
        <p:blipFill>
          <a:blip r:embed="rId2" cstate="print"/>
          <a:stretch>
            <a:fillRect/>
          </a:stretch>
        </p:blipFill>
        <p:spPr>
          <a:xfrm>
            <a:off x="1295400" y="2209800"/>
            <a:ext cx="3820884" cy="1371600"/>
          </a:xfrm>
        </p:spPr>
      </p:pic>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3" cstate="print"/>
          <a:stretch>
            <a:fillRect/>
          </a:stretch>
        </p:blipFill>
        <p:spPr>
          <a:xfrm>
            <a:off x="6668318" y="304800"/>
            <a:ext cx="2182322" cy="990600"/>
          </a:xfrm>
          <a:prstGeom prst="rect">
            <a:avLst/>
          </a:prstGeom>
          <a:solidFill>
            <a:schemeClr val="tx1"/>
          </a:solid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smtClean="0">
                <a:solidFill>
                  <a:srgbClr val="FFC000"/>
                </a:solidFill>
              </a:rPr>
              <a:t>What is Data Science ?</a:t>
            </a:r>
            <a:endParaRPr lang="en-US" sz="4000" b="1">
              <a:solidFill>
                <a:srgbClr val="FFC000"/>
              </a:solidFill>
            </a:endParaRPr>
          </a:p>
        </p:txBody>
      </p:sp>
      <p:sp>
        <p:nvSpPr>
          <p:cNvPr id="5"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sp>
        <p:nvSpPr>
          <p:cNvPr id="6" name="Rectangle 5"/>
          <p:cNvSpPr/>
          <p:nvPr/>
        </p:nvSpPr>
        <p:spPr>
          <a:xfrm>
            <a:off x="304800" y="1524000"/>
            <a:ext cx="8534400" cy="2031325"/>
          </a:xfrm>
          <a:prstGeom prst="rect">
            <a:avLst/>
          </a:prstGeom>
        </p:spPr>
        <p:txBody>
          <a:bodyPr wrap="square">
            <a:spAutoFit/>
          </a:bodyPr>
          <a:lstStyle/>
          <a:p>
            <a:r>
              <a:rPr lang="en-US" b="1" smtClean="0"/>
              <a:t>	“</a:t>
            </a:r>
            <a:r>
              <a:rPr lang="en-US" b="1" smtClean="0">
                <a:solidFill>
                  <a:srgbClr val="FFC000"/>
                </a:solidFill>
              </a:rPr>
              <a:t>Data science</a:t>
            </a:r>
            <a:r>
              <a:rPr lang="en-US" smtClean="0"/>
              <a:t> is a science of extracting insights from the Data by making use of  Statistics, Computer Science and Domain Specific Knowledge.”</a:t>
            </a:r>
          </a:p>
          <a:p>
            <a:endParaRPr lang="en-US" smtClean="0"/>
          </a:p>
          <a:p>
            <a:r>
              <a:rPr lang="en-US" smtClean="0"/>
              <a:t>	Data Science is a </a:t>
            </a:r>
            <a:r>
              <a:rPr lang="en-US" smtClean="0">
                <a:solidFill>
                  <a:srgbClr val="FFC000"/>
                </a:solidFill>
              </a:rPr>
              <a:t>multi-diciplinary</a:t>
            </a:r>
            <a:r>
              <a:rPr lang="en-US" smtClean="0"/>
              <a:t> field. it employs scientific techniques and theories drawn from many fields within the context of </a:t>
            </a:r>
            <a:r>
              <a:rPr lang="en-US" smtClean="0">
                <a:solidFill>
                  <a:srgbClr val="00B050"/>
                </a:solidFill>
              </a:rPr>
              <a:t>machine learning algorithms, mathematics</a:t>
            </a:r>
            <a:r>
              <a:rPr lang="en-US" smtClean="0"/>
              <a:t>, </a:t>
            </a:r>
            <a:r>
              <a:rPr lang="en-US" smtClean="0">
                <a:solidFill>
                  <a:srgbClr val="00B050"/>
                </a:solidFill>
              </a:rPr>
              <a:t>statistics,</a:t>
            </a:r>
            <a:r>
              <a:rPr lang="en-US" smtClean="0"/>
              <a:t> </a:t>
            </a:r>
            <a:r>
              <a:rPr lang="en-US" smtClean="0">
                <a:solidFill>
                  <a:srgbClr val="00B050"/>
                </a:solidFill>
              </a:rPr>
              <a:t>computer sciences, databases and business domains</a:t>
            </a:r>
            <a:r>
              <a:rPr lang="en-US" smtClean="0"/>
              <a:t>. </a:t>
            </a:r>
          </a:p>
        </p:txBody>
      </p:sp>
      <p:pic>
        <p:nvPicPr>
          <p:cNvPr id="7" name="Picture 6" descr="ds field.png"/>
          <p:cNvPicPr>
            <a:picLocks noChangeAspect="1"/>
          </p:cNvPicPr>
          <p:nvPr/>
        </p:nvPicPr>
        <p:blipFill>
          <a:blip r:embed="rId2" cstate="print"/>
          <a:stretch>
            <a:fillRect/>
          </a:stretch>
        </p:blipFill>
        <p:spPr>
          <a:xfrm>
            <a:off x="1676400" y="3276600"/>
            <a:ext cx="5541435" cy="3124200"/>
          </a:xfrm>
          <a:prstGeom prst="rect">
            <a:avLst/>
          </a:prstGeom>
        </p:spPr>
        <p:style>
          <a:lnRef idx="2">
            <a:schemeClr val="accent2"/>
          </a:lnRef>
          <a:fillRef idx="1">
            <a:schemeClr val="lt1"/>
          </a:fillRef>
          <a:effectRef idx="0">
            <a:schemeClr val="accent2"/>
          </a:effectRef>
          <a:fontRef idx="minor">
            <a:schemeClr val="dk1"/>
          </a:fontRef>
        </p:style>
      </p:pic>
      <p:pic>
        <p:nvPicPr>
          <p:cNvPr id="8" name="Picture 7" descr="1_qzvOZZgHq_allGVXq8RWeQ.png"/>
          <p:cNvPicPr>
            <a:picLocks noChangeAspect="1"/>
          </p:cNvPicPr>
          <p:nvPr/>
        </p:nvPicPr>
        <p:blipFill>
          <a:blip r:embed="rId3" cstate="print"/>
          <a:stretch>
            <a:fillRect/>
          </a:stretch>
        </p:blipFill>
        <p:spPr>
          <a:xfrm>
            <a:off x="6668316" y="304800"/>
            <a:ext cx="2182323" cy="990600"/>
          </a:xfrm>
          <a:prstGeom prst="rect">
            <a:avLst/>
          </a:prstGeom>
          <a:solidFill>
            <a:schemeClr val="tx1"/>
          </a:solid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sp>
        <p:nvSpPr>
          <p:cNvPr id="7" name="Title 1"/>
          <p:cNvSpPr>
            <a:spLocks noGrp="1"/>
          </p:cNvSpPr>
          <p:nvPr>
            <p:ph type="title"/>
          </p:nvPr>
        </p:nvSpPr>
        <p:spPr/>
        <p:txBody>
          <a:bodyPr>
            <a:normAutofit/>
          </a:bodyPr>
          <a:lstStyle/>
          <a:p>
            <a:pPr algn="l"/>
            <a:r>
              <a:rPr lang="en-US" sz="4000" b="1" smtClean="0">
                <a:solidFill>
                  <a:srgbClr val="FFC000"/>
                </a:solidFill>
              </a:rPr>
              <a:t>Why Data Science ?</a:t>
            </a:r>
            <a:endParaRPr lang="en-US" sz="4000" b="1">
              <a:solidFill>
                <a:srgbClr val="FFC000"/>
              </a:solidFill>
            </a:endParaRPr>
          </a:p>
        </p:txBody>
      </p:sp>
      <p:sp>
        <p:nvSpPr>
          <p:cNvPr id="8" name="TextBox 7"/>
          <p:cNvSpPr txBox="1"/>
          <p:nvPr/>
        </p:nvSpPr>
        <p:spPr>
          <a:xfrm>
            <a:off x="457200" y="1447800"/>
            <a:ext cx="8229600" cy="5632311"/>
          </a:xfrm>
          <a:prstGeom prst="rect">
            <a:avLst/>
          </a:prstGeom>
          <a:noFill/>
        </p:spPr>
        <p:txBody>
          <a:bodyPr wrap="square" rtlCol="0">
            <a:spAutoFit/>
          </a:bodyPr>
          <a:lstStyle/>
          <a:p>
            <a:r>
              <a:rPr lang="en-US" smtClean="0"/>
              <a:t>	Today, Data Science is becoming backbone and plays vital role behind  every managerial business decisions by top level CEO’s.</a:t>
            </a:r>
          </a:p>
          <a:p>
            <a:endParaRPr lang="en-US" smtClean="0"/>
          </a:p>
          <a:p>
            <a:r>
              <a:rPr lang="en-US" smtClean="0"/>
              <a:t>	Data Science acts as a well wisher to people by scientifically exploring</a:t>
            </a:r>
          </a:p>
          <a:p>
            <a:r>
              <a:rPr lang="en-US" smtClean="0"/>
              <a:t>History of Facts and Figures, Future Predictions, Forecasting and Recommendations.</a:t>
            </a:r>
          </a:p>
          <a:p>
            <a:endParaRPr lang="en-US" smtClean="0"/>
          </a:p>
          <a:p>
            <a:r>
              <a:rPr lang="en-US" sz="2000" b="1" smtClean="0">
                <a:solidFill>
                  <a:srgbClr val="00B0F0"/>
                </a:solidFill>
              </a:rPr>
              <a:t>Applications of Data Science :-</a:t>
            </a:r>
          </a:p>
          <a:p>
            <a:endParaRPr lang="en-US" smtClean="0"/>
          </a:p>
          <a:p>
            <a:r>
              <a:rPr lang="en-US" b="1" smtClean="0">
                <a:solidFill>
                  <a:srgbClr val="92D050"/>
                </a:solidFill>
              </a:rPr>
              <a:t>E-Commerce Field :</a:t>
            </a:r>
            <a:r>
              <a:rPr lang="en-US" smtClean="0"/>
              <a:t>		</a:t>
            </a:r>
            <a:endParaRPr lang="en-US" b="1" smtClean="0">
              <a:solidFill>
                <a:srgbClr val="92D050"/>
              </a:solidFill>
            </a:endParaRPr>
          </a:p>
          <a:p>
            <a:endParaRPr lang="en-US" smtClean="0"/>
          </a:p>
          <a:p>
            <a:pPr>
              <a:buFont typeface="Wingdings" pitchFamily="2" charset="2"/>
              <a:buChar char="Ø"/>
            </a:pPr>
            <a:r>
              <a:rPr lang="en-US" smtClean="0"/>
              <a:t>Product Recommendations	</a:t>
            </a:r>
          </a:p>
          <a:p>
            <a:pPr>
              <a:buFont typeface="Wingdings" pitchFamily="2" charset="2"/>
              <a:buChar char="Ø"/>
            </a:pPr>
            <a:r>
              <a:rPr lang="en-US" smtClean="0"/>
              <a:t>Analyzing Customer Reviews</a:t>
            </a:r>
          </a:p>
          <a:p>
            <a:pPr>
              <a:buFont typeface="Wingdings" pitchFamily="2" charset="2"/>
              <a:buChar char="Ø"/>
            </a:pPr>
            <a:r>
              <a:rPr lang="en-US" smtClean="0"/>
              <a:t>Customer Segmentation etc		</a:t>
            </a:r>
          </a:p>
          <a:p>
            <a:r>
              <a:rPr lang="en-US" smtClean="0"/>
              <a:t>				</a:t>
            </a:r>
          </a:p>
          <a:p>
            <a:r>
              <a:rPr lang="en-US" b="1" smtClean="0">
                <a:solidFill>
                  <a:srgbClr val="92D050"/>
                </a:solidFill>
              </a:rPr>
              <a:t>Banking Field :</a:t>
            </a:r>
          </a:p>
          <a:p>
            <a:r>
              <a:rPr lang="en-US" smtClean="0"/>
              <a:t>				</a:t>
            </a:r>
            <a:endParaRPr lang="en-US" b="1" smtClean="0">
              <a:solidFill>
                <a:srgbClr val="92D050"/>
              </a:solidFill>
            </a:endParaRPr>
          </a:p>
          <a:p>
            <a:pPr>
              <a:buFont typeface="Wingdings" pitchFamily="2" charset="2"/>
              <a:buChar char="Ø"/>
            </a:pPr>
            <a:r>
              <a:rPr lang="en-US" smtClean="0"/>
              <a:t>Fraud Detection			</a:t>
            </a:r>
          </a:p>
          <a:p>
            <a:pPr>
              <a:buFont typeface="Wingdings" pitchFamily="2" charset="2"/>
              <a:buChar char="Ø"/>
            </a:pPr>
            <a:r>
              <a:rPr lang="en-US" smtClean="0"/>
              <a:t>Credit Risk Detection etc		</a:t>
            </a:r>
          </a:p>
          <a:p>
            <a:r>
              <a:rPr lang="en-US" smtClean="0"/>
              <a:t>	</a:t>
            </a:r>
          </a:p>
        </p:txBody>
      </p:sp>
      <p:pic>
        <p:nvPicPr>
          <p:cNvPr id="9" name="Picture 8"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sp>
        <p:nvSpPr>
          <p:cNvPr id="7" name="Title 1"/>
          <p:cNvSpPr>
            <a:spLocks noGrp="1"/>
          </p:cNvSpPr>
          <p:nvPr>
            <p:ph type="title"/>
          </p:nvPr>
        </p:nvSpPr>
        <p:spPr/>
        <p:txBody>
          <a:bodyPr>
            <a:normAutofit/>
          </a:bodyPr>
          <a:lstStyle/>
          <a:p>
            <a:pPr algn="l"/>
            <a:r>
              <a:rPr lang="en-US" sz="4000" b="1" smtClean="0">
                <a:solidFill>
                  <a:srgbClr val="FFC000"/>
                </a:solidFill>
              </a:rPr>
              <a:t>Why Data Science ?</a:t>
            </a:r>
            <a:endParaRPr lang="en-US" sz="4000" b="1">
              <a:solidFill>
                <a:srgbClr val="FFC000"/>
              </a:solidFill>
            </a:endParaRPr>
          </a:p>
        </p:txBody>
      </p:sp>
      <p:sp>
        <p:nvSpPr>
          <p:cNvPr id="8" name="Rectangle 7"/>
          <p:cNvSpPr/>
          <p:nvPr/>
        </p:nvSpPr>
        <p:spPr>
          <a:xfrm>
            <a:off x="685800" y="2286000"/>
            <a:ext cx="4572000" cy="1477328"/>
          </a:xfrm>
          <a:prstGeom prst="rect">
            <a:avLst/>
          </a:prstGeom>
        </p:spPr>
        <p:txBody>
          <a:bodyPr>
            <a:spAutoFit/>
          </a:bodyPr>
          <a:lstStyle/>
          <a:p>
            <a:r>
              <a:rPr lang="en-US" b="1" smtClean="0">
                <a:solidFill>
                  <a:srgbClr val="92D050"/>
                </a:solidFill>
              </a:rPr>
              <a:t>Medical Field :</a:t>
            </a:r>
          </a:p>
          <a:p>
            <a:endParaRPr lang="en-US" b="1" smtClean="0">
              <a:solidFill>
                <a:srgbClr val="92D050"/>
              </a:solidFill>
            </a:endParaRPr>
          </a:p>
          <a:p>
            <a:pPr>
              <a:buFont typeface="Wingdings" pitchFamily="2" charset="2"/>
              <a:buChar char="Ø"/>
            </a:pPr>
            <a:r>
              <a:rPr lang="en-US" smtClean="0"/>
              <a:t>Disease Diagnosis</a:t>
            </a:r>
          </a:p>
          <a:p>
            <a:pPr>
              <a:buFont typeface="Wingdings" pitchFamily="2" charset="2"/>
              <a:buChar char="Ø"/>
            </a:pPr>
            <a:r>
              <a:rPr lang="en-US" smtClean="0"/>
              <a:t>Image(X-ray,MRI,CT) Analysis</a:t>
            </a:r>
          </a:p>
          <a:p>
            <a:pPr>
              <a:buFont typeface="Wingdings" pitchFamily="2" charset="2"/>
              <a:buChar char="Ø"/>
            </a:pPr>
            <a:r>
              <a:rPr lang="en-US" smtClean="0"/>
              <a:t>Drug Recommenditions etc</a:t>
            </a:r>
          </a:p>
        </p:txBody>
      </p:sp>
      <p:sp>
        <p:nvSpPr>
          <p:cNvPr id="9" name="Rectangle 8"/>
          <p:cNvSpPr/>
          <p:nvPr/>
        </p:nvSpPr>
        <p:spPr>
          <a:xfrm>
            <a:off x="609600" y="1676400"/>
            <a:ext cx="3943708" cy="400110"/>
          </a:xfrm>
          <a:prstGeom prst="rect">
            <a:avLst/>
          </a:prstGeom>
        </p:spPr>
        <p:txBody>
          <a:bodyPr wrap="none">
            <a:spAutoFit/>
          </a:bodyPr>
          <a:lstStyle/>
          <a:p>
            <a:r>
              <a:rPr lang="en-US" sz="2000" b="1" smtClean="0">
                <a:solidFill>
                  <a:srgbClr val="00B0F0"/>
                </a:solidFill>
              </a:rPr>
              <a:t>Applications of Data Science :-</a:t>
            </a:r>
          </a:p>
        </p:txBody>
      </p:sp>
      <p:sp>
        <p:nvSpPr>
          <p:cNvPr id="10" name="Rectangle 9"/>
          <p:cNvSpPr/>
          <p:nvPr/>
        </p:nvSpPr>
        <p:spPr>
          <a:xfrm>
            <a:off x="685800" y="3733800"/>
            <a:ext cx="4572000" cy="2585323"/>
          </a:xfrm>
          <a:prstGeom prst="rect">
            <a:avLst/>
          </a:prstGeom>
        </p:spPr>
        <p:txBody>
          <a:bodyPr>
            <a:spAutoFit/>
          </a:bodyPr>
          <a:lstStyle/>
          <a:p>
            <a:r>
              <a:rPr lang="en-US" b="1" smtClean="0">
                <a:solidFill>
                  <a:srgbClr val="92D050"/>
                </a:solidFill>
              </a:rPr>
              <a:t>Transport Field :</a:t>
            </a:r>
          </a:p>
          <a:p>
            <a:endParaRPr lang="en-US" b="1" smtClean="0">
              <a:solidFill>
                <a:srgbClr val="92D050"/>
              </a:solidFill>
            </a:endParaRPr>
          </a:p>
          <a:p>
            <a:pPr>
              <a:buFont typeface="Wingdings" pitchFamily="2" charset="2"/>
              <a:buChar char="Ø"/>
            </a:pPr>
            <a:r>
              <a:rPr lang="en-US" smtClean="0"/>
              <a:t>Self Driven Cars</a:t>
            </a:r>
          </a:p>
          <a:p>
            <a:pPr>
              <a:buFont typeface="Wingdings" pitchFamily="2" charset="2"/>
              <a:buChar char="Ø"/>
            </a:pPr>
            <a:r>
              <a:rPr lang="en-US" smtClean="0"/>
              <a:t>Route Recommendations</a:t>
            </a:r>
          </a:p>
          <a:p>
            <a:pPr>
              <a:buFont typeface="Wingdings" pitchFamily="2" charset="2"/>
              <a:buChar char="Ø"/>
            </a:pPr>
            <a:r>
              <a:rPr lang="en-US" smtClean="0"/>
              <a:t>Road conditions</a:t>
            </a:r>
          </a:p>
          <a:p>
            <a:pPr>
              <a:buFont typeface="Wingdings" pitchFamily="2" charset="2"/>
              <a:buChar char="Ø"/>
            </a:pPr>
            <a:r>
              <a:rPr lang="en-US" smtClean="0"/>
              <a:t>Speed Sugesstions</a:t>
            </a:r>
          </a:p>
          <a:p>
            <a:pPr>
              <a:buFont typeface="Wingdings" pitchFamily="2" charset="2"/>
              <a:buChar char="Ø"/>
            </a:pPr>
            <a:r>
              <a:rPr lang="en-US" smtClean="0"/>
              <a:t>Airline Route Planning etc</a:t>
            </a:r>
          </a:p>
          <a:p>
            <a:pPr>
              <a:buFont typeface="Wingdings" pitchFamily="2" charset="2"/>
              <a:buChar char="Ø"/>
            </a:pPr>
            <a:endParaRPr lang="en-US" smtClean="0"/>
          </a:p>
          <a:p>
            <a:endParaRPr lang="en-US" smtClean="0"/>
          </a:p>
        </p:txBody>
      </p:sp>
      <p:sp>
        <p:nvSpPr>
          <p:cNvPr id="11" name="Rectangle 10"/>
          <p:cNvSpPr/>
          <p:nvPr/>
        </p:nvSpPr>
        <p:spPr>
          <a:xfrm>
            <a:off x="685800" y="6096000"/>
            <a:ext cx="4572000" cy="369332"/>
          </a:xfrm>
          <a:prstGeom prst="rect">
            <a:avLst/>
          </a:prstGeom>
        </p:spPr>
        <p:txBody>
          <a:bodyPr>
            <a:spAutoFit/>
          </a:bodyPr>
          <a:lstStyle/>
          <a:p>
            <a:pPr>
              <a:buFont typeface="Wingdings" pitchFamily="2" charset="2"/>
              <a:buChar char="Ø"/>
            </a:pPr>
            <a:r>
              <a:rPr lang="en-US" smtClean="0"/>
              <a:t>Weather Prediction etc</a:t>
            </a:r>
          </a:p>
        </p:txBody>
      </p:sp>
      <p:sp>
        <p:nvSpPr>
          <p:cNvPr id="12" name="Rectangle 11"/>
          <p:cNvSpPr/>
          <p:nvPr/>
        </p:nvSpPr>
        <p:spPr>
          <a:xfrm>
            <a:off x="685800" y="5791200"/>
            <a:ext cx="2621230" cy="369332"/>
          </a:xfrm>
          <a:prstGeom prst="rect">
            <a:avLst/>
          </a:prstGeom>
        </p:spPr>
        <p:txBody>
          <a:bodyPr wrap="none">
            <a:spAutoFit/>
          </a:bodyPr>
          <a:lstStyle/>
          <a:p>
            <a:r>
              <a:rPr lang="en-US" b="1" smtClean="0">
                <a:solidFill>
                  <a:srgbClr val="92D050"/>
                </a:solidFill>
              </a:rPr>
              <a:t>Meteorological Field :</a:t>
            </a:r>
            <a:r>
              <a:rPr lang="en-US" smtClean="0"/>
              <a:t> </a:t>
            </a:r>
            <a:endParaRPr lang="en-US"/>
          </a:p>
        </p:txBody>
      </p:sp>
      <p:sp>
        <p:nvSpPr>
          <p:cNvPr id="14" name="Rectangle 13"/>
          <p:cNvSpPr/>
          <p:nvPr/>
        </p:nvSpPr>
        <p:spPr>
          <a:xfrm>
            <a:off x="4343400" y="2133600"/>
            <a:ext cx="4572000" cy="2585323"/>
          </a:xfrm>
          <a:prstGeom prst="rect">
            <a:avLst/>
          </a:prstGeom>
        </p:spPr>
        <p:txBody>
          <a:bodyPr>
            <a:spAutoFit/>
          </a:bodyPr>
          <a:lstStyle/>
          <a:p>
            <a:r>
              <a:rPr lang="en-US" b="1" smtClean="0">
                <a:solidFill>
                  <a:srgbClr val="92D050"/>
                </a:solidFill>
              </a:rPr>
              <a:t>Scientific Field :</a:t>
            </a:r>
            <a:r>
              <a:rPr lang="en-US" smtClean="0"/>
              <a:t> </a:t>
            </a:r>
          </a:p>
          <a:p>
            <a:endParaRPr lang="en-US" b="1" smtClean="0">
              <a:solidFill>
                <a:srgbClr val="92D050"/>
              </a:solidFill>
            </a:endParaRPr>
          </a:p>
          <a:p>
            <a:pPr>
              <a:buFont typeface="Wingdings" pitchFamily="2" charset="2"/>
              <a:buChar char="Ø"/>
            </a:pPr>
            <a:r>
              <a:rPr lang="en-US" smtClean="0"/>
              <a:t> Image (Face) Recognition</a:t>
            </a:r>
          </a:p>
          <a:p>
            <a:pPr>
              <a:buFont typeface="Wingdings" pitchFamily="2" charset="2"/>
              <a:buChar char="Ø"/>
            </a:pPr>
            <a:r>
              <a:rPr lang="en-US" smtClean="0"/>
              <a:t> Speech Recognition</a:t>
            </a:r>
          </a:p>
          <a:p>
            <a:pPr>
              <a:buFont typeface="Wingdings" pitchFamily="2" charset="2"/>
              <a:buChar char="Ø"/>
            </a:pPr>
            <a:r>
              <a:rPr lang="en-US" smtClean="0"/>
              <a:t> Signal Detection</a:t>
            </a:r>
          </a:p>
          <a:p>
            <a:pPr>
              <a:buFont typeface="Wingdings" pitchFamily="2" charset="2"/>
              <a:buChar char="Ø"/>
            </a:pPr>
            <a:r>
              <a:rPr lang="en-US" smtClean="0"/>
              <a:t> Anamoly Detection</a:t>
            </a:r>
          </a:p>
          <a:p>
            <a:pPr>
              <a:buFont typeface="Wingdings" pitchFamily="2" charset="2"/>
              <a:buChar char="Ø"/>
            </a:pPr>
            <a:r>
              <a:rPr lang="en-US" smtClean="0"/>
              <a:t> Clusterring</a:t>
            </a:r>
          </a:p>
          <a:p>
            <a:pPr>
              <a:buFont typeface="Wingdings" pitchFamily="2" charset="2"/>
              <a:buChar char="Ø"/>
            </a:pPr>
            <a:r>
              <a:rPr lang="en-US" smtClean="0"/>
              <a:t> Pattern Detection etc</a:t>
            </a:r>
          </a:p>
          <a:p>
            <a:pPr>
              <a:buFont typeface="Wingdings" pitchFamily="2" charset="2"/>
              <a:buChar char="Ø"/>
            </a:pPr>
            <a:endParaRPr lang="en-US" smtClean="0"/>
          </a:p>
        </p:txBody>
      </p:sp>
      <p:sp>
        <p:nvSpPr>
          <p:cNvPr id="15" name="Rectangle 14"/>
          <p:cNvSpPr/>
          <p:nvPr/>
        </p:nvSpPr>
        <p:spPr>
          <a:xfrm>
            <a:off x="4419600" y="4419600"/>
            <a:ext cx="4572000" cy="2308324"/>
          </a:xfrm>
          <a:prstGeom prst="rect">
            <a:avLst/>
          </a:prstGeom>
        </p:spPr>
        <p:txBody>
          <a:bodyPr>
            <a:spAutoFit/>
          </a:bodyPr>
          <a:lstStyle/>
          <a:p>
            <a:r>
              <a:rPr lang="en-US" b="1" smtClean="0">
                <a:solidFill>
                  <a:srgbClr val="92D050"/>
                </a:solidFill>
              </a:rPr>
              <a:t>IT Field :</a:t>
            </a:r>
          </a:p>
          <a:p>
            <a:endParaRPr lang="en-US" b="1" smtClean="0">
              <a:solidFill>
                <a:srgbClr val="92D050"/>
              </a:solidFill>
            </a:endParaRPr>
          </a:p>
          <a:p>
            <a:pPr>
              <a:buFont typeface="Wingdings" pitchFamily="2" charset="2"/>
              <a:buChar char="Ø"/>
            </a:pPr>
            <a:r>
              <a:rPr lang="en-US" smtClean="0"/>
              <a:t> Website Recommendations</a:t>
            </a:r>
          </a:p>
          <a:p>
            <a:pPr>
              <a:buFont typeface="Wingdings" pitchFamily="2" charset="2"/>
              <a:buChar char="Ø"/>
            </a:pPr>
            <a:r>
              <a:rPr lang="en-US" smtClean="0"/>
              <a:t> Video Recommenditions on      </a:t>
            </a:r>
          </a:p>
          <a:p>
            <a:r>
              <a:rPr lang="en-US" smtClean="0"/>
              <a:t>    Youtube,Netflix,Amazon Prime Video etc</a:t>
            </a:r>
          </a:p>
          <a:p>
            <a:pPr>
              <a:buFont typeface="Wingdings" pitchFamily="2" charset="2"/>
              <a:buChar char="Ø"/>
            </a:pPr>
            <a:r>
              <a:rPr lang="en-US" smtClean="0"/>
              <a:t> Social Networking </a:t>
            </a:r>
          </a:p>
          <a:p>
            <a:pPr>
              <a:buFont typeface="Wingdings" pitchFamily="2" charset="2"/>
              <a:buChar char="Ø"/>
            </a:pPr>
            <a:r>
              <a:rPr lang="en-US" smtClean="0"/>
              <a:t> Text Analytics &amp; Emotion Detection etc</a:t>
            </a:r>
          </a:p>
          <a:p>
            <a:endParaRPr lang="en-US" smtClean="0"/>
          </a:p>
        </p:txBody>
      </p:sp>
      <p:pic>
        <p:nvPicPr>
          <p:cNvPr id="16" name="Picture 15"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Picture1 - Copy.png"/>
          <p:cNvPicPr>
            <a:picLocks noGrp="1" noChangeAspect="1"/>
          </p:cNvPicPr>
          <p:nvPr>
            <p:ph sz="half" idx="2"/>
          </p:nvPr>
        </p:nvPicPr>
        <p:blipFill>
          <a:blip r:embed="rId2" cstate="print"/>
          <a:stretch>
            <a:fillRect/>
          </a:stretch>
        </p:blipFill>
        <p:spPr>
          <a:xfrm>
            <a:off x="2895600" y="2590800"/>
            <a:ext cx="3505200" cy="2603864"/>
          </a:xfrm>
        </p:spPr>
        <p:style>
          <a:lnRef idx="2">
            <a:schemeClr val="accent2"/>
          </a:lnRef>
          <a:fillRef idx="1">
            <a:schemeClr val="lt1"/>
          </a:fillRef>
          <a:effectRef idx="0">
            <a:schemeClr val="accent2"/>
          </a:effectRef>
          <a:fontRef idx="minor">
            <a:schemeClr val="dk1"/>
          </a:fontRef>
        </p:style>
      </p:pic>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sp>
        <p:nvSpPr>
          <p:cNvPr id="8" name="Title 1"/>
          <p:cNvSpPr>
            <a:spLocks noGrp="1"/>
          </p:cNvSpPr>
          <p:nvPr>
            <p:ph type="title"/>
          </p:nvPr>
        </p:nvSpPr>
        <p:spPr/>
        <p:txBody>
          <a:bodyPr>
            <a:normAutofit/>
          </a:bodyPr>
          <a:lstStyle/>
          <a:p>
            <a:pPr algn="l"/>
            <a:r>
              <a:rPr lang="en-US" sz="4000" b="1" smtClean="0">
                <a:solidFill>
                  <a:srgbClr val="FFC000"/>
                </a:solidFill>
              </a:rPr>
              <a:t>Essentials of Data Science ?</a:t>
            </a:r>
            <a:endParaRPr lang="en-US" sz="4000" b="1">
              <a:solidFill>
                <a:srgbClr val="FFC000"/>
              </a:solidFill>
            </a:endParaRPr>
          </a:p>
        </p:txBody>
      </p:sp>
      <p:sp>
        <p:nvSpPr>
          <p:cNvPr id="15" name="Rectangle 14"/>
          <p:cNvSpPr/>
          <p:nvPr/>
        </p:nvSpPr>
        <p:spPr>
          <a:xfrm>
            <a:off x="6858000" y="1600200"/>
            <a:ext cx="19812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buFont typeface="+mj-lt"/>
              <a:buAutoNum type="arabicPeriod"/>
            </a:pPr>
            <a:r>
              <a:rPr lang="en-US" b="1" smtClean="0"/>
              <a:t>Python or R</a:t>
            </a:r>
          </a:p>
          <a:p>
            <a:pPr marL="342900" indent="-342900">
              <a:buFont typeface="+mj-lt"/>
              <a:buAutoNum type="arabicPeriod"/>
            </a:pPr>
            <a:endParaRPr lang="en-US" b="1" smtClean="0"/>
          </a:p>
          <a:p>
            <a:pPr marL="342900" indent="-342900">
              <a:buFont typeface="+mj-lt"/>
              <a:buAutoNum type="arabicPeriod"/>
            </a:pPr>
            <a:r>
              <a:rPr lang="en-US" b="1" smtClean="0"/>
              <a:t>SQL</a:t>
            </a:r>
          </a:p>
        </p:txBody>
      </p:sp>
      <p:sp>
        <p:nvSpPr>
          <p:cNvPr id="16" name="Rectangle 15"/>
          <p:cNvSpPr/>
          <p:nvPr/>
        </p:nvSpPr>
        <p:spPr>
          <a:xfrm>
            <a:off x="3733800" y="5867400"/>
            <a:ext cx="2133918" cy="36933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b="1" smtClean="0"/>
              <a:t>Domain Expertise</a:t>
            </a:r>
            <a:endParaRPr lang="en-US" b="1"/>
          </a:p>
        </p:txBody>
      </p:sp>
      <p:sp>
        <p:nvSpPr>
          <p:cNvPr id="18" name="Rectangle 17"/>
          <p:cNvSpPr/>
          <p:nvPr/>
        </p:nvSpPr>
        <p:spPr>
          <a:xfrm>
            <a:off x="381000" y="1600200"/>
            <a:ext cx="21336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342900" indent="-342900">
              <a:buFont typeface="+mj-lt"/>
              <a:buAutoNum type="arabicPeriod"/>
            </a:pPr>
            <a:r>
              <a:rPr lang="en-US" b="1" smtClean="0"/>
              <a:t>Linear Algebra</a:t>
            </a:r>
          </a:p>
          <a:p>
            <a:pPr marL="342900" indent="-342900">
              <a:buFont typeface="+mj-lt"/>
              <a:buAutoNum type="arabicPeriod"/>
            </a:pPr>
            <a:r>
              <a:rPr lang="en-US" b="1" smtClean="0"/>
              <a:t>Calculus</a:t>
            </a:r>
          </a:p>
          <a:p>
            <a:pPr marL="342900" indent="-342900">
              <a:buFont typeface="+mj-lt"/>
              <a:buAutoNum type="arabicPeriod"/>
            </a:pPr>
            <a:r>
              <a:rPr lang="en-US" b="1" smtClean="0"/>
              <a:t>Statistics</a:t>
            </a:r>
          </a:p>
          <a:p>
            <a:pPr marL="342900" indent="-342900">
              <a:buFont typeface="+mj-lt"/>
              <a:buAutoNum type="arabicPeriod"/>
            </a:pPr>
            <a:r>
              <a:rPr lang="en-US" b="1" smtClean="0"/>
              <a:t>Probability</a:t>
            </a:r>
          </a:p>
        </p:txBody>
      </p:sp>
      <p:cxnSp>
        <p:nvCxnSpPr>
          <p:cNvPr id="20" name="Straight Arrow Connector 19"/>
          <p:cNvCxnSpPr/>
          <p:nvPr/>
        </p:nvCxnSpPr>
        <p:spPr>
          <a:xfrm flipH="1" flipV="1">
            <a:off x="2514600" y="2819400"/>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019800" y="2514600"/>
            <a:ext cx="838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2"/>
          </p:cNvCxnSpPr>
          <p:nvPr/>
        </p:nvCxnSpPr>
        <p:spPr>
          <a:xfrm>
            <a:off x="4648200" y="5194664"/>
            <a:ext cx="0" cy="6727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
        <p:nvSpPr>
          <p:cNvPr id="8" name="Title 1"/>
          <p:cNvSpPr>
            <a:spLocks noGrp="1"/>
          </p:cNvSpPr>
          <p:nvPr>
            <p:ph type="title"/>
          </p:nvPr>
        </p:nvSpPr>
        <p:spPr>
          <a:xfrm>
            <a:off x="304800" y="304800"/>
            <a:ext cx="8229600" cy="1143000"/>
          </a:xfrm>
        </p:spPr>
        <p:txBody>
          <a:bodyPr>
            <a:normAutofit/>
          </a:bodyPr>
          <a:lstStyle/>
          <a:p>
            <a:pPr algn="l"/>
            <a:r>
              <a:rPr lang="en-US" sz="4000" b="1" smtClean="0">
                <a:solidFill>
                  <a:srgbClr val="FFC000"/>
                </a:solidFill>
              </a:rPr>
              <a:t>Data Science Life Cycle ?</a:t>
            </a:r>
            <a:endParaRPr lang="en-US" sz="4000" b="1">
              <a:solidFill>
                <a:srgbClr val="FFC000"/>
              </a:solidFill>
            </a:endParaRPr>
          </a:p>
        </p:txBody>
      </p:sp>
      <p:sp>
        <p:nvSpPr>
          <p:cNvPr id="9" name="TextBox 8"/>
          <p:cNvSpPr txBox="1"/>
          <p:nvPr/>
        </p:nvSpPr>
        <p:spPr>
          <a:xfrm>
            <a:off x="457200" y="1676400"/>
            <a:ext cx="8477642" cy="646331"/>
          </a:xfrm>
          <a:prstGeom prst="rect">
            <a:avLst/>
          </a:prstGeom>
          <a:noFill/>
        </p:spPr>
        <p:txBody>
          <a:bodyPr wrap="none" rtlCol="0">
            <a:spAutoFit/>
          </a:bodyPr>
          <a:lstStyle/>
          <a:p>
            <a:r>
              <a:rPr lang="en-US" smtClean="0"/>
              <a:t>	The Data Science Project Life Cycle consists of different stages from its </a:t>
            </a:r>
          </a:p>
          <a:p>
            <a:r>
              <a:rPr lang="en-US" smtClean="0"/>
              <a:t>inception to completion.</a:t>
            </a:r>
            <a:endParaRPr lang="en-US"/>
          </a:p>
        </p:txBody>
      </p:sp>
      <p:pic>
        <p:nvPicPr>
          <p:cNvPr id="10" name="Picture 9" descr="DS Life Cycle.png"/>
          <p:cNvPicPr>
            <a:picLocks noChangeAspect="1"/>
          </p:cNvPicPr>
          <p:nvPr/>
        </p:nvPicPr>
        <p:blipFill>
          <a:blip r:embed="rId3" cstate="print"/>
          <a:stretch>
            <a:fillRect/>
          </a:stretch>
        </p:blipFill>
        <p:spPr>
          <a:xfrm>
            <a:off x="304800" y="2426652"/>
            <a:ext cx="8534400" cy="3609326"/>
          </a:xfrm>
          <a:prstGeom prst="rect">
            <a:avLst/>
          </a:prstGeom>
        </p:spPr>
        <p:style>
          <a:lnRef idx="2">
            <a:schemeClr val="accent2"/>
          </a:lnRef>
          <a:fillRef idx="1">
            <a:schemeClr val="lt1"/>
          </a:fillRef>
          <a:effectRef idx="0">
            <a:schemeClr val="accent2"/>
          </a:effectRef>
          <a:fontRef idx="minor">
            <a:schemeClr val="dk1"/>
          </a:fontRef>
        </p:style>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
        <p:nvSpPr>
          <p:cNvPr id="8" name="Title 1"/>
          <p:cNvSpPr>
            <a:spLocks noGrp="1"/>
          </p:cNvSpPr>
          <p:nvPr>
            <p:ph type="title"/>
          </p:nvPr>
        </p:nvSpPr>
        <p:spPr/>
        <p:txBody>
          <a:bodyPr>
            <a:normAutofit/>
          </a:bodyPr>
          <a:lstStyle/>
          <a:p>
            <a:pPr algn="l"/>
            <a:r>
              <a:rPr lang="en-US" sz="4000" b="1" smtClean="0">
                <a:solidFill>
                  <a:srgbClr val="FFC000"/>
                </a:solidFill>
              </a:rPr>
              <a:t>Its like Cooking …</a:t>
            </a:r>
            <a:endParaRPr lang="en-US" sz="4000" b="1">
              <a:solidFill>
                <a:srgbClr val="FFC000"/>
              </a:solidFill>
            </a:endParaRPr>
          </a:p>
        </p:txBody>
      </p:sp>
      <p:pic>
        <p:nvPicPr>
          <p:cNvPr id="9" name="Picture 8" descr="veg.jpg"/>
          <p:cNvPicPr>
            <a:picLocks noChangeAspect="1"/>
          </p:cNvPicPr>
          <p:nvPr/>
        </p:nvPicPr>
        <p:blipFill>
          <a:blip r:embed="rId3" cstate="print"/>
          <a:stretch>
            <a:fillRect/>
          </a:stretch>
        </p:blipFill>
        <p:spPr>
          <a:xfrm>
            <a:off x="609600" y="1752600"/>
            <a:ext cx="1676400" cy="1043940"/>
          </a:xfrm>
          <a:prstGeom prst="rect">
            <a:avLst/>
          </a:prstGeom>
        </p:spPr>
      </p:pic>
      <p:pic>
        <p:nvPicPr>
          <p:cNvPr id="10" name="Picture 9" descr="veg clean.png"/>
          <p:cNvPicPr>
            <a:picLocks noChangeAspect="1"/>
          </p:cNvPicPr>
          <p:nvPr/>
        </p:nvPicPr>
        <p:blipFill>
          <a:blip r:embed="rId4" cstate="print"/>
          <a:stretch>
            <a:fillRect/>
          </a:stretch>
        </p:blipFill>
        <p:spPr>
          <a:xfrm>
            <a:off x="2667000" y="1752600"/>
            <a:ext cx="1828800" cy="990600"/>
          </a:xfrm>
          <a:prstGeom prst="rect">
            <a:avLst/>
          </a:prstGeom>
        </p:spPr>
      </p:pic>
      <p:pic>
        <p:nvPicPr>
          <p:cNvPr id="11" name="Picture 10" descr="veg select.jpg"/>
          <p:cNvPicPr>
            <a:picLocks noChangeAspect="1"/>
          </p:cNvPicPr>
          <p:nvPr/>
        </p:nvPicPr>
        <p:blipFill>
          <a:blip r:embed="rId5" cstate="print"/>
          <a:stretch>
            <a:fillRect/>
          </a:stretch>
        </p:blipFill>
        <p:spPr>
          <a:xfrm>
            <a:off x="4876800" y="1752600"/>
            <a:ext cx="1676400" cy="990600"/>
          </a:xfrm>
          <a:prstGeom prst="rect">
            <a:avLst/>
          </a:prstGeom>
        </p:spPr>
      </p:pic>
      <p:pic>
        <p:nvPicPr>
          <p:cNvPr id="12" name="Picture 11" descr="cokking.jpg"/>
          <p:cNvPicPr>
            <a:picLocks noChangeAspect="1"/>
          </p:cNvPicPr>
          <p:nvPr/>
        </p:nvPicPr>
        <p:blipFill>
          <a:blip r:embed="rId6" cstate="print"/>
          <a:stretch>
            <a:fillRect/>
          </a:stretch>
        </p:blipFill>
        <p:spPr>
          <a:xfrm>
            <a:off x="6781800" y="2667000"/>
            <a:ext cx="1833934" cy="1242060"/>
          </a:xfrm>
          <a:prstGeom prst="rect">
            <a:avLst/>
          </a:prstGeom>
        </p:spPr>
      </p:pic>
      <p:pic>
        <p:nvPicPr>
          <p:cNvPr id="13" name="Picture 12" descr="check.jpg"/>
          <p:cNvPicPr>
            <a:picLocks noChangeAspect="1"/>
          </p:cNvPicPr>
          <p:nvPr/>
        </p:nvPicPr>
        <p:blipFill>
          <a:blip r:embed="rId7" cstate="print"/>
          <a:stretch>
            <a:fillRect/>
          </a:stretch>
        </p:blipFill>
        <p:spPr>
          <a:xfrm>
            <a:off x="6781800" y="4038600"/>
            <a:ext cx="1828800" cy="1295400"/>
          </a:xfrm>
          <a:prstGeom prst="rect">
            <a:avLst/>
          </a:prstGeom>
        </p:spPr>
      </p:pic>
      <p:pic>
        <p:nvPicPr>
          <p:cNvPr id="14" name="Picture 13" descr="Getty-585588212-eating-out.jpg"/>
          <p:cNvPicPr>
            <a:picLocks noChangeAspect="1"/>
          </p:cNvPicPr>
          <p:nvPr/>
        </p:nvPicPr>
        <p:blipFill>
          <a:blip r:embed="rId8" cstate="print"/>
          <a:stretch>
            <a:fillRect/>
          </a:stretch>
        </p:blipFill>
        <p:spPr>
          <a:xfrm>
            <a:off x="4495800" y="4724400"/>
            <a:ext cx="1732315" cy="1203959"/>
          </a:xfrm>
          <a:prstGeom prst="rect">
            <a:avLst/>
          </a:prstGeom>
        </p:spPr>
      </p:pic>
      <p:pic>
        <p:nvPicPr>
          <p:cNvPr id="15" name="Picture 14" descr="monitor.jpg"/>
          <p:cNvPicPr>
            <a:picLocks noChangeAspect="1"/>
          </p:cNvPicPr>
          <p:nvPr/>
        </p:nvPicPr>
        <p:blipFill>
          <a:blip r:embed="rId9" cstate="print"/>
          <a:stretch>
            <a:fillRect/>
          </a:stretch>
        </p:blipFill>
        <p:spPr>
          <a:xfrm>
            <a:off x="2133600" y="4724400"/>
            <a:ext cx="1752600" cy="1168400"/>
          </a:xfrm>
          <a:prstGeom prst="rect">
            <a:avLst/>
          </a:prstGeom>
        </p:spPr>
      </p:pic>
      <p:sp>
        <p:nvSpPr>
          <p:cNvPr id="16" name="TextBox 15"/>
          <p:cNvSpPr txBox="1"/>
          <p:nvPr/>
        </p:nvSpPr>
        <p:spPr>
          <a:xfrm>
            <a:off x="533400" y="2819400"/>
            <a:ext cx="1723613" cy="369332"/>
          </a:xfrm>
          <a:prstGeom prst="rect">
            <a:avLst/>
          </a:prstGeom>
          <a:noFill/>
        </p:spPr>
        <p:txBody>
          <a:bodyPr wrap="none" rtlCol="0">
            <a:spAutoFit/>
          </a:bodyPr>
          <a:lstStyle/>
          <a:p>
            <a:r>
              <a:rPr lang="en-US" smtClean="0"/>
              <a:t>Veg. Collection</a:t>
            </a:r>
            <a:endParaRPr lang="en-US"/>
          </a:p>
        </p:txBody>
      </p:sp>
      <p:sp>
        <p:nvSpPr>
          <p:cNvPr id="17" name="TextBox 16"/>
          <p:cNvSpPr txBox="1"/>
          <p:nvPr/>
        </p:nvSpPr>
        <p:spPr>
          <a:xfrm>
            <a:off x="2743200" y="2819400"/>
            <a:ext cx="1621021" cy="369332"/>
          </a:xfrm>
          <a:prstGeom prst="rect">
            <a:avLst/>
          </a:prstGeom>
          <a:noFill/>
        </p:spPr>
        <p:txBody>
          <a:bodyPr wrap="none" rtlCol="0">
            <a:spAutoFit/>
          </a:bodyPr>
          <a:lstStyle/>
          <a:p>
            <a:r>
              <a:rPr lang="en-US" smtClean="0"/>
              <a:t>Veg. Cleaning</a:t>
            </a:r>
            <a:endParaRPr lang="en-US"/>
          </a:p>
        </p:txBody>
      </p:sp>
      <p:sp>
        <p:nvSpPr>
          <p:cNvPr id="18" name="TextBox 17"/>
          <p:cNvSpPr txBox="1"/>
          <p:nvPr/>
        </p:nvSpPr>
        <p:spPr>
          <a:xfrm>
            <a:off x="4876800" y="2895600"/>
            <a:ext cx="1659493" cy="369332"/>
          </a:xfrm>
          <a:prstGeom prst="rect">
            <a:avLst/>
          </a:prstGeom>
          <a:noFill/>
        </p:spPr>
        <p:txBody>
          <a:bodyPr wrap="none" rtlCol="0">
            <a:spAutoFit/>
          </a:bodyPr>
          <a:lstStyle/>
          <a:p>
            <a:r>
              <a:rPr lang="en-US" smtClean="0"/>
              <a:t>Veg. Selection</a:t>
            </a:r>
            <a:endParaRPr lang="en-US"/>
          </a:p>
        </p:txBody>
      </p:sp>
      <p:sp>
        <p:nvSpPr>
          <p:cNvPr id="19" name="TextBox 18"/>
          <p:cNvSpPr txBox="1"/>
          <p:nvPr/>
        </p:nvSpPr>
        <p:spPr>
          <a:xfrm>
            <a:off x="7239000" y="2286000"/>
            <a:ext cx="1031051" cy="369332"/>
          </a:xfrm>
          <a:prstGeom prst="rect">
            <a:avLst/>
          </a:prstGeom>
          <a:noFill/>
        </p:spPr>
        <p:txBody>
          <a:bodyPr wrap="none" rtlCol="0">
            <a:spAutoFit/>
          </a:bodyPr>
          <a:lstStyle/>
          <a:p>
            <a:r>
              <a:rPr lang="en-US" smtClean="0"/>
              <a:t>Cooking</a:t>
            </a:r>
            <a:endParaRPr lang="en-US"/>
          </a:p>
        </p:txBody>
      </p:sp>
      <p:sp>
        <p:nvSpPr>
          <p:cNvPr id="20" name="TextBox 19"/>
          <p:cNvSpPr txBox="1"/>
          <p:nvPr/>
        </p:nvSpPr>
        <p:spPr>
          <a:xfrm>
            <a:off x="7086600" y="5410200"/>
            <a:ext cx="1454309" cy="369332"/>
          </a:xfrm>
          <a:prstGeom prst="rect">
            <a:avLst/>
          </a:prstGeom>
          <a:noFill/>
        </p:spPr>
        <p:txBody>
          <a:bodyPr wrap="none" rtlCol="0">
            <a:spAutoFit/>
          </a:bodyPr>
          <a:lstStyle/>
          <a:p>
            <a:r>
              <a:rPr lang="en-US" smtClean="0"/>
              <a:t>Taste Check</a:t>
            </a:r>
            <a:endParaRPr lang="en-US"/>
          </a:p>
        </p:txBody>
      </p:sp>
      <p:sp>
        <p:nvSpPr>
          <p:cNvPr id="21" name="TextBox 20"/>
          <p:cNvSpPr txBox="1"/>
          <p:nvPr/>
        </p:nvSpPr>
        <p:spPr>
          <a:xfrm>
            <a:off x="4876800" y="5943600"/>
            <a:ext cx="966931" cy="369332"/>
          </a:xfrm>
          <a:prstGeom prst="rect">
            <a:avLst/>
          </a:prstGeom>
          <a:noFill/>
        </p:spPr>
        <p:txBody>
          <a:bodyPr wrap="none" rtlCol="0">
            <a:spAutoFit/>
          </a:bodyPr>
          <a:lstStyle/>
          <a:p>
            <a:r>
              <a:rPr lang="en-US" smtClean="0"/>
              <a:t>Serving</a:t>
            </a:r>
            <a:endParaRPr lang="en-US"/>
          </a:p>
        </p:txBody>
      </p:sp>
      <p:sp>
        <p:nvSpPr>
          <p:cNvPr id="22" name="TextBox 21"/>
          <p:cNvSpPr txBox="1"/>
          <p:nvPr/>
        </p:nvSpPr>
        <p:spPr>
          <a:xfrm>
            <a:off x="2438400" y="5943600"/>
            <a:ext cx="1197764" cy="369332"/>
          </a:xfrm>
          <a:prstGeom prst="rect">
            <a:avLst/>
          </a:prstGeom>
          <a:noFill/>
        </p:spPr>
        <p:txBody>
          <a:bodyPr wrap="none" rtlCol="0">
            <a:spAutoFit/>
          </a:bodyPr>
          <a:lstStyle/>
          <a:p>
            <a:r>
              <a:rPr lang="en-US" smtClean="0"/>
              <a:t>Feedback</a:t>
            </a:r>
            <a:endParaRPr lang="en-US"/>
          </a:p>
        </p:txBody>
      </p:sp>
      <p:cxnSp>
        <p:nvCxnSpPr>
          <p:cNvPr id="24" name="Straight Arrow Connector 23"/>
          <p:cNvCxnSpPr>
            <a:stCxn id="9" idx="3"/>
            <a:endCxn id="10" idx="1"/>
          </p:cNvCxnSpPr>
          <p:nvPr/>
        </p:nvCxnSpPr>
        <p:spPr>
          <a:xfrm>
            <a:off x="2286000" y="2274570"/>
            <a:ext cx="388189" cy="28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4495800" y="2286000"/>
            <a:ext cx="388189" cy="28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6553200" y="2286000"/>
            <a:ext cx="388189" cy="28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a:off x="6248400" y="5029200"/>
            <a:ext cx="457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H="1">
            <a:off x="3962400" y="5029200"/>
            <a:ext cx="457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45920"/>
            <a:ext cx="5486400" cy="4526280"/>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US" sz="2400" smtClean="0"/>
              <a:t>Once you understand the requirement next step is to acquire proper relavent data that satisfies our requirement. This is done usually using  ETL and the most popular tool is SQL. Data Engineers play major role in this stage.</a:t>
            </a:r>
          </a:p>
          <a:p>
            <a:pPr>
              <a:buNone/>
            </a:pPr>
            <a:endParaRPr lang="en-US" sz="2400" smtClean="0"/>
          </a:p>
          <a:p>
            <a:r>
              <a:rPr lang="en-US" sz="2400" smtClean="0"/>
              <a:t>We can acquire data from various sources like Databases, Log Files, Web Scraping, Excel files, Social Networking API’s etc…</a:t>
            </a:r>
          </a:p>
          <a:p>
            <a:pPr>
              <a:buNone/>
            </a:pPr>
            <a:endParaRPr lang="en-US" sz="2400" smtClean="0"/>
          </a:p>
          <a:p>
            <a:r>
              <a:rPr lang="en-US" sz="2400" smtClean="0"/>
              <a:t>We need to carefully choose proper data, because Data Quality is important.</a:t>
            </a:r>
          </a:p>
          <a:p>
            <a:endParaRPr lang="en-US" sz="2400"/>
          </a:p>
        </p:txBody>
      </p:sp>
      <p:sp>
        <p:nvSpPr>
          <p:cNvPr id="4" name="Content Placeholder 3"/>
          <p:cNvSpPr>
            <a:spLocks noGrp="1"/>
          </p:cNvSpPr>
          <p:nvPr>
            <p:ph sz="half" idx="2"/>
          </p:nvPr>
        </p:nvSpPr>
        <p:spPr>
          <a:xfrm>
            <a:off x="6019800" y="1645920"/>
            <a:ext cx="2895600" cy="4526280"/>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buNone/>
            </a:pPr>
            <a:r>
              <a:rPr lang="en-US" sz="2400" b="1" smtClean="0">
                <a:solidFill>
                  <a:srgbClr val="00B050"/>
                </a:solidFill>
              </a:rPr>
              <a:t>Tools to Use :</a:t>
            </a:r>
          </a:p>
          <a:p>
            <a:pPr marL="457200" indent="-457200">
              <a:buAutoNum type="arabicPeriod"/>
            </a:pPr>
            <a:r>
              <a:rPr lang="en-US" sz="2000" b="1" smtClean="0">
                <a:solidFill>
                  <a:srgbClr val="00B0F0"/>
                </a:solidFill>
              </a:rPr>
              <a:t>SQL,</a:t>
            </a:r>
          </a:p>
          <a:p>
            <a:pPr marL="457200" indent="-457200">
              <a:buAutoNum type="arabicPeriod"/>
            </a:pPr>
            <a:r>
              <a:rPr lang="en-US" sz="2000" b="1" smtClean="0">
                <a:solidFill>
                  <a:srgbClr val="00B0F0"/>
                </a:solidFill>
              </a:rPr>
              <a:t>Pandas,</a:t>
            </a:r>
          </a:p>
          <a:p>
            <a:pPr marL="457200" indent="-457200">
              <a:buAutoNum type="arabicPeriod"/>
            </a:pPr>
            <a:r>
              <a:rPr lang="en-US" sz="2000" b="1" smtClean="0">
                <a:solidFill>
                  <a:srgbClr val="00B0F0"/>
                </a:solidFill>
              </a:rPr>
              <a:t>MS Excel etc…</a:t>
            </a:r>
          </a:p>
          <a:p>
            <a:pPr marL="457200" indent="-457200">
              <a:buNone/>
            </a:pPr>
            <a:endParaRPr lang="en-US" sz="2400" b="1" smtClean="0">
              <a:solidFill>
                <a:srgbClr val="00B0F0"/>
              </a:solidFill>
            </a:endParaRPr>
          </a:p>
          <a:p>
            <a:r>
              <a:rPr lang="en-US" sz="2400" smtClean="0"/>
              <a:t>pd.read_excel( )</a:t>
            </a:r>
          </a:p>
          <a:p>
            <a:r>
              <a:rPr lang="en-US" sz="2400" smtClean="0"/>
              <a:t>pd.read_html( )</a:t>
            </a:r>
          </a:p>
          <a:p>
            <a:r>
              <a:rPr lang="en-US" sz="2400" smtClean="0"/>
              <a:t>pd.read_json( )</a:t>
            </a:r>
          </a:p>
          <a:p>
            <a:r>
              <a:rPr lang="en-US" sz="2400" smtClean="0"/>
              <a:t>pd.read_sql( )</a:t>
            </a:r>
          </a:p>
          <a:p>
            <a:r>
              <a:rPr lang="en-US" sz="2400" smtClean="0"/>
              <a:t>pd.read_csv( ) etc</a:t>
            </a:r>
            <a:endParaRPr lang="en-US" sz="2400"/>
          </a:p>
        </p:txBody>
      </p:sp>
      <p:sp>
        <p:nvSpPr>
          <p:cNvPr id="6" name="Title 4"/>
          <p:cNvSpPr txBox="1">
            <a:spLocks/>
          </p:cNvSpPr>
          <p:nvPr/>
        </p:nvSpPr>
        <p:spPr>
          <a:xfrm>
            <a:off x="4572000" y="6381690"/>
            <a:ext cx="4648200" cy="400110"/>
          </a:xfrm>
          <a:prstGeom prst="rect">
            <a:avLst/>
          </a:prstGeom>
          <a:noFill/>
        </p:spPr>
        <p:txBody>
          <a:bodyPr wrap="square" lIns="91440" tIns="45720" rIns="91440" bIns="45720" anchor="b">
            <a:sp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1" u="none" strike="noStrike" kern="1200" cap="none" spc="50" normalizeH="0" baseline="0" noProof="0" smtClean="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rPr>
              <a:t>The Software Services </a:t>
            </a:r>
            <a:endParaRPr kumimoji="0" lang="en-US" sz="2000" b="1" i="1" u="none" strike="noStrike" kern="1200" cap="none" spc="50" normalizeH="0" baseline="0" noProof="0">
              <a:ln w="11430"/>
              <a:solidFill>
                <a:srgbClr val="0070C0"/>
              </a:solidFill>
              <a:effectLst>
                <a:outerShdw blurRad="38100" dist="38100" dir="2700000" algn="tl">
                  <a:srgbClr val="000000">
                    <a:alpha val="43137"/>
                  </a:srgbClr>
                </a:outerShdw>
              </a:effectLst>
              <a:uLnTx/>
              <a:uFillTx/>
              <a:latin typeface="Tahoma" pitchFamily="34" charset="0"/>
              <a:ea typeface="Tahoma" pitchFamily="34" charset="0"/>
              <a:cs typeface="Tahoma" pitchFamily="34" charset="0"/>
            </a:endParaRPr>
          </a:p>
        </p:txBody>
      </p:sp>
      <p:pic>
        <p:nvPicPr>
          <p:cNvPr id="7" name="Picture 6" descr="1_qzvOZZgHq_allGVXq8RWeQ.png"/>
          <p:cNvPicPr>
            <a:picLocks noChangeAspect="1"/>
          </p:cNvPicPr>
          <p:nvPr/>
        </p:nvPicPr>
        <p:blipFill>
          <a:blip r:embed="rId2" cstate="print"/>
          <a:stretch>
            <a:fillRect/>
          </a:stretch>
        </p:blipFill>
        <p:spPr>
          <a:xfrm>
            <a:off x="6668318" y="304800"/>
            <a:ext cx="2182322" cy="990600"/>
          </a:xfrm>
          <a:prstGeom prst="rect">
            <a:avLst/>
          </a:prstGeom>
          <a:solidFill>
            <a:schemeClr val="tx1"/>
          </a:solidFill>
        </p:spPr>
      </p:pic>
      <p:sp>
        <p:nvSpPr>
          <p:cNvPr id="8" name="Title 1"/>
          <p:cNvSpPr>
            <a:spLocks noGrp="1"/>
          </p:cNvSpPr>
          <p:nvPr>
            <p:ph type="title"/>
          </p:nvPr>
        </p:nvSpPr>
        <p:spPr/>
        <p:txBody>
          <a:bodyPr>
            <a:normAutofit/>
          </a:bodyPr>
          <a:lstStyle/>
          <a:p>
            <a:pPr algn="l"/>
            <a:r>
              <a:rPr lang="en-US" sz="4000" b="1" smtClean="0">
                <a:solidFill>
                  <a:srgbClr val="FFC000"/>
                </a:solidFill>
              </a:rPr>
              <a:t> 1. Data Collection</a:t>
            </a:r>
            <a:endParaRPr lang="en-US" sz="4000" b="1">
              <a:solidFill>
                <a:srgbClr val="FFC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1907</TotalTime>
  <Words>891</Words>
  <Application>Microsoft Office PowerPoint</Application>
  <PresentationFormat>On-screen Show (4:3)</PresentationFormat>
  <Paragraphs>252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Foundry</vt:lpstr>
      <vt:lpstr>The Software Services </vt:lpstr>
      <vt:lpstr>The Software Services </vt:lpstr>
      <vt:lpstr>What is Data Science ?</vt:lpstr>
      <vt:lpstr>Why Data Science ?</vt:lpstr>
      <vt:lpstr>Why Data Science ?</vt:lpstr>
      <vt:lpstr>Essentials of Data Science ?</vt:lpstr>
      <vt:lpstr>Data Science Life Cycle ?</vt:lpstr>
      <vt:lpstr>Its like Cooking …</vt:lpstr>
      <vt:lpstr> 1. Data Collection</vt:lpstr>
      <vt:lpstr> 2. Data Preparation</vt:lpstr>
      <vt:lpstr> 3. Data Analysis</vt:lpstr>
      <vt:lpstr> 4. Model Building</vt:lpstr>
      <vt:lpstr>Machine Learning Alg :</vt:lpstr>
      <vt:lpstr> 5. Model Evaluation</vt:lpstr>
      <vt:lpstr> 6. Deployment</vt:lpstr>
      <vt:lpstr> 7. Monitor</vt:lpstr>
      <vt:lpstr> 8. Optimize</vt:lpstr>
      <vt:lpstr>L</vt:lpstr>
      <vt:lpstr> Model Evaluation :</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Software Services </dc:title>
  <dc:creator>Veera Raghava</dc:creator>
  <cp:lastModifiedBy>Veera Raghava</cp:lastModifiedBy>
  <cp:revision>96</cp:revision>
  <dcterms:created xsi:type="dcterms:W3CDTF">2006-08-16T00:00:00Z</dcterms:created>
  <dcterms:modified xsi:type="dcterms:W3CDTF">2019-06-28T17:39:34Z</dcterms:modified>
</cp:coreProperties>
</file>