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89" r:id="rId1"/>
  </p:sldMasterIdLst>
  <p:sldIdLst>
    <p:sldId id="256" r:id="rId2"/>
    <p:sldId id="257" r:id="rId3"/>
    <p:sldId id="258" r:id="rId4"/>
    <p:sldId id="259" r:id="rId5"/>
    <p:sldId id="288"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3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4CB52AA-B544-4F24-AB6A-424A12181D0A}" type="datetimeFigureOut">
              <a:rPr lang="en-US" smtClean="0"/>
              <a:t>12-Jan-20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4071880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B52AA-B544-4F24-AB6A-424A12181D0A}" type="datetimeFigureOut">
              <a:rPr lang="en-US" smtClean="0"/>
              <a:t>12-Jan-20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40542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B52AA-B544-4F24-AB6A-424A12181D0A}" type="datetimeFigureOut">
              <a:rPr lang="en-US" smtClean="0"/>
              <a:t>12-Jan-20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275831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B52AA-B544-4F24-AB6A-424A12181D0A}" type="datetimeFigureOut">
              <a:rPr lang="en-US" smtClean="0"/>
              <a:t>12-Jan-20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27899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4CB52AA-B544-4F24-AB6A-424A12181D0A}" type="datetimeFigureOut">
              <a:rPr lang="en-US" smtClean="0"/>
              <a:t>12-Jan-20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577395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4CB52AA-B544-4F24-AB6A-424A12181D0A}" type="datetimeFigureOut">
              <a:rPr lang="en-US" smtClean="0"/>
              <a:t>12-Jan-20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402419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4CB52AA-B544-4F24-AB6A-424A12181D0A}" type="datetimeFigureOut">
              <a:rPr lang="en-US" smtClean="0"/>
              <a:t>12-Jan-20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04D6C-2475-4067-B2AE-E1E29FC842E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169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B52AA-B544-4F24-AB6A-424A12181D0A}" type="datetimeFigureOut">
              <a:rPr lang="en-US" smtClean="0"/>
              <a:t>12-Jan-20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355296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B52AA-B544-4F24-AB6A-424A12181D0A}" type="datetimeFigureOut">
              <a:rPr lang="en-US" smtClean="0"/>
              <a:t>12-Jan-20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21316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4CB52AA-B544-4F24-AB6A-424A12181D0A}" type="datetimeFigureOut">
              <a:rPr lang="en-US" smtClean="0"/>
              <a:t>12-Jan-20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21577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CB52AA-B544-4F24-AB6A-424A12181D0A}" type="datetimeFigureOut">
              <a:rPr lang="en-US" smtClean="0"/>
              <a:t>12-Jan-20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5E04D6C-2475-4067-B2AE-E1E29FC842E0}" type="slidenum">
              <a:rPr lang="en-US" smtClean="0"/>
              <a:t>‹#›</a:t>
            </a:fld>
            <a:endParaRPr lang="en-US"/>
          </a:p>
        </p:txBody>
      </p:sp>
    </p:spTree>
    <p:extLst>
      <p:ext uri="{BB962C8B-B14F-4D97-AF65-F5344CB8AC3E}">
        <p14:creationId xmlns:p14="http://schemas.microsoft.com/office/powerpoint/2010/main" val="13362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4CB52AA-B544-4F24-AB6A-424A12181D0A}" type="datetimeFigureOut">
              <a:rPr lang="en-US" smtClean="0"/>
              <a:t>12-Jan-20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E04D6C-2475-4067-B2AE-E1E29FC842E0}" type="slidenum">
              <a:rPr lang="en-US" smtClean="0"/>
              <a:t>‹#›</a:t>
            </a:fld>
            <a:endParaRPr lang="en-US"/>
          </a:p>
        </p:txBody>
      </p:sp>
    </p:spTree>
    <p:extLst>
      <p:ext uri="{BB962C8B-B14F-4D97-AF65-F5344CB8AC3E}">
        <p14:creationId xmlns:p14="http://schemas.microsoft.com/office/powerpoint/2010/main" val="1004292239"/>
      </p:ext>
    </p:extLst>
  </p:cSld>
  <p:clrMap bg1="lt1" tx1="dk1" bg2="lt2" tx2="dk2" accent1="accent1" accent2="accent2" accent3="accent3" accent4="accent4" accent5="accent5" accent6="accent6" hlink="hlink" folHlink="folHlink"/>
  <p:sldLayoutIdLst>
    <p:sldLayoutId id="2147485290" r:id="rId1"/>
    <p:sldLayoutId id="2147485291" r:id="rId2"/>
    <p:sldLayoutId id="2147485292" r:id="rId3"/>
    <p:sldLayoutId id="2147485293" r:id="rId4"/>
    <p:sldLayoutId id="2147485294" r:id="rId5"/>
    <p:sldLayoutId id="2147485295" r:id="rId6"/>
    <p:sldLayoutId id="2147485296" r:id="rId7"/>
    <p:sldLayoutId id="2147485297" r:id="rId8"/>
    <p:sldLayoutId id="2147485298" r:id="rId9"/>
    <p:sldLayoutId id="2147485299" r:id="rId10"/>
    <p:sldLayoutId id="214748530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anaconda.org/"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4396755-stock-vector-indian-womans-hand-greeting-posture-of-namaste-vector-illustration.jpg">
            <a:extLst>
              <a:ext uri="{FF2B5EF4-FFF2-40B4-BE49-F238E27FC236}">
                <a16:creationId xmlns:a16="http://schemas.microsoft.com/office/drawing/2014/main" id="{EC56743B-2831-4FE5-A315-1CA36EC14074}"/>
              </a:ext>
            </a:extLst>
          </p:cNvPr>
          <p:cNvPicPr>
            <a:picLocks noChangeAspect="1"/>
          </p:cNvPicPr>
          <p:nvPr/>
        </p:nvPicPr>
        <p:blipFill>
          <a:blip r:embed="rId2" cstate="print"/>
          <a:stretch>
            <a:fillRect/>
          </a:stretch>
        </p:blipFill>
        <p:spPr>
          <a:xfrm>
            <a:off x="4191000" y="1676400"/>
            <a:ext cx="3657600" cy="3124200"/>
          </a:xfrm>
          <a:prstGeom prst="rect">
            <a:avLst/>
          </a:prstGeom>
        </p:spPr>
      </p:pic>
      <p:sp>
        <p:nvSpPr>
          <p:cNvPr id="4" name="TextBox 3">
            <a:extLst>
              <a:ext uri="{FF2B5EF4-FFF2-40B4-BE49-F238E27FC236}">
                <a16:creationId xmlns:a16="http://schemas.microsoft.com/office/drawing/2014/main" id="{8255C1E5-1987-4C8F-BDBB-D901D77EB96C}"/>
              </a:ext>
            </a:extLst>
          </p:cNvPr>
          <p:cNvSpPr txBox="1"/>
          <p:nvPr/>
        </p:nvSpPr>
        <p:spPr>
          <a:xfrm>
            <a:off x="3845767" y="5181600"/>
            <a:ext cx="5486400" cy="1200329"/>
          </a:xfrm>
          <a:prstGeom prst="rect">
            <a:avLst/>
          </a:prstGeom>
          <a:noFill/>
        </p:spPr>
        <p:txBody>
          <a:bodyPr wrap="square" rtlCol="0">
            <a:spAutoFit/>
          </a:bodyPr>
          <a:lstStyle/>
          <a:p>
            <a:r>
              <a:rPr lang="en-US" sz="3600" b="1" i="1">
                <a:ln w="9525">
                  <a:solidFill>
                    <a:schemeClr val="bg1"/>
                  </a:solidFill>
                  <a:prstDash val="solid"/>
                </a:ln>
                <a:solidFill>
                  <a:srgbClr val="007033"/>
                </a:solidFill>
                <a:latin typeface="Tahoma" pitchFamily="34" charset="0"/>
                <a:ea typeface="Tahoma" pitchFamily="34" charset="0"/>
                <a:cs typeface="Tahoma" pitchFamily="34" charset="0"/>
              </a:rPr>
              <a:t>		    Yours ! </a:t>
            </a:r>
          </a:p>
          <a:p>
            <a:r>
              <a:rPr lang="en-US" sz="3600" b="1" i="1">
                <a:ln w="9525">
                  <a:solidFill>
                    <a:schemeClr val="bg1"/>
                  </a:solidFill>
                  <a:prstDash val="solid"/>
                </a:ln>
                <a:solidFill>
                  <a:srgbClr val="007033"/>
                </a:solidFill>
                <a:latin typeface="Tahoma" pitchFamily="34" charset="0"/>
                <a:ea typeface="Tahoma" pitchFamily="34" charset="0"/>
                <a:cs typeface="Tahoma" pitchFamily="34" charset="0"/>
              </a:rPr>
              <a:t>	Veera Raghava </a:t>
            </a:r>
          </a:p>
        </p:txBody>
      </p:sp>
      <p:sp>
        <p:nvSpPr>
          <p:cNvPr id="5" name="Title 4">
            <a:extLst>
              <a:ext uri="{FF2B5EF4-FFF2-40B4-BE49-F238E27FC236}">
                <a16:creationId xmlns:a16="http://schemas.microsoft.com/office/drawing/2014/main" id="{4D303C23-C5B4-48F3-AF14-CD696E35F40B}"/>
              </a:ext>
            </a:extLst>
          </p:cNvPr>
          <p:cNvSpPr>
            <a:spLocks noGrp="1"/>
          </p:cNvSpPr>
          <p:nvPr>
            <p:ph type="title"/>
          </p:nvPr>
        </p:nvSpPr>
        <p:spPr>
          <a:xfrm>
            <a:off x="1828800" y="558226"/>
            <a:ext cx="8229600" cy="646331"/>
          </a:xfrm>
          <a:prstGeom prst="rect">
            <a:avLst/>
          </a:prstGeom>
          <a:noFill/>
        </p:spPr>
        <p:txBody>
          <a:bodyPr vert="horz" wrap="square" lIns="91440" tIns="45720" rIns="91440" bIns="45720" rtlCol="0" anchor="t">
            <a:spAutoFit/>
          </a:bodyPr>
          <a:lstStyle/>
          <a:p>
            <a:pPr algn="ctr"/>
            <a:r>
              <a:rPr lang="en-US" sz="4000" b="1" i="1" spc="50">
                <a:ln w="11430"/>
                <a:solidFill>
                  <a:srgbClr val="008E4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The Software Services </a:t>
            </a:r>
          </a:p>
        </p:txBody>
      </p:sp>
    </p:spTree>
    <p:extLst>
      <p:ext uri="{BB962C8B-B14F-4D97-AF65-F5344CB8AC3E}">
        <p14:creationId xmlns:p14="http://schemas.microsoft.com/office/powerpoint/2010/main" val="82455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web application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909310"/>
          </a:xfrm>
          <a:prstGeom prst="rect">
            <a:avLst/>
          </a:prstGeom>
          <a:noFill/>
        </p:spPr>
        <p:txBody>
          <a:bodyPr wrap="square" rtlCol="0">
            <a:spAutoFit/>
          </a:bodyPr>
          <a:lstStyle/>
          <a:p>
            <a:endParaRPr lang="en-US" sz="2000"/>
          </a:p>
          <a:p>
            <a:pPr marL="285750" indent="-285750">
              <a:buFont typeface="Wingdings" panose="05000000000000000000" pitchFamily="2" charset="2"/>
              <a:buChar char="v"/>
            </a:pPr>
            <a:r>
              <a:rPr lang="en-US" sz="2000"/>
              <a:t>The Total Django Web Project is sub divided into certain sections, each section may called as an Application.</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These individual Applications put together will make a Total Web Project or Web Site.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We can copy the Application code and used in other Django web projects also.(Ex: Registration app)</a:t>
            </a:r>
          </a:p>
          <a:p>
            <a:pPr marL="285750" indent="-285750">
              <a:buFont typeface="Wingdings" panose="05000000000000000000" pitchFamily="2" charset="2"/>
              <a:buChar char="v"/>
            </a:pPr>
            <a:endParaRPr lang="en-US" sz="2000"/>
          </a:p>
          <a:p>
            <a:endParaRPr lang="en-US"/>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r>
              <a:rPr lang="en-US" sz="2000"/>
              <a:t>                         </a:t>
            </a:r>
          </a:p>
          <a:p>
            <a:pPr lvl="8"/>
            <a:r>
              <a:rPr lang="en-US" sz="2000"/>
              <a:t>                            		</a:t>
            </a:r>
          </a:p>
          <a:p>
            <a:endParaRPr lang="en-US" sz="2000"/>
          </a:p>
          <a:p>
            <a:endParaRPr lang="en-US" sz="2000"/>
          </a:p>
        </p:txBody>
      </p:sp>
      <p:pic>
        <p:nvPicPr>
          <p:cNvPr id="6" name="Picture 5">
            <a:extLst>
              <a:ext uri="{FF2B5EF4-FFF2-40B4-BE49-F238E27FC236}">
                <a16:creationId xmlns:a16="http://schemas.microsoft.com/office/drawing/2014/main" id="{00C5D8AE-0CE8-406C-AD0C-3D1DCA4A2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25" y="3317660"/>
            <a:ext cx="6335547" cy="3435676"/>
          </a:xfrm>
          <a:prstGeom prst="rect">
            <a:avLst/>
          </a:prstGeom>
        </p:spPr>
      </p:pic>
      <p:sp>
        <p:nvSpPr>
          <p:cNvPr id="11" name="TextBox 10">
            <a:extLst>
              <a:ext uri="{FF2B5EF4-FFF2-40B4-BE49-F238E27FC236}">
                <a16:creationId xmlns:a16="http://schemas.microsoft.com/office/drawing/2014/main" id="{0AB5FF79-6050-422E-B683-7A8ED21EA855}"/>
              </a:ext>
            </a:extLst>
          </p:cNvPr>
          <p:cNvSpPr txBox="1"/>
          <p:nvPr/>
        </p:nvSpPr>
        <p:spPr>
          <a:xfrm>
            <a:off x="7266951" y="3835169"/>
            <a:ext cx="3880913" cy="120032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t>To Start a Application :</a:t>
            </a:r>
          </a:p>
          <a:p>
            <a:endParaRPr lang="en-US"/>
          </a:p>
          <a:p>
            <a:r>
              <a:rPr lang="en-US"/>
              <a:t>django-admin startapp [app_name]</a:t>
            </a:r>
          </a:p>
          <a:p>
            <a:endParaRPr lang="en-US"/>
          </a:p>
        </p:txBody>
      </p:sp>
    </p:spTree>
    <p:extLst>
      <p:ext uri="{BB962C8B-B14F-4D97-AF65-F5344CB8AC3E}">
        <p14:creationId xmlns:p14="http://schemas.microsoft.com/office/powerpoint/2010/main" val="52676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Starting Django web application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938992"/>
          </a:xfrm>
          <a:prstGeom prst="rect">
            <a:avLst/>
          </a:prstGeom>
          <a:noFill/>
        </p:spPr>
        <p:txBody>
          <a:bodyPr wrap="square" rtlCol="0">
            <a:spAutoFit/>
          </a:bodyPr>
          <a:lstStyle/>
          <a:p>
            <a:pPr marL="285750" indent="-285750">
              <a:buFont typeface="Wingdings" panose="05000000000000000000" pitchFamily="2" charset="2"/>
              <a:buChar char="v"/>
            </a:pPr>
            <a:r>
              <a:rPr lang="en-US" sz="2000"/>
              <a:t> After execution the django-admin startapp [app_name] command , a new application file structure will be created automatically in main project folder as show below :</a:t>
            </a:r>
          </a:p>
          <a:p>
            <a:endParaRPr lang="en-US" sz="2000"/>
          </a:p>
          <a:p>
            <a:pPr marL="285750" indent="-285750">
              <a:buFont typeface="Wingdings" panose="05000000000000000000" pitchFamily="2" charset="2"/>
              <a:buChar char="v"/>
            </a:pPr>
            <a:r>
              <a:rPr lang="en-US" sz="2000" b="1"/>
              <a:t>Application File Structure :</a:t>
            </a:r>
          </a:p>
          <a:p>
            <a:r>
              <a:rPr lang="en-US" sz="2000"/>
              <a:t> </a:t>
            </a:r>
          </a:p>
          <a:p>
            <a:endParaRPr lang="en-US" sz="2000"/>
          </a:p>
        </p:txBody>
      </p:sp>
      <p:pic>
        <p:nvPicPr>
          <p:cNvPr id="6" name="Picture 5">
            <a:extLst>
              <a:ext uri="{FF2B5EF4-FFF2-40B4-BE49-F238E27FC236}">
                <a16:creationId xmlns:a16="http://schemas.microsoft.com/office/drawing/2014/main" id="{90B21BF1-845D-4F22-B832-FF8D50088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75" y="2448538"/>
            <a:ext cx="3858071" cy="4111652"/>
          </a:xfrm>
          <a:prstGeom prst="rect">
            <a:avLst/>
          </a:prstGeom>
        </p:spPr>
      </p:pic>
      <p:cxnSp>
        <p:nvCxnSpPr>
          <p:cNvPr id="7" name="Straight Arrow Connector 6">
            <a:extLst>
              <a:ext uri="{FF2B5EF4-FFF2-40B4-BE49-F238E27FC236}">
                <a16:creationId xmlns:a16="http://schemas.microsoft.com/office/drawing/2014/main" id="{C94E0A65-051A-425B-BA35-96674CC7D498}"/>
              </a:ext>
            </a:extLst>
          </p:cNvPr>
          <p:cNvCxnSpPr>
            <a:cxnSpLocks/>
          </p:cNvCxnSpPr>
          <p:nvPr/>
        </p:nvCxnSpPr>
        <p:spPr>
          <a:xfrm flipV="1">
            <a:off x="2887215" y="2659310"/>
            <a:ext cx="4042091" cy="92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4C22A3-214F-4431-AA5C-6067E738AC71}"/>
              </a:ext>
            </a:extLst>
          </p:cNvPr>
          <p:cNvSpPr txBox="1"/>
          <p:nvPr/>
        </p:nvSpPr>
        <p:spPr>
          <a:xfrm>
            <a:off x="6929306" y="2487646"/>
            <a:ext cx="1992853"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Application Name</a:t>
            </a:r>
          </a:p>
        </p:txBody>
      </p:sp>
      <p:cxnSp>
        <p:nvCxnSpPr>
          <p:cNvPr id="9" name="Straight Arrow Connector 8">
            <a:extLst>
              <a:ext uri="{FF2B5EF4-FFF2-40B4-BE49-F238E27FC236}">
                <a16:creationId xmlns:a16="http://schemas.microsoft.com/office/drawing/2014/main" id="{FA2DC50B-4B5C-488E-B4B5-62DE29DC99DE}"/>
              </a:ext>
            </a:extLst>
          </p:cNvPr>
          <p:cNvCxnSpPr>
            <a:cxnSpLocks/>
          </p:cNvCxnSpPr>
          <p:nvPr/>
        </p:nvCxnSpPr>
        <p:spPr>
          <a:xfrm flipV="1">
            <a:off x="2887214" y="3240011"/>
            <a:ext cx="3275241" cy="53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99AFC4A-5E42-49CE-8E92-330B9B212374}"/>
              </a:ext>
            </a:extLst>
          </p:cNvPr>
          <p:cNvSpPr txBox="1"/>
          <p:nvPr/>
        </p:nvSpPr>
        <p:spPr>
          <a:xfrm>
            <a:off x="6162455" y="3067750"/>
            <a:ext cx="568617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DB migrations (changes in DB models updated in DB)</a:t>
            </a:r>
          </a:p>
        </p:txBody>
      </p:sp>
      <p:sp>
        <p:nvSpPr>
          <p:cNvPr id="12" name="TextBox 11">
            <a:extLst>
              <a:ext uri="{FF2B5EF4-FFF2-40B4-BE49-F238E27FC236}">
                <a16:creationId xmlns:a16="http://schemas.microsoft.com/office/drawing/2014/main" id="{E25D5B55-B8B4-4040-9648-3EDA562E8AFB}"/>
              </a:ext>
            </a:extLst>
          </p:cNvPr>
          <p:cNvSpPr txBox="1"/>
          <p:nvPr/>
        </p:nvSpPr>
        <p:spPr>
          <a:xfrm>
            <a:off x="6551802" y="3601774"/>
            <a:ext cx="509626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_init_ indicates this Folder as a Python Package</a:t>
            </a:r>
          </a:p>
        </p:txBody>
      </p:sp>
      <p:cxnSp>
        <p:nvCxnSpPr>
          <p:cNvPr id="13" name="Straight Arrow Connector 12">
            <a:extLst>
              <a:ext uri="{FF2B5EF4-FFF2-40B4-BE49-F238E27FC236}">
                <a16:creationId xmlns:a16="http://schemas.microsoft.com/office/drawing/2014/main" id="{27DE7852-0B62-46CA-8C5B-24F89A399858}"/>
              </a:ext>
            </a:extLst>
          </p:cNvPr>
          <p:cNvCxnSpPr>
            <a:cxnSpLocks/>
          </p:cNvCxnSpPr>
          <p:nvPr/>
        </p:nvCxnSpPr>
        <p:spPr>
          <a:xfrm flipV="1">
            <a:off x="2798625" y="3752514"/>
            <a:ext cx="3753177" cy="67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E41FCF-2E0D-4F69-83C3-ACEB272F1323}"/>
              </a:ext>
            </a:extLst>
          </p:cNvPr>
          <p:cNvCxnSpPr>
            <a:cxnSpLocks/>
          </p:cNvCxnSpPr>
          <p:nvPr/>
        </p:nvCxnSpPr>
        <p:spPr>
          <a:xfrm flipV="1">
            <a:off x="2732911" y="4279698"/>
            <a:ext cx="3248439" cy="67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2765C13-834D-4511-B9D9-4FDC4E0CA036}"/>
              </a:ext>
            </a:extLst>
          </p:cNvPr>
          <p:cNvSpPr txBox="1"/>
          <p:nvPr/>
        </p:nvSpPr>
        <p:spPr>
          <a:xfrm>
            <a:off x="5986391" y="4095032"/>
            <a:ext cx="6109429"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t>Models should be registered in this file for Admin Interface</a:t>
            </a:r>
          </a:p>
        </p:txBody>
      </p:sp>
      <p:cxnSp>
        <p:nvCxnSpPr>
          <p:cNvPr id="19" name="Straight Arrow Connector 18">
            <a:extLst>
              <a:ext uri="{FF2B5EF4-FFF2-40B4-BE49-F238E27FC236}">
                <a16:creationId xmlns:a16="http://schemas.microsoft.com/office/drawing/2014/main" id="{0E23F46F-6233-49C1-A8DD-1D3DC924E7EF}"/>
              </a:ext>
            </a:extLst>
          </p:cNvPr>
          <p:cNvCxnSpPr>
            <a:cxnSpLocks/>
          </p:cNvCxnSpPr>
          <p:nvPr/>
        </p:nvCxnSpPr>
        <p:spPr>
          <a:xfrm flipV="1">
            <a:off x="2507210" y="4739029"/>
            <a:ext cx="3248439" cy="67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A2949F3-D3C6-48E8-91E6-169F3BC72F28}"/>
              </a:ext>
            </a:extLst>
          </p:cNvPr>
          <p:cNvSpPr txBox="1"/>
          <p:nvPr/>
        </p:nvSpPr>
        <p:spPr>
          <a:xfrm>
            <a:off x="5755649" y="4582536"/>
            <a:ext cx="364715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Application specific configurations</a:t>
            </a:r>
          </a:p>
        </p:txBody>
      </p:sp>
      <p:cxnSp>
        <p:nvCxnSpPr>
          <p:cNvPr id="21" name="Straight Arrow Connector 20">
            <a:extLst>
              <a:ext uri="{FF2B5EF4-FFF2-40B4-BE49-F238E27FC236}">
                <a16:creationId xmlns:a16="http://schemas.microsoft.com/office/drawing/2014/main" id="{465C6DBD-5CE2-41B2-8130-2DD85FEFDFD6}"/>
              </a:ext>
            </a:extLst>
          </p:cNvPr>
          <p:cNvCxnSpPr>
            <a:cxnSpLocks/>
          </p:cNvCxnSpPr>
          <p:nvPr/>
        </p:nvCxnSpPr>
        <p:spPr>
          <a:xfrm flipV="1">
            <a:off x="2798625" y="5286715"/>
            <a:ext cx="3248439" cy="67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BEF1E1-CB6E-486D-95A5-A346D44AA8DD}"/>
              </a:ext>
            </a:extLst>
          </p:cNvPr>
          <p:cNvSpPr txBox="1"/>
          <p:nvPr/>
        </p:nvSpPr>
        <p:spPr>
          <a:xfrm>
            <a:off x="6047064" y="5122314"/>
            <a:ext cx="269817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DB Model configurations</a:t>
            </a:r>
          </a:p>
        </p:txBody>
      </p:sp>
      <p:cxnSp>
        <p:nvCxnSpPr>
          <p:cNvPr id="23" name="Straight Arrow Connector 22">
            <a:extLst>
              <a:ext uri="{FF2B5EF4-FFF2-40B4-BE49-F238E27FC236}">
                <a16:creationId xmlns:a16="http://schemas.microsoft.com/office/drawing/2014/main" id="{E9110685-105D-4A09-82EC-A8846B857AA3}"/>
              </a:ext>
            </a:extLst>
          </p:cNvPr>
          <p:cNvCxnSpPr>
            <a:cxnSpLocks/>
          </p:cNvCxnSpPr>
          <p:nvPr/>
        </p:nvCxnSpPr>
        <p:spPr>
          <a:xfrm flipV="1">
            <a:off x="2507210" y="5756542"/>
            <a:ext cx="3248439" cy="67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9850A-0D14-44BB-ADB9-2AB7ED5EF638}"/>
              </a:ext>
            </a:extLst>
          </p:cNvPr>
          <p:cNvSpPr txBox="1"/>
          <p:nvPr/>
        </p:nvSpPr>
        <p:spPr>
          <a:xfrm>
            <a:off x="5755649" y="5597775"/>
            <a:ext cx="274953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Test Functions for testing</a:t>
            </a:r>
          </a:p>
        </p:txBody>
      </p:sp>
      <p:cxnSp>
        <p:nvCxnSpPr>
          <p:cNvPr id="25" name="Straight Arrow Connector 24">
            <a:extLst>
              <a:ext uri="{FF2B5EF4-FFF2-40B4-BE49-F238E27FC236}">
                <a16:creationId xmlns:a16="http://schemas.microsoft.com/office/drawing/2014/main" id="{A5CF4C33-E11B-43EC-ADCD-98A95262C2BA}"/>
              </a:ext>
            </a:extLst>
          </p:cNvPr>
          <p:cNvCxnSpPr>
            <a:cxnSpLocks/>
          </p:cNvCxnSpPr>
          <p:nvPr/>
        </p:nvCxnSpPr>
        <p:spPr>
          <a:xfrm flipV="1">
            <a:off x="2507210" y="6276350"/>
            <a:ext cx="3248439" cy="67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ADBBF2-6A1D-4330-AE91-B2049D2D2202}"/>
              </a:ext>
            </a:extLst>
          </p:cNvPr>
          <p:cNvSpPr txBox="1"/>
          <p:nvPr/>
        </p:nvSpPr>
        <p:spPr>
          <a:xfrm>
            <a:off x="5755648" y="6157188"/>
            <a:ext cx="6131552"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t>View Functions that handle HTTP requests and return responses.</a:t>
            </a:r>
          </a:p>
        </p:txBody>
      </p:sp>
    </p:spTree>
    <p:extLst>
      <p:ext uri="{BB962C8B-B14F-4D97-AF65-F5344CB8AC3E}">
        <p14:creationId xmlns:p14="http://schemas.microsoft.com/office/powerpoint/2010/main" val="252234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0" y="155539"/>
            <a:ext cx="9099548" cy="797584"/>
          </a:xfrm>
          <a:solidFill>
            <a:schemeClr val="bg1"/>
          </a:solidFill>
        </p:spPr>
        <p:txBody>
          <a:bodyPr>
            <a:normAutofit fontScale="90000"/>
          </a:bodyPr>
          <a:lstStyle/>
          <a:p>
            <a:r>
              <a:rPr lang="en-US" sz="3200" b="1">
                <a:solidFill>
                  <a:srgbClr val="008E40"/>
                </a:solidFill>
              </a:rPr>
              <a:t>application Routine Tasks</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693866"/>
          </a:xfrm>
          <a:prstGeom prst="rect">
            <a:avLst/>
          </a:prstGeom>
          <a:noFill/>
        </p:spPr>
        <p:txBody>
          <a:bodyPr wrap="square" rtlCol="0">
            <a:spAutoFit/>
          </a:bodyPr>
          <a:lstStyle/>
          <a:p>
            <a:endParaRPr lang="en-US" sz="2000"/>
          </a:p>
          <a:p>
            <a:r>
              <a:rPr lang="en-US" sz="2400">
                <a:solidFill>
                  <a:srgbClr val="7030A0"/>
                </a:solidFill>
              </a:rPr>
              <a:t>    </a:t>
            </a:r>
            <a:r>
              <a:rPr lang="en-US" sz="2400" b="1">
                <a:solidFill>
                  <a:srgbClr val="7030A0"/>
                </a:solidFill>
              </a:rPr>
              <a:t> Routine Tasks to make Application Live :</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1) Create an Application with django-admin startapp [app_name] </a:t>
            </a:r>
          </a:p>
          <a:p>
            <a:r>
              <a:rPr lang="en-US" sz="2000"/>
              <a:t>	  (basic application file structure will be created in main project folder)</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2) Register the application name in settings.py file in the variable called </a:t>
            </a:r>
            <a:r>
              <a:rPr lang="en-US" sz="2000" b="1">
                <a:solidFill>
                  <a:srgbClr val="0070C0"/>
                </a:solidFill>
              </a:rPr>
              <a:t>INSTALLED_APPS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3) Write a view function(business logic) for that application in its VIEW.PY file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4) Add the desired web path(i.e; web page address) and the name of its Application View function to   	  </a:t>
            </a:r>
            <a:r>
              <a:rPr lang="en-US" sz="2000" b="1">
                <a:solidFill>
                  <a:srgbClr val="0070C0"/>
                </a:solidFill>
              </a:rPr>
              <a:t>urlpatterns</a:t>
            </a:r>
            <a:r>
              <a:rPr lang="en-US" sz="2000"/>
              <a:t> variable in URLS.PY file </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5) Open web browser and type the configured web path in the address bar and it should display the   	  output of View Function data to the browser screen.</a:t>
            </a:r>
          </a:p>
          <a:p>
            <a:endParaRPr lang="en-US" sz="2000"/>
          </a:p>
          <a:p>
            <a:r>
              <a:rPr lang="en-US" sz="2000" b="1">
                <a:solidFill>
                  <a:srgbClr val="7030A0"/>
                </a:solidFill>
              </a:rPr>
              <a:t>Note : </a:t>
            </a:r>
            <a:r>
              <a:rPr lang="en-US" sz="2000"/>
              <a:t>if you didn’t receive the output of view function on the browser screen then you need to debug 		     above steps.</a:t>
            </a:r>
          </a:p>
        </p:txBody>
      </p:sp>
    </p:spTree>
    <p:extLst>
      <p:ext uri="{BB962C8B-B14F-4D97-AF65-F5344CB8AC3E}">
        <p14:creationId xmlns:p14="http://schemas.microsoft.com/office/powerpoint/2010/main" val="180062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Templates SETUP</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Templates enables developer to write HTML code in separate HTML Files and place them in separate folder called TEMPLATES.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Django will use HTML Files in TEMPLATES Folder for Sending Responses to Browser.</a:t>
            </a:r>
          </a:p>
        </p:txBody>
      </p:sp>
      <p:sp>
        <p:nvSpPr>
          <p:cNvPr id="6" name="TextBox 5">
            <a:extLst>
              <a:ext uri="{FF2B5EF4-FFF2-40B4-BE49-F238E27FC236}">
                <a16:creationId xmlns:a16="http://schemas.microsoft.com/office/drawing/2014/main" id="{364C2358-0B1E-47AA-8731-E18BA533A36F}"/>
              </a:ext>
            </a:extLst>
          </p:cNvPr>
          <p:cNvSpPr txBox="1"/>
          <p:nvPr/>
        </p:nvSpPr>
        <p:spPr>
          <a:xfrm>
            <a:off x="597213" y="2397924"/>
            <a:ext cx="10997573" cy="4278094"/>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lvl="0"/>
            <a:r>
              <a:rPr lang="en-US" sz="1600">
                <a:sym typeface="Wingdings" panose="05000000000000000000" pitchFamily="2" charset="2"/>
              </a:rPr>
              <a:t> </a:t>
            </a:r>
            <a:r>
              <a:rPr lang="en-US" sz="1600"/>
              <a:t>Create Templates folder in project level directory and add its path to </a:t>
            </a:r>
            <a:r>
              <a:rPr lang="en-US" sz="1600" b="1">
                <a:solidFill>
                  <a:srgbClr val="002060"/>
                </a:solidFill>
              </a:rPr>
              <a:t>settings.py </a:t>
            </a:r>
            <a:r>
              <a:rPr lang="en-US" sz="1600"/>
              <a:t>after BASE_DIR variable as shown below:</a:t>
            </a:r>
          </a:p>
          <a:p>
            <a:pPr lvl="0"/>
            <a:endParaRPr lang="en-US" sz="1600"/>
          </a:p>
          <a:p>
            <a:r>
              <a:rPr lang="en-US" sz="1600" b="1">
                <a:solidFill>
                  <a:srgbClr val="002060"/>
                </a:solidFill>
              </a:rPr>
              <a:t>TEMPLATES_DIR = os.path.join(BASE_DIR,'templates’)</a:t>
            </a:r>
          </a:p>
          <a:p>
            <a:endParaRPr lang="en-US" sz="1600" b="1">
              <a:solidFill>
                <a:srgbClr val="002060"/>
              </a:solidFill>
            </a:endParaRPr>
          </a:p>
          <a:p>
            <a:r>
              <a:rPr lang="en-US" sz="1600"/>
              <a:t>and insert “TEMPLATES_DIR” as a value to “DIRS” key in TEMPLATES variable as shown below :</a:t>
            </a:r>
          </a:p>
          <a:p>
            <a:r>
              <a:rPr lang="en-US" sz="1600"/>
              <a:t> </a:t>
            </a:r>
          </a:p>
          <a:p>
            <a:r>
              <a:rPr lang="en-US" sz="1600"/>
              <a:t>TEMPLATES = [{</a:t>
            </a:r>
          </a:p>
          <a:p>
            <a:r>
              <a:rPr lang="en-US" sz="1600"/>
              <a:t>       'BACKEND': 'django.template.backends.django.DjangoTemplates',</a:t>
            </a:r>
          </a:p>
          <a:p>
            <a:r>
              <a:rPr lang="en-US" sz="1600"/>
              <a:t>       'DIRS': </a:t>
            </a:r>
            <a:r>
              <a:rPr lang="en-US" sz="1600" b="1">
                <a:solidFill>
                  <a:srgbClr val="002060"/>
                </a:solidFill>
              </a:rPr>
              <a:t>[TEMPLATES_DIR,]</a:t>
            </a:r>
            <a:r>
              <a:rPr lang="en-US" sz="1600"/>
              <a:t>,</a:t>
            </a:r>
          </a:p>
          <a:p>
            <a:r>
              <a:rPr lang="en-US" sz="1600"/>
              <a:t>       'APP_DIRS': True,</a:t>
            </a:r>
          </a:p>
          <a:p>
            <a:r>
              <a:rPr lang="en-US" sz="1600"/>
              <a:t>       'OPTIONS': {</a:t>
            </a:r>
          </a:p>
          <a:p>
            <a:r>
              <a:rPr lang="en-US" sz="1600"/>
              <a:t>           'context_processors': [</a:t>
            </a:r>
          </a:p>
          <a:p>
            <a:r>
              <a:rPr lang="en-US" sz="1600"/>
              <a:t>               'django.template.context_processors.debug',</a:t>
            </a:r>
          </a:p>
          <a:p>
            <a:r>
              <a:rPr lang="en-US" sz="1600"/>
              <a:t>               'django.template.context_processors.request',</a:t>
            </a:r>
          </a:p>
          <a:p>
            <a:r>
              <a:rPr lang="en-US" sz="1600"/>
              <a:t>               'django.contrib.auth.context_processors.auth',</a:t>
            </a:r>
          </a:p>
          <a:p>
            <a:r>
              <a:rPr lang="en-US" sz="1600"/>
              <a:t>               'django.contrib.messages.context_processors.messages', ],},},]</a:t>
            </a:r>
          </a:p>
        </p:txBody>
      </p:sp>
    </p:spTree>
    <p:extLst>
      <p:ext uri="{BB962C8B-B14F-4D97-AF65-F5344CB8AC3E}">
        <p14:creationId xmlns:p14="http://schemas.microsoft.com/office/powerpoint/2010/main" val="132076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Static files Setup </a:t>
            </a:r>
          </a:p>
        </p:txBody>
      </p:sp>
      <p:sp>
        <p:nvSpPr>
          <p:cNvPr id="2" name="TextBox 1">
            <a:extLst>
              <a:ext uri="{FF2B5EF4-FFF2-40B4-BE49-F238E27FC236}">
                <a16:creationId xmlns:a16="http://schemas.microsoft.com/office/drawing/2014/main" id="{C7950907-DB34-47B1-AE8C-03DA2169A869}"/>
              </a:ext>
            </a:extLst>
          </p:cNvPr>
          <p:cNvSpPr txBox="1"/>
          <p:nvPr/>
        </p:nvSpPr>
        <p:spPr>
          <a:xfrm>
            <a:off x="237479" y="1090247"/>
            <a:ext cx="118667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a:t> A Web Site requires different types of files such as image files, video files, css files, javascript files etc for proper working of web page.In Django these files are called STATIC FILES.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We need to create a new folder called STATIC in project main directory and store all those static files inside new folder and we should add path in settings.py file so that Django will recognize Static Files.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r>
              <a:rPr lang="en-US" sz="2000"/>
              <a:t> </a:t>
            </a:r>
          </a:p>
          <a:p>
            <a:pPr marL="285750" indent="-285750">
              <a:buFont typeface="Wingdings" panose="05000000000000000000" pitchFamily="2" charset="2"/>
              <a:buChar char="v"/>
            </a:pPr>
            <a:endParaRPr lang="en-US" sz="2000"/>
          </a:p>
          <a:p>
            <a:endParaRPr lang="en-US" sz="2000"/>
          </a:p>
        </p:txBody>
      </p:sp>
      <p:sp>
        <p:nvSpPr>
          <p:cNvPr id="6" name="TextBox 5">
            <a:extLst>
              <a:ext uri="{FF2B5EF4-FFF2-40B4-BE49-F238E27FC236}">
                <a16:creationId xmlns:a16="http://schemas.microsoft.com/office/drawing/2014/main" id="{A09A3A6B-4C5C-4DB7-9F50-1CEB13856E65}"/>
              </a:ext>
            </a:extLst>
          </p:cNvPr>
          <p:cNvSpPr txBox="1"/>
          <p:nvPr/>
        </p:nvSpPr>
        <p:spPr>
          <a:xfrm>
            <a:off x="672057" y="2949306"/>
            <a:ext cx="10997573" cy="3785652"/>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000">
                <a:sym typeface="Wingdings" panose="05000000000000000000" pitchFamily="2" charset="2"/>
              </a:rPr>
              <a:t> </a:t>
            </a:r>
            <a:r>
              <a:rPr lang="en-US" sz="2000"/>
              <a:t>To store static files of css,js,images etc create Static folder in project level directory and add its path to settings.py after TEMPLATES_DIR as shown below :</a:t>
            </a:r>
          </a:p>
          <a:p>
            <a:endParaRPr lang="en-US" sz="2000"/>
          </a:p>
          <a:p>
            <a:r>
              <a:rPr lang="en-US" sz="2000" b="1">
                <a:solidFill>
                  <a:srgbClr val="002060"/>
                </a:solidFill>
              </a:rPr>
              <a:t>STATIC_DIR = os.path.join(BASE_DIR,'static') </a:t>
            </a:r>
          </a:p>
          <a:p>
            <a:endParaRPr lang="en-US" sz="2000"/>
          </a:p>
          <a:p>
            <a:r>
              <a:rPr lang="en-US" sz="2000">
                <a:sym typeface="Wingdings" panose="05000000000000000000" pitchFamily="2" charset="2"/>
              </a:rPr>
              <a:t> </a:t>
            </a:r>
            <a:r>
              <a:rPr lang="en-US" sz="2000"/>
              <a:t>add a variable STATICFILES_DIRS below STATIC_URL variable as shown below :</a:t>
            </a:r>
          </a:p>
          <a:p>
            <a:r>
              <a:rPr lang="en-US" sz="2000"/>
              <a:t> </a:t>
            </a:r>
          </a:p>
          <a:p>
            <a:r>
              <a:rPr lang="en-US" sz="2000"/>
              <a:t># Static files (CSS, JavaScript, Images)</a:t>
            </a:r>
          </a:p>
          <a:p>
            <a:r>
              <a:rPr lang="en-US" sz="2000"/>
              <a:t># https://docs.djangoproject.com/en/2.1/howto/static-files/</a:t>
            </a:r>
          </a:p>
          <a:p>
            <a:r>
              <a:rPr lang="en-US" sz="2000"/>
              <a:t> </a:t>
            </a:r>
          </a:p>
          <a:p>
            <a:r>
              <a:rPr lang="en-US" sz="2000"/>
              <a:t>STATIC_URL = '/static/'</a:t>
            </a:r>
          </a:p>
          <a:p>
            <a:r>
              <a:rPr lang="en-US" sz="2000" b="1">
                <a:solidFill>
                  <a:srgbClr val="002060"/>
                </a:solidFill>
              </a:rPr>
              <a:t>STATICFILES_DIRS = [ STATIC_DIR,]</a:t>
            </a:r>
          </a:p>
        </p:txBody>
      </p:sp>
    </p:spTree>
    <p:extLst>
      <p:ext uri="{BB962C8B-B14F-4D97-AF65-F5344CB8AC3E}">
        <p14:creationId xmlns:p14="http://schemas.microsoft.com/office/powerpoint/2010/main" val="72927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Static files Setup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a:t>Inorder to use the static files in the HTML Templates we should use TEMPLATE TAGS.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DTL(Django Template Language) :- Django uses a Template Language called JINJA to inject data into HTML Template.</a:t>
            </a:r>
          </a:p>
          <a:p>
            <a:endParaRPr lang="en-US" sz="2000"/>
          </a:p>
        </p:txBody>
      </p:sp>
      <p:sp>
        <p:nvSpPr>
          <p:cNvPr id="6" name="TextBox 5">
            <a:extLst>
              <a:ext uri="{FF2B5EF4-FFF2-40B4-BE49-F238E27FC236}">
                <a16:creationId xmlns:a16="http://schemas.microsoft.com/office/drawing/2014/main" id="{DEC209C7-DFB5-4F57-9EC7-50ABD2615762}"/>
              </a:ext>
            </a:extLst>
          </p:cNvPr>
          <p:cNvSpPr txBox="1"/>
          <p:nvPr/>
        </p:nvSpPr>
        <p:spPr>
          <a:xfrm>
            <a:off x="597213" y="2333685"/>
            <a:ext cx="10997573" cy="452431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lvl="0"/>
            <a:r>
              <a:rPr lang="en-US"/>
              <a:t>Insert </a:t>
            </a:r>
            <a:r>
              <a:rPr lang="en-US" b="1">
                <a:solidFill>
                  <a:srgbClr val="002060"/>
                </a:solidFill>
              </a:rPr>
              <a:t>{% load staticfiles %} </a:t>
            </a:r>
            <a:r>
              <a:rPr lang="en-US">
                <a:solidFill>
                  <a:schemeClr val="bg1"/>
                </a:solidFill>
              </a:rPr>
              <a:t>after</a:t>
            </a:r>
            <a:r>
              <a:rPr lang="en-US" b="1">
                <a:solidFill>
                  <a:srgbClr val="002060"/>
                </a:solidFill>
              </a:rPr>
              <a:t> &lt;!DOCTYPE html&gt; </a:t>
            </a:r>
            <a:r>
              <a:rPr lang="en-US"/>
              <a:t>to load static files from project level static folder.</a:t>
            </a:r>
          </a:p>
          <a:p>
            <a:pPr lvl="0"/>
            <a:endParaRPr lang="en-US"/>
          </a:p>
          <a:p>
            <a:pPr lvl="0"/>
            <a:r>
              <a:rPr lang="en-US"/>
              <a:t>For loading CSS file insert link href in head section of html as shown below :</a:t>
            </a:r>
          </a:p>
          <a:p>
            <a:r>
              <a:rPr lang="en-US" b="1">
                <a:solidFill>
                  <a:srgbClr val="002060"/>
                </a:solidFill>
              </a:rPr>
              <a:t>&lt;link href="{% static ‘mystyles.css' %}" rel="stylesheet"&gt;</a:t>
            </a:r>
          </a:p>
          <a:p>
            <a:endParaRPr lang="en-US" b="1">
              <a:solidFill>
                <a:srgbClr val="002060"/>
              </a:solidFill>
            </a:endParaRPr>
          </a:p>
          <a:p>
            <a:pPr lvl="0"/>
            <a:r>
              <a:rPr lang="en-US"/>
              <a:t>For loading JavaScript file insert script source in head section of html as shown below :</a:t>
            </a:r>
          </a:p>
          <a:p>
            <a:r>
              <a:rPr lang="en-US" b="1">
                <a:solidFill>
                  <a:srgbClr val="002060"/>
                </a:solidFill>
              </a:rPr>
              <a:t>&lt;script src="{% static ‘myscript.js' %}"&gt;&lt;/script&gt;</a:t>
            </a:r>
          </a:p>
          <a:p>
            <a:endParaRPr lang="en-US" b="1">
              <a:solidFill>
                <a:srgbClr val="002060"/>
              </a:solidFill>
            </a:endParaRPr>
          </a:p>
          <a:p>
            <a:pPr lvl="0"/>
            <a:r>
              <a:rPr lang="en-US"/>
              <a:t>For loading IMAGE file insert image source in head section of html as shown below :</a:t>
            </a:r>
          </a:p>
          <a:p>
            <a:r>
              <a:rPr lang="en-US" b="1">
                <a:solidFill>
                  <a:srgbClr val="002060"/>
                </a:solidFill>
              </a:rPr>
              <a:t>&lt;img src="{% static ‘myimage.jpg' %}"&gt;</a:t>
            </a:r>
          </a:p>
          <a:p>
            <a:endParaRPr lang="en-US" b="1">
              <a:solidFill>
                <a:srgbClr val="002060"/>
              </a:solidFill>
            </a:endParaRPr>
          </a:p>
          <a:p>
            <a:r>
              <a:rPr lang="en-US"/>
              <a:t>For injecting view function output data to html template we should use jinja template tags in html template as show below :</a:t>
            </a:r>
          </a:p>
          <a:p>
            <a:pPr lvl="0"/>
            <a:r>
              <a:rPr lang="en-US" b="1">
                <a:solidFill>
                  <a:srgbClr val="002060"/>
                </a:solidFill>
              </a:rPr>
              <a:t>{{ variable name }} </a:t>
            </a:r>
            <a:r>
              <a:rPr lang="en-US"/>
              <a:t>→ normal variable</a:t>
            </a:r>
          </a:p>
          <a:p>
            <a:pPr lvl="0"/>
            <a:r>
              <a:rPr lang="en-US" b="1">
                <a:solidFill>
                  <a:srgbClr val="002060"/>
                </a:solidFill>
              </a:rPr>
              <a:t>{% if variable name %}  </a:t>
            </a:r>
            <a:r>
              <a:rPr lang="en-US" b="1">
                <a:solidFill>
                  <a:srgbClr val="FFFF00"/>
                </a:solidFill>
              </a:rPr>
              <a:t>code part  </a:t>
            </a:r>
            <a:r>
              <a:rPr lang="en-US" b="1">
                <a:solidFill>
                  <a:srgbClr val="002060"/>
                </a:solidFill>
              </a:rPr>
              <a:t>{% endif %} </a:t>
            </a:r>
            <a:r>
              <a:rPr lang="en-US"/>
              <a:t>→  if condition</a:t>
            </a:r>
          </a:p>
          <a:p>
            <a:pPr lvl="0"/>
            <a:r>
              <a:rPr lang="en-US" b="1">
                <a:solidFill>
                  <a:srgbClr val="002060"/>
                </a:solidFill>
              </a:rPr>
              <a:t>{% for iter_var_name in variable name %} </a:t>
            </a:r>
            <a:r>
              <a:rPr lang="en-US" b="1">
                <a:solidFill>
                  <a:srgbClr val="FFFF00"/>
                </a:solidFill>
              </a:rPr>
              <a:t>code part </a:t>
            </a:r>
            <a:r>
              <a:rPr lang="en-US" b="1">
                <a:solidFill>
                  <a:srgbClr val="002060"/>
                </a:solidFill>
              </a:rPr>
              <a:t>{% endfor %}  </a:t>
            </a:r>
            <a:r>
              <a:rPr lang="en-US"/>
              <a:t>→ for loop</a:t>
            </a:r>
          </a:p>
        </p:txBody>
      </p:sp>
    </p:spTree>
    <p:extLst>
      <p:ext uri="{BB962C8B-B14F-4D97-AF65-F5344CB8AC3E}">
        <p14:creationId xmlns:p14="http://schemas.microsoft.com/office/powerpoint/2010/main" val="162747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URL Mappings</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URL Mapping to View Functions can be done in 3 different ways :</a:t>
            </a:r>
          </a:p>
          <a:p>
            <a:pPr marL="285750" indent="-285750">
              <a:buFont typeface="Wingdings" panose="05000000000000000000" pitchFamily="2" charset="2"/>
              <a:buChar char="v"/>
            </a:pPr>
            <a:endParaRPr lang="en-US" sz="2000"/>
          </a:p>
          <a:p>
            <a:r>
              <a:rPr lang="en-US" sz="2000"/>
              <a:t> </a:t>
            </a:r>
          </a:p>
          <a:p>
            <a:endParaRPr lang="en-US" sz="2000"/>
          </a:p>
        </p:txBody>
      </p:sp>
      <p:sp>
        <p:nvSpPr>
          <p:cNvPr id="6" name="TextBox 5">
            <a:extLst>
              <a:ext uri="{FF2B5EF4-FFF2-40B4-BE49-F238E27FC236}">
                <a16:creationId xmlns:a16="http://schemas.microsoft.com/office/drawing/2014/main" id="{C2D03FB6-FB0A-4A48-AB8B-3A7CFB69AFB4}"/>
              </a:ext>
            </a:extLst>
          </p:cNvPr>
          <p:cNvSpPr txBox="1"/>
          <p:nvPr/>
        </p:nvSpPr>
        <p:spPr>
          <a:xfrm>
            <a:off x="663669" y="1751966"/>
            <a:ext cx="7901492" cy="34163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1) Function views</a:t>
            </a:r>
          </a:p>
          <a:p>
            <a:r>
              <a:rPr lang="en-US"/>
              <a:t>    1. Add an import:  from my_app import views</a:t>
            </a:r>
          </a:p>
          <a:p>
            <a:r>
              <a:rPr lang="en-US"/>
              <a:t>    2. Add a URL to urlpatterns:  path('', views.home, name='home’)</a:t>
            </a:r>
          </a:p>
          <a:p>
            <a:endParaRPr lang="en-US"/>
          </a:p>
          <a:p>
            <a:r>
              <a:rPr lang="en-US" b="1">
                <a:solidFill>
                  <a:srgbClr val="002060"/>
                </a:solidFill>
              </a:rPr>
              <a:t>2) Including another URLconf</a:t>
            </a:r>
          </a:p>
          <a:p>
            <a:r>
              <a:rPr lang="en-US"/>
              <a:t>    1. Import the include() function: from django.urls import include, path</a:t>
            </a:r>
          </a:p>
          <a:p>
            <a:r>
              <a:rPr lang="en-US"/>
              <a:t>    2. Add a URL to urlpatterns:  path('blog/', include('blog.urls'))</a:t>
            </a:r>
          </a:p>
          <a:p>
            <a:endParaRPr lang="en-US"/>
          </a:p>
          <a:p>
            <a:r>
              <a:rPr lang="en-US" b="1">
                <a:solidFill>
                  <a:srgbClr val="002060"/>
                </a:solidFill>
              </a:rPr>
              <a:t>3) Class-based views</a:t>
            </a:r>
          </a:p>
          <a:p>
            <a:r>
              <a:rPr lang="en-US"/>
              <a:t>    1. Add an import:  from other_app.views import Home</a:t>
            </a:r>
          </a:p>
          <a:p>
            <a:r>
              <a:rPr lang="en-US"/>
              <a:t>    2. Add a URL to urlpatterns:  path('', Home.as_view(), name='home’)</a:t>
            </a:r>
          </a:p>
          <a:p>
            <a:pPr lvl="0"/>
            <a:endParaRPr lang="en-US"/>
          </a:p>
        </p:txBody>
      </p:sp>
    </p:spTree>
    <p:extLst>
      <p:ext uri="{BB962C8B-B14F-4D97-AF65-F5344CB8AC3E}">
        <p14:creationId xmlns:p14="http://schemas.microsoft.com/office/powerpoint/2010/main" val="132685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Template Language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8402300"/>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uses JINA Template Language to inject Dynamic Data from View Function to HTML    Template.</a:t>
            </a:r>
          </a:p>
          <a:p>
            <a:endParaRPr lang="en-US" sz="2000"/>
          </a:p>
          <a:p>
            <a:pPr marL="285750" indent="-285750">
              <a:buFont typeface="Wingdings" panose="05000000000000000000" pitchFamily="2" charset="2"/>
              <a:buChar char="v"/>
            </a:pPr>
            <a:r>
              <a:rPr lang="en-US" sz="2000"/>
              <a:t>For injecting view function output data to html template we should use jinja template tags in html file as show below :</a:t>
            </a:r>
          </a:p>
          <a:p>
            <a:endParaRPr lang="en-US" sz="2000"/>
          </a:p>
          <a:p>
            <a:r>
              <a:rPr lang="en-US" sz="2000">
                <a:solidFill>
                  <a:srgbClr val="002060"/>
                </a:solidFill>
              </a:rPr>
              <a:t>	</a:t>
            </a:r>
            <a:r>
              <a:rPr lang="en-US" sz="2000" b="1">
                <a:solidFill>
                  <a:srgbClr val="002060"/>
                </a:solidFill>
              </a:rPr>
              <a:t>Template Tags :</a:t>
            </a:r>
          </a:p>
          <a:p>
            <a:r>
              <a:rPr lang="en-US" sz="2000"/>
              <a:t>	</a:t>
            </a:r>
          </a:p>
          <a:p>
            <a:r>
              <a:rPr lang="en-US" sz="2000"/>
              <a:t>	</a:t>
            </a:r>
            <a:r>
              <a:rPr lang="en-US" sz="2000" b="1">
                <a:solidFill>
                  <a:srgbClr val="007033"/>
                </a:solidFill>
              </a:rPr>
              <a:t>1) Variable Tags : </a:t>
            </a:r>
            <a:r>
              <a:rPr lang="en-US" sz="2000" b="1">
                <a:solidFill>
                  <a:srgbClr val="002060"/>
                </a:solidFill>
              </a:rPr>
              <a:t>{{ variable_name }} </a:t>
            </a:r>
            <a:r>
              <a:rPr lang="en-US" sz="2000"/>
              <a:t>→ for injecting normal variable data</a:t>
            </a:r>
          </a:p>
          <a:p>
            <a:endParaRPr lang="en-US" sz="2000"/>
          </a:p>
          <a:p>
            <a:endParaRPr lang="en-US" sz="2000"/>
          </a:p>
          <a:p>
            <a:pPr lvl="0"/>
            <a:r>
              <a:rPr lang="en-US" sz="2000" b="1">
                <a:solidFill>
                  <a:srgbClr val="002060"/>
                </a:solidFill>
              </a:rPr>
              <a:t>	</a:t>
            </a:r>
            <a:r>
              <a:rPr lang="en-US" sz="2000" b="1">
                <a:solidFill>
                  <a:srgbClr val="007033"/>
                </a:solidFill>
              </a:rPr>
              <a:t>2) IF Tags :  </a:t>
            </a:r>
            <a:r>
              <a:rPr lang="en-US" sz="2000" b="1">
                <a:solidFill>
                  <a:srgbClr val="002060"/>
                </a:solidFill>
              </a:rPr>
              <a:t>{% if variable_name %} </a:t>
            </a:r>
            <a:r>
              <a:rPr lang="en-US" sz="2000"/>
              <a:t>→ for injecting data based on condition</a:t>
            </a:r>
            <a:endParaRPr lang="en-US" sz="2000" b="1">
              <a:solidFill>
                <a:srgbClr val="002060"/>
              </a:solidFill>
            </a:endParaRPr>
          </a:p>
          <a:p>
            <a:pPr lvl="0"/>
            <a:r>
              <a:rPr lang="en-US" sz="2000" b="1">
                <a:solidFill>
                  <a:srgbClr val="002060"/>
                </a:solidFill>
              </a:rPr>
              <a:t>					</a:t>
            </a:r>
            <a:r>
              <a:rPr lang="en-US" sz="2000" b="1">
                <a:solidFill>
                  <a:srgbClr val="FF0000"/>
                </a:solidFill>
              </a:rPr>
              <a:t>code content…</a:t>
            </a:r>
          </a:p>
          <a:p>
            <a:pPr lvl="0"/>
            <a:r>
              <a:rPr lang="en-US" sz="2000" b="1">
                <a:solidFill>
                  <a:srgbClr val="FF0000"/>
                </a:solidFill>
              </a:rPr>
              <a:t>			    </a:t>
            </a:r>
            <a:r>
              <a:rPr lang="en-US" sz="2000" b="1">
                <a:solidFill>
                  <a:srgbClr val="002060"/>
                </a:solidFill>
              </a:rPr>
              <a:t>{% endif %}</a:t>
            </a:r>
            <a:endParaRPr lang="en-US" sz="2000"/>
          </a:p>
          <a:p>
            <a:pPr lvl="0"/>
            <a:endParaRPr lang="en-US" sz="2000"/>
          </a:p>
          <a:p>
            <a:pPr lvl="0"/>
            <a:r>
              <a:rPr lang="en-US" sz="2000" b="1">
                <a:solidFill>
                  <a:srgbClr val="002060"/>
                </a:solidFill>
              </a:rPr>
              <a:t>	</a:t>
            </a:r>
            <a:r>
              <a:rPr lang="en-US" sz="2000" b="1">
                <a:solidFill>
                  <a:srgbClr val="007033"/>
                </a:solidFill>
              </a:rPr>
              <a:t>3) FOR Tags : </a:t>
            </a:r>
            <a:r>
              <a:rPr lang="en-US" sz="2000" b="1">
                <a:solidFill>
                  <a:srgbClr val="002060"/>
                </a:solidFill>
              </a:rPr>
              <a:t>{% for iter_var_name in sequence %} </a:t>
            </a:r>
            <a:r>
              <a:rPr lang="en-US" sz="2000"/>
              <a:t>→ for injecting data based on loops</a:t>
            </a:r>
            <a:endParaRPr lang="en-US" sz="2000" b="1">
              <a:solidFill>
                <a:srgbClr val="002060"/>
              </a:solidFill>
            </a:endParaRPr>
          </a:p>
          <a:p>
            <a:pPr lvl="0"/>
            <a:r>
              <a:rPr lang="en-US" sz="2000" b="1">
                <a:solidFill>
                  <a:srgbClr val="002060"/>
                </a:solidFill>
              </a:rPr>
              <a:t>					</a:t>
            </a:r>
            <a:r>
              <a:rPr lang="en-US" sz="2000" b="1">
                <a:solidFill>
                  <a:srgbClr val="FF0000"/>
                </a:solidFill>
              </a:rPr>
              <a:t>code content …</a:t>
            </a:r>
          </a:p>
          <a:p>
            <a:pPr lvl="0"/>
            <a:r>
              <a:rPr lang="en-US" sz="2000" b="1">
                <a:solidFill>
                  <a:srgbClr val="FF0000"/>
                </a:solidFill>
              </a:rPr>
              <a:t>				</a:t>
            </a:r>
            <a:r>
              <a:rPr lang="en-US" sz="2000" b="1">
                <a:solidFill>
                  <a:srgbClr val="002060"/>
                </a:solidFill>
              </a:rPr>
              <a:t>{% endfor %}</a:t>
            </a:r>
            <a:endParaRPr lang="en-US" sz="2000"/>
          </a:p>
          <a:p>
            <a:pPr lvl="0"/>
            <a:r>
              <a:rPr lang="en-US" sz="2000"/>
              <a:t>	</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r>
              <a:rPr lang="en-US" sz="2000"/>
              <a:t> </a:t>
            </a:r>
          </a:p>
          <a:p>
            <a:endParaRPr lang="en-US" sz="2000"/>
          </a:p>
          <a:p>
            <a:endParaRPr lang="en-US" sz="2000"/>
          </a:p>
          <a:p>
            <a:pPr marL="285750" indent="-285750">
              <a:buFont typeface="Wingdings" panose="05000000000000000000" pitchFamily="2" charset="2"/>
              <a:buChar char="v"/>
            </a:pPr>
            <a:endParaRPr lang="en-US" sz="2000"/>
          </a:p>
          <a:p>
            <a:endParaRPr lang="en-US" sz="2000"/>
          </a:p>
        </p:txBody>
      </p:sp>
    </p:spTree>
    <p:extLst>
      <p:ext uri="{BB962C8B-B14F-4D97-AF65-F5344CB8AC3E}">
        <p14:creationId xmlns:p14="http://schemas.microsoft.com/office/powerpoint/2010/main" val="166537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Template inheritance</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016758"/>
          </a:xfrm>
          <a:prstGeom prst="rect">
            <a:avLst/>
          </a:prstGeom>
          <a:noFill/>
        </p:spPr>
        <p:txBody>
          <a:bodyPr wrap="square" rtlCol="0">
            <a:spAutoFit/>
          </a:bodyPr>
          <a:lstStyle/>
          <a:p>
            <a:r>
              <a:rPr lang="en-US" sz="2000"/>
              <a:t> </a:t>
            </a:r>
            <a:r>
              <a:rPr lang="en-US" sz="2000" b="1">
                <a:solidFill>
                  <a:srgbClr val="002060"/>
                </a:solidFill>
              </a:rPr>
              <a:t>Block and Extends Tags :</a:t>
            </a:r>
          </a:p>
          <a:p>
            <a:endParaRPr lang="en-US" sz="2000"/>
          </a:p>
          <a:p>
            <a:pPr marL="285750" indent="-285750">
              <a:buFont typeface="Wingdings" panose="05000000000000000000" pitchFamily="2" charset="2"/>
              <a:buChar char="v"/>
            </a:pPr>
            <a:r>
              <a:rPr lang="en-US" sz="2000"/>
              <a:t> Django has Template Inheritance facility to avoid writing repeated common HTML code in HTML   Files.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If we want to access same header and footer styles of home page in other web pages then we will make use of Django Template Inheritance to avoid re writing same header and footer styles to other web pages.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We will define a basic HTML Template or File with BLOCK Tags called BASE TEMPLATE with required styles and then we will make use of that BASE TEMPLATE in all the other HTML Templates by using EXTENDS Tag and BLOCK Tags.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Portions which was declared as a block with BLOCK tags tells the Django that  “This Portions can be Replaced by (or) Overrided by any other HTML Files by using TEMPLATE INHERITANCE concept.</a:t>
            </a:r>
          </a:p>
          <a:p>
            <a:endParaRPr lang="en-US" sz="2000"/>
          </a:p>
        </p:txBody>
      </p:sp>
    </p:spTree>
    <p:extLst>
      <p:ext uri="{BB962C8B-B14F-4D97-AF65-F5344CB8AC3E}">
        <p14:creationId xmlns:p14="http://schemas.microsoft.com/office/powerpoint/2010/main" val="101711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Template inheritance</a:t>
            </a:r>
          </a:p>
        </p:txBody>
      </p:sp>
      <p:sp>
        <p:nvSpPr>
          <p:cNvPr id="6" name="TextBox 5">
            <a:extLst>
              <a:ext uri="{FF2B5EF4-FFF2-40B4-BE49-F238E27FC236}">
                <a16:creationId xmlns:a16="http://schemas.microsoft.com/office/drawing/2014/main" id="{42E517BC-854A-4130-8942-C7E111924AB6}"/>
              </a:ext>
            </a:extLst>
          </p:cNvPr>
          <p:cNvSpPr txBox="1"/>
          <p:nvPr/>
        </p:nvSpPr>
        <p:spPr>
          <a:xfrm>
            <a:off x="229091" y="1467799"/>
            <a:ext cx="6076020" cy="5355312"/>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a:t>&lt;html&gt;</a:t>
            </a:r>
          </a:p>
          <a:p>
            <a:r>
              <a:rPr lang="en-US"/>
              <a:t>	&lt;head&gt;</a:t>
            </a:r>
          </a:p>
          <a:p>
            <a:r>
              <a:rPr lang="en-US"/>
              <a:t>			&lt;title&gt;</a:t>
            </a:r>
          </a:p>
          <a:p>
            <a:endParaRPr lang="en-US"/>
          </a:p>
          <a:p>
            <a:r>
              <a:rPr lang="en-US"/>
              <a:t>	</a:t>
            </a:r>
            <a:r>
              <a:rPr lang="en-US" b="1">
                <a:solidFill>
                  <a:srgbClr val="002060"/>
                </a:solidFill>
              </a:rPr>
              <a:t>{% block title %} </a:t>
            </a:r>
            <a:r>
              <a:rPr lang="en-US"/>
              <a:t>Students Page </a:t>
            </a:r>
            <a:r>
              <a:rPr lang="en-US" b="1">
                <a:solidFill>
                  <a:srgbClr val="002060"/>
                </a:solidFill>
              </a:rPr>
              <a:t>{% endblock %}			</a:t>
            </a:r>
          </a:p>
          <a:p>
            <a:r>
              <a:rPr lang="en-US"/>
              <a:t>			&lt;/title&gt;</a:t>
            </a:r>
          </a:p>
          <a:p>
            <a:r>
              <a:rPr lang="en-US"/>
              <a:t>	&lt;/head&gt;</a:t>
            </a:r>
          </a:p>
          <a:p>
            <a:endParaRPr lang="en-US"/>
          </a:p>
          <a:p>
            <a:r>
              <a:rPr lang="en-US"/>
              <a:t>	&lt;body&gt;</a:t>
            </a:r>
          </a:p>
          <a:p>
            <a:r>
              <a:rPr lang="en-US"/>
              <a:t>			</a:t>
            </a:r>
            <a:r>
              <a:rPr lang="en-US" b="1">
                <a:solidFill>
                  <a:srgbClr val="002060"/>
                </a:solidFill>
              </a:rPr>
              <a:t>{% block content %}</a:t>
            </a:r>
          </a:p>
          <a:p>
            <a:endParaRPr lang="en-US"/>
          </a:p>
          <a:p>
            <a:r>
              <a:rPr lang="en-US"/>
              <a:t>			&lt;h1&gt; Iam Students Home Page &lt;h1&gt;</a:t>
            </a:r>
          </a:p>
          <a:p>
            <a:endParaRPr lang="en-US"/>
          </a:p>
          <a:p>
            <a:r>
              <a:rPr lang="en-US"/>
              <a:t>			</a:t>
            </a:r>
            <a:r>
              <a:rPr lang="en-US" b="1">
                <a:solidFill>
                  <a:srgbClr val="002060"/>
                </a:solidFill>
              </a:rPr>
              <a:t>{% endblock %}</a:t>
            </a:r>
          </a:p>
          <a:p>
            <a:endParaRPr lang="en-US"/>
          </a:p>
          <a:p>
            <a:r>
              <a:rPr lang="en-US"/>
              <a:t>	&lt;/body&gt;</a:t>
            </a:r>
          </a:p>
          <a:p>
            <a:r>
              <a:rPr lang="en-US"/>
              <a:t>&lt;/html&gt;</a:t>
            </a:r>
          </a:p>
          <a:p>
            <a:pPr lvl="0"/>
            <a:endParaRPr lang="en-US"/>
          </a:p>
        </p:txBody>
      </p:sp>
      <p:sp>
        <p:nvSpPr>
          <p:cNvPr id="7" name="TextBox 6">
            <a:extLst>
              <a:ext uri="{FF2B5EF4-FFF2-40B4-BE49-F238E27FC236}">
                <a16:creationId xmlns:a16="http://schemas.microsoft.com/office/drawing/2014/main" id="{A280DA98-4F38-4F85-8348-0568DF15A692}"/>
              </a:ext>
            </a:extLst>
          </p:cNvPr>
          <p:cNvSpPr txBox="1"/>
          <p:nvPr/>
        </p:nvSpPr>
        <p:spPr>
          <a:xfrm>
            <a:off x="6421564" y="1467799"/>
            <a:ext cx="4727405" cy="3970318"/>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 extends </a:t>
            </a:r>
            <a:r>
              <a:rPr lang="en-US"/>
              <a:t>“Students.html” </a:t>
            </a:r>
            <a:r>
              <a:rPr lang="en-US" b="1">
                <a:solidFill>
                  <a:srgbClr val="002060"/>
                </a:solidFill>
              </a:rPr>
              <a:t>%}</a:t>
            </a:r>
          </a:p>
          <a:p>
            <a:r>
              <a:rPr lang="en-US"/>
              <a:t>	</a:t>
            </a:r>
          </a:p>
          <a:p>
            <a:r>
              <a:rPr lang="en-US"/>
              <a:t>	</a:t>
            </a:r>
            <a:r>
              <a:rPr lang="en-US" b="1">
                <a:solidFill>
                  <a:srgbClr val="002060"/>
                </a:solidFill>
              </a:rPr>
              <a:t>{% block title %}</a:t>
            </a:r>
          </a:p>
          <a:p>
            <a:r>
              <a:rPr lang="en-US"/>
              <a:t>       			</a:t>
            </a:r>
          </a:p>
          <a:p>
            <a:r>
              <a:rPr lang="en-US"/>
              <a:t>	Colleges Page</a:t>
            </a:r>
          </a:p>
          <a:p>
            <a:r>
              <a:rPr lang="en-US"/>
              <a:t>	</a:t>
            </a:r>
          </a:p>
          <a:p>
            <a:r>
              <a:rPr lang="en-US"/>
              <a:t>	</a:t>
            </a:r>
            <a:r>
              <a:rPr lang="en-US" b="1">
                <a:solidFill>
                  <a:srgbClr val="002060"/>
                </a:solidFill>
              </a:rPr>
              <a:t>{% endblock %}</a:t>
            </a:r>
          </a:p>
          <a:p>
            <a:endParaRPr lang="en-US"/>
          </a:p>
          <a:p>
            <a:r>
              <a:rPr lang="en-US"/>
              <a:t>	</a:t>
            </a:r>
            <a:r>
              <a:rPr lang="en-US" b="1">
                <a:solidFill>
                  <a:srgbClr val="002060"/>
                </a:solidFill>
              </a:rPr>
              <a:t>{% block content %}</a:t>
            </a:r>
          </a:p>
          <a:p>
            <a:endParaRPr lang="en-US"/>
          </a:p>
          <a:p>
            <a:r>
              <a:rPr lang="en-US"/>
              <a:t>	&lt;h1&gt; Iam Colleges Page &lt;h1&gt;</a:t>
            </a:r>
          </a:p>
          <a:p>
            <a:endParaRPr lang="en-US"/>
          </a:p>
          <a:p>
            <a:r>
              <a:rPr lang="en-US"/>
              <a:t>	</a:t>
            </a:r>
            <a:r>
              <a:rPr lang="en-US" b="1">
                <a:solidFill>
                  <a:srgbClr val="002060"/>
                </a:solidFill>
              </a:rPr>
              <a:t>{% endblock %}	</a:t>
            </a:r>
          </a:p>
          <a:p>
            <a:endParaRPr lang="en-US"/>
          </a:p>
        </p:txBody>
      </p:sp>
      <p:sp>
        <p:nvSpPr>
          <p:cNvPr id="3" name="TextBox 2">
            <a:extLst>
              <a:ext uri="{FF2B5EF4-FFF2-40B4-BE49-F238E27FC236}">
                <a16:creationId xmlns:a16="http://schemas.microsoft.com/office/drawing/2014/main" id="{3166271B-689F-4985-8DDE-8142B7FD5500}"/>
              </a:ext>
            </a:extLst>
          </p:cNvPr>
          <p:cNvSpPr txBox="1"/>
          <p:nvPr/>
        </p:nvSpPr>
        <p:spPr>
          <a:xfrm>
            <a:off x="1761687" y="1098467"/>
            <a:ext cx="1723549" cy="369332"/>
          </a:xfrm>
          <a:prstGeom prst="rect">
            <a:avLst/>
          </a:prstGeom>
          <a:noFill/>
        </p:spPr>
        <p:txBody>
          <a:bodyPr wrap="none" rtlCol="0">
            <a:spAutoFit/>
          </a:bodyPr>
          <a:lstStyle/>
          <a:p>
            <a:r>
              <a:rPr lang="en-US" b="1"/>
              <a:t>Students.html</a:t>
            </a:r>
          </a:p>
        </p:txBody>
      </p:sp>
      <p:sp>
        <p:nvSpPr>
          <p:cNvPr id="8" name="TextBox 7">
            <a:extLst>
              <a:ext uri="{FF2B5EF4-FFF2-40B4-BE49-F238E27FC236}">
                <a16:creationId xmlns:a16="http://schemas.microsoft.com/office/drawing/2014/main" id="{EADABE85-C132-4D83-8E22-45008F086E88}"/>
              </a:ext>
            </a:extLst>
          </p:cNvPr>
          <p:cNvSpPr txBox="1"/>
          <p:nvPr/>
        </p:nvSpPr>
        <p:spPr>
          <a:xfrm>
            <a:off x="7605090" y="1098467"/>
            <a:ext cx="1697901" cy="369332"/>
          </a:xfrm>
          <a:prstGeom prst="rect">
            <a:avLst/>
          </a:prstGeom>
          <a:noFill/>
        </p:spPr>
        <p:txBody>
          <a:bodyPr wrap="none" rtlCol="0">
            <a:spAutoFit/>
          </a:bodyPr>
          <a:lstStyle/>
          <a:p>
            <a:r>
              <a:rPr lang="en-US" b="1"/>
              <a:t>Colleges.html</a:t>
            </a:r>
          </a:p>
        </p:txBody>
      </p:sp>
    </p:spTree>
    <p:extLst>
      <p:ext uri="{BB962C8B-B14F-4D97-AF65-F5344CB8AC3E}">
        <p14:creationId xmlns:p14="http://schemas.microsoft.com/office/powerpoint/2010/main" val="421755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208A5A-4C24-4D74-8484-8D50F73E0C02}"/>
              </a:ext>
            </a:extLst>
          </p:cNvPr>
          <p:cNvSpPr txBox="1"/>
          <p:nvPr/>
        </p:nvSpPr>
        <p:spPr>
          <a:xfrm>
            <a:off x="912390" y="945104"/>
            <a:ext cx="10238893" cy="923330"/>
          </a:xfrm>
          <a:prstGeom prst="rect">
            <a:avLst/>
          </a:prstGeom>
          <a:noFill/>
        </p:spPr>
        <p:txBody>
          <a:bodyPr wrap="none" rtlCol="0">
            <a:spAutoFit/>
          </a:bodyPr>
          <a:lstStyle/>
          <a:p>
            <a:pPr algn="ctr"/>
            <a:r>
              <a:rPr lang="en-US" sz="5400" b="1"/>
              <a:t> Welcome to Django Tutorials</a:t>
            </a:r>
          </a:p>
        </p:txBody>
      </p:sp>
      <p:pic>
        <p:nvPicPr>
          <p:cNvPr id="1030" name="Picture 6" descr="Related image">
            <a:extLst>
              <a:ext uri="{FF2B5EF4-FFF2-40B4-BE49-F238E27FC236}">
                <a16:creationId xmlns:a16="http://schemas.microsoft.com/office/drawing/2014/main" id="{96EC6E7A-77D8-4B79-B64F-CEF499B36B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703385" y="2211335"/>
            <a:ext cx="10999177" cy="39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45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ADMIN INTERFACE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provides beautiful graphical ADMIN INTERFACE for all Administrative and Database related activities.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Using ADMIN INTERFACE we can create, modify and delete superusers and users for managing our WEB Project.</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Using ADMIN INTERFACE we can create, modify and delete groups.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Using ADMIN INTERFACE we can view created DB Models and we can search,modify and delete records of Models.</a:t>
            </a:r>
          </a:p>
        </p:txBody>
      </p:sp>
      <p:sp>
        <p:nvSpPr>
          <p:cNvPr id="6" name="TextBox 5">
            <a:extLst>
              <a:ext uri="{FF2B5EF4-FFF2-40B4-BE49-F238E27FC236}">
                <a16:creationId xmlns:a16="http://schemas.microsoft.com/office/drawing/2014/main" id="{3B1F7C11-7BFF-4B6A-A94B-D599A9269DCF}"/>
              </a:ext>
            </a:extLst>
          </p:cNvPr>
          <p:cNvSpPr txBox="1"/>
          <p:nvPr/>
        </p:nvSpPr>
        <p:spPr>
          <a:xfrm>
            <a:off x="1459135" y="4260346"/>
            <a:ext cx="9273729" cy="2585323"/>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Activating ADMIN INTERFACE :</a:t>
            </a:r>
          </a:p>
          <a:p>
            <a:endParaRPr lang="en-US" b="1">
              <a:solidFill>
                <a:srgbClr val="002060"/>
              </a:solidFill>
            </a:endParaRPr>
          </a:p>
          <a:p>
            <a:r>
              <a:rPr lang="en-US">
                <a:solidFill>
                  <a:schemeClr val="bg1"/>
                </a:solidFill>
              </a:rPr>
              <a:t>After creation web project run following commands at command prompt :-</a:t>
            </a:r>
          </a:p>
          <a:p>
            <a:endParaRPr lang="en-US">
              <a:solidFill>
                <a:schemeClr val="bg1"/>
              </a:solidFill>
            </a:endParaRPr>
          </a:p>
          <a:p>
            <a:pPr marL="342900" indent="-342900">
              <a:buAutoNum type="arabicParenR"/>
            </a:pPr>
            <a:r>
              <a:rPr lang="en-US" b="1">
                <a:solidFill>
                  <a:srgbClr val="002060"/>
                </a:solidFill>
              </a:rPr>
              <a:t>python manage.py migrate</a:t>
            </a:r>
          </a:p>
          <a:p>
            <a:pPr marL="342900" indent="-342900">
              <a:buAutoNum type="arabicParenR"/>
            </a:pPr>
            <a:r>
              <a:rPr lang="en-US" b="1">
                <a:solidFill>
                  <a:srgbClr val="002060"/>
                </a:solidFill>
              </a:rPr>
              <a:t>python manage.py createsuperuser</a:t>
            </a:r>
          </a:p>
          <a:p>
            <a:r>
              <a:rPr lang="en-US">
                <a:solidFill>
                  <a:schemeClr val="bg1"/>
                </a:solidFill>
              </a:rPr>
              <a:t>	( provide username,email &amp; password )</a:t>
            </a:r>
          </a:p>
          <a:p>
            <a:r>
              <a:rPr lang="en-US" b="1">
                <a:solidFill>
                  <a:srgbClr val="002060"/>
                </a:solidFill>
              </a:rPr>
              <a:t>3)  Open browser and type ‘127.0.0.1:8000/admin’ to open ADMIN INTERFACE Page</a:t>
            </a:r>
          </a:p>
          <a:p>
            <a:endParaRPr lang="en-US"/>
          </a:p>
        </p:txBody>
      </p:sp>
    </p:spTree>
    <p:extLst>
      <p:ext uri="{BB962C8B-B14F-4D97-AF65-F5344CB8AC3E}">
        <p14:creationId xmlns:p14="http://schemas.microsoft.com/office/powerpoint/2010/main" val="59117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models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have Model Layer for Data Management (CRUD) tasks in a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Django provides inbuilt SQLITE3 Database for development purposes.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The View Layer will make use of Model Layer for all Data requirements and then return the   	Processed Data to Template Layer.</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Django provides ORM Support (Object Relational Mapping) which gives flexibility to developer to   	write python statements for defining DB Tables instead of writing statements in Native DB    	Language. ORM will inturn convert python statements to native DB statements internally.</a:t>
            </a:r>
          </a:p>
        </p:txBody>
      </p:sp>
      <p:sp>
        <p:nvSpPr>
          <p:cNvPr id="6" name="TextBox 5">
            <a:extLst>
              <a:ext uri="{FF2B5EF4-FFF2-40B4-BE49-F238E27FC236}">
                <a16:creationId xmlns:a16="http://schemas.microsoft.com/office/drawing/2014/main" id="{6628820F-CD82-4556-9B85-BBCCCCF024AD}"/>
              </a:ext>
            </a:extLst>
          </p:cNvPr>
          <p:cNvSpPr txBox="1"/>
          <p:nvPr/>
        </p:nvSpPr>
        <p:spPr>
          <a:xfrm>
            <a:off x="888683" y="4245666"/>
            <a:ext cx="10712186" cy="2585323"/>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Creating a Model :</a:t>
            </a:r>
          </a:p>
          <a:p>
            <a:r>
              <a:rPr lang="en-US">
                <a:solidFill>
                  <a:schemeClr val="bg1"/>
                </a:solidFill>
              </a:rPr>
              <a:t>After creation of web project and  a web app follow below steps:-</a:t>
            </a:r>
          </a:p>
          <a:p>
            <a:endParaRPr lang="en-US">
              <a:solidFill>
                <a:schemeClr val="bg1"/>
              </a:solidFill>
            </a:endParaRPr>
          </a:p>
          <a:p>
            <a:pPr marL="342900" indent="-342900">
              <a:buAutoNum type="arabicParenR"/>
            </a:pPr>
            <a:r>
              <a:rPr lang="en-US" b="1">
                <a:solidFill>
                  <a:srgbClr val="002060"/>
                </a:solidFill>
              </a:rPr>
              <a:t>Open MODELS.PY file in Application folder and create a DB Table by writing Python Classes</a:t>
            </a:r>
          </a:p>
          <a:p>
            <a:pPr marL="342900" indent="-342900">
              <a:buAutoNum type="arabicParenR"/>
            </a:pPr>
            <a:endParaRPr lang="en-US" b="1">
              <a:solidFill>
                <a:srgbClr val="002060"/>
              </a:solidFill>
            </a:endParaRPr>
          </a:p>
          <a:p>
            <a:pPr marL="342900" indent="-342900">
              <a:buAutoNum type="arabicParenR"/>
            </a:pPr>
            <a:r>
              <a:rPr lang="en-US" b="1">
                <a:solidFill>
                  <a:srgbClr val="002060"/>
                </a:solidFill>
              </a:rPr>
              <a:t>Register the defined model in ADMIN.PY file to make the model appear in ADMIN INTERFACE </a:t>
            </a:r>
          </a:p>
          <a:p>
            <a:pPr marL="342900" indent="-342900">
              <a:buAutoNum type="arabicParenR"/>
            </a:pPr>
            <a:endParaRPr lang="en-US" b="1">
              <a:solidFill>
                <a:srgbClr val="002060"/>
              </a:solidFill>
            </a:endParaRPr>
          </a:p>
          <a:p>
            <a:r>
              <a:rPr lang="en-US" b="1">
                <a:solidFill>
                  <a:srgbClr val="002060"/>
                </a:solidFill>
              </a:rPr>
              <a:t>3)  Define the necessary VIEW function to access the Model Data and inject accessed data into a    	HTML Template. </a:t>
            </a:r>
          </a:p>
        </p:txBody>
      </p:sp>
    </p:spTree>
    <p:extLst>
      <p:ext uri="{BB962C8B-B14F-4D97-AF65-F5344CB8AC3E}">
        <p14:creationId xmlns:p14="http://schemas.microsoft.com/office/powerpoint/2010/main" val="284942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bypassing model layer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3477875"/>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does not force you to compulsory define your DB Tables and DB Transactions with its Models &amp; ORM Support. Its upto the developer wish to use the ORM support or not.</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Django provides you the flexibility to directly connect to Native Database by complete bypassing its Model Layer and ORM support.</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You can execute direct Native DB Language commands to query the Database and can perform CRUD operations with your own PDBC Code.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You can setup your Database in settings.py file.</a:t>
            </a:r>
          </a:p>
          <a:p>
            <a:endParaRPr lang="en-US" sz="2000"/>
          </a:p>
        </p:txBody>
      </p:sp>
      <p:sp>
        <p:nvSpPr>
          <p:cNvPr id="6" name="TextBox 5">
            <a:extLst>
              <a:ext uri="{FF2B5EF4-FFF2-40B4-BE49-F238E27FC236}">
                <a16:creationId xmlns:a16="http://schemas.microsoft.com/office/drawing/2014/main" id="{E773EE92-B737-4EF9-9D09-0A4E2DB6C62B}"/>
              </a:ext>
            </a:extLst>
          </p:cNvPr>
          <p:cNvSpPr txBox="1"/>
          <p:nvPr/>
        </p:nvSpPr>
        <p:spPr>
          <a:xfrm>
            <a:off x="483216" y="4180267"/>
            <a:ext cx="5444157" cy="2585323"/>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SQLITE3 Database (inbuilt DB) :</a:t>
            </a:r>
          </a:p>
          <a:p>
            <a:endParaRPr lang="en-US"/>
          </a:p>
          <a:p>
            <a:r>
              <a:rPr lang="en-US"/>
              <a:t>DATABASES = {</a:t>
            </a:r>
          </a:p>
          <a:p>
            <a:r>
              <a:rPr lang="en-US"/>
              <a:t>    'default': {</a:t>
            </a:r>
          </a:p>
          <a:p>
            <a:r>
              <a:rPr lang="en-US"/>
              <a:t>        'ENGINE': 'django.db.backends.</a:t>
            </a:r>
            <a:r>
              <a:rPr lang="en-US" b="1">
                <a:solidFill>
                  <a:srgbClr val="002060"/>
                </a:solidFill>
              </a:rPr>
              <a:t>sqlite3</a:t>
            </a:r>
            <a:r>
              <a:rPr lang="en-US"/>
              <a:t>',</a:t>
            </a:r>
          </a:p>
          <a:p>
            <a:r>
              <a:rPr lang="en-US"/>
              <a:t>        'NAME': os.path.join(BASE_DIR, </a:t>
            </a:r>
            <a:r>
              <a:rPr lang="en-US" b="1">
                <a:solidFill>
                  <a:srgbClr val="002060"/>
                </a:solidFill>
              </a:rPr>
              <a:t>'db.sqlite3'</a:t>
            </a:r>
            <a:r>
              <a:rPr lang="en-US"/>
              <a:t>),</a:t>
            </a:r>
          </a:p>
          <a:p>
            <a:r>
              <a:rPr lang="en-US"/>
              <a:t>    }</a:t>
            </a:r>
          </a:p>
          <a:p>
            <a:r>
              <a:rPr lang="en-US"/>
              <a:t>}</a:t>
            </a:r>
          </a:p>
          <a:p>
            <a:endParaRPr lang="en-US" b="1">
              <a:solidFill>
                <a:srgbClr val="002060"/>
              </a:solidFill>
            </a:endParaRPr>
          </a:p>
        </p:txBody>
      </p:sp>
      <p:sp>
        <p:nvSpPr>
          <p:cNvPr id="7" name="TextBox 6">
            <a:extLst>
              <a:ext uri="{FF2B5EF4-FFF2-40B4-BE49-F238E27FC236}">
                <a16:creationId xmlns:a16="http://schemas.microsoft.com/office/drawing/2014/main" id="{96BE72C3-5D88-4F03-A868-7EA797C278B0}"/>
              </a:ext>
            </a:extLst>
          </p:cNvPr>
          <p:cNvSpPr txBox="1"/>
          <p:nvPr/>
        </p:nvSpPr>
        <p:spPr>
          <a:xfrm>
            <a:off x="6264628" y="3872713"/>
            <a:ext cx="5377893" cy="2862322"/>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002060"/>
                </a:solidFill>
              </a:rPr>
              <a:t>MySQL Database (custom DB) :</a:t>
            </a:r>
          </a:p>
          <a:p>
            <a:endParaRPr lang="en-US"/>
          </a:p>
          <a:p>
            <a:r>
              <a:rPr lang="en-US"/>
              <a:t>DATABASES = {</a:t>
            </a:r>
          </a:p>
          <a:p>
            <a:r>
              <a:rPr lang="en-US"/>
              <a:t>    'default': {</a:t>
            </a:r>
          </a:p>
          <a:p>
            <a:r>
              <a:rPr lang="en-US"/>
              <a:t>        'ENGINE': 'django.db.backends.</a:t>
            </a:r>
            <a:r>
              <a:rPr lang="en-US" b="1">
                <a:solidFill>
                  <a:srgbClr val="002060"/>
                </a:solidFill>
              </a:rPr>
              <a:t>mysql</a:t>
            </a:r>
            <a:r>
              <a:rPr lang="en-US"/>
              <a:t>',</a:t>
            </a:r>
          </a:p>
          <a:p>
            <a:r>
              <a:rPr lang="en-US"/>
              <a:t>        'NAME’: ’name of your DB',</a:t>
            </a:r>
          </a:p>
          <a:p>
            <a:r>
              <a:rPr lang="en-US"/>
              <a:t>        'HOST': 'localhost',</a:t>
            </a:r>
          </a:p>
          <a:p>
            <a:r>
              <a:rPr lang="en-US"/>
              <a:t>        'USER': 'root',</a:t>
            </a:r>
          </a:p>
          <a:p>
            <a:r>
              <a:rPr lang="en-US"/>
              <a:t>        'PASSWORD': ‘’, }</a:t>
            </a:r>
          </a:p>
          <a:p>
            <a:r>
              <a:rPr lang="en-US"/>
              <a:t>}</a:t>
            </a:r>
          </a:p>
        </p:txBody>
      </p:sp>
    </p:spTree>
    <p:extLst>
      <p:ext uri="{BB962C8B-B14F-4D97-AF65-F5344CB8AC3E}">
        <p14:creationId xmlns:p14="http://schemas.microsoft.com/office/powerpoint/2010/main" val="395682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Storing HTML Form data in db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2862322"/>
          </a:xfrm>
          <a:prstGeom prst="rect">
            <a:avLst/>
          </a:prstGeom>
          <a:noFill/>
        </p:spPr>
        <p:txBody>
          <a:bodyPr wrap="square" rtlCol="0">
            <a:spAutoFit/>
          </a:bodyPr>
          <a:lstStyle/>
          <a:p>
            <a:pPr marL="285750" indent="-285750">
              <a:buFont typeface="Wingdings" panose="05000000000000000000" pitchFamily="2" charset="2"/>
              <a:buChar char="v"/>
            </a:pPr>
            <a:r>
              <a:rPr lang="en-US" sz="2000"/>
              <a:t> HTML Forms are the common method to collect the user data from the front end web page.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The Method attribute in the HTML Form specifies which method (GET or POST) is used to transfer the HTML Form data to Web Server.(GET- Unsecure Data Transfer, POST- Secure Data Transfer)</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The Action attribute in the HTML Form specifies Server Side Script that handles user data.</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endParaRPr lang="en-US" sz="2000"/>
          </a:p>
        </p:txBody>
      </p:sp>
      <p:sp>
        <p:nvSpPr>
          <p:cNvPr id="6" name="TextBox 5">
            <a:extLst>
              <a:ext uri="{FF2B5EF4-FFF2-40B4-BE49-F238E27FC236}">
                <a16:creationId xmlns:a16="http://schemas.microsoft.com/office/drawing/2014/main" id="{D23B76CE-5588-4B90-835D-A158163D177B}"/>
              </a:ext>
            </a:extLst>
          </p:cNvPr>
          <p:cNvSpPr txBox="1"/>
          <p:nvPr/>
        </p:nvSpPr>
        <p:spPr>
          <a:xfrm>
            <a:off x="602600" y="3097569"/>
            <a:ext cx="5186345" cy="369331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HTML FORM (Front End):</a:t>
            </a:r>
          </a:p>
          <a:p>
            <a:br>
              <a:rPr lang="en-US"/>
            </a:br>
            <a:r>
              <a:rPr lang="en-US"/>
              <a:t>&lt;form action="/insert/“ method=“post”&gt;</a:t>
            </a:r>
          </a:p>
          <a:p>
            <a:r>
              <a:rPr lang="en-US"/>
              <a:t>  </a:t>
            </a:r>
            <a:r>
              <a:rPr lang="en-US" b="1">
                <a:solidFill>
                  <a:srgbClr val="002060"/>
                </a:solidFill>
              </a:rPr>
              <a:t>  {% csrf_token %}</a:t>
            </a:r>
          </a:p>
          <a:p>
            <a:r>
              <a:rPr lang="en-US"/>
              <a:t>    </a:t>
            </a:r>
            <a:r>
              <a:rPr lang="en-US" b="1">
                <a:solidFill>
                  <a:srgbClr val="007033"/>
                </a:solidFill>
              </a:rPr>
              <a:t>Roll No: </a:t>
            </a:r>
            <a:r>
              <a:rPr lang="en-US"/>
              <a:t>&lt;br&gt;</a:t>
            </a:r>
          </a:p>
          <a:p>
            <a:r>
              <a:rPr lang="en-US"/>
              <a:t>    &lt;input type="text" name="roll" &gt;&lt;br&gt;</a:t>
            </a:r>
          </a:p>
          <a:p>
            <a:r>
              <a:rPr lang="en-US"/>
              <a:t>    </a:t>
            </a:r>
            <a:r>
              <a:rPr lang="en-US" b="1">
                <a:solidFill>
                  <a:srgbClr val="007033"/>
                </a:solidFill>
              </a:rPr>
              <a:t>Name: </a:t>
            </a:r>
            <a:r>
              <a:rPr lang="en-US"/>
              <a:t>&lt;br&gt;</a:t>
            </a:r>
          </a:p>
          <a:p>
            <a:r>
              <a:rPr lang="en-US"/>
              <a:t>    &lt;input type="text" name="name"&gt;&lt;br&gt;</a:t>
            </a:r>
          </a:p>
          <a:p>
            <a:r>
              <a:rPr lang="en-US"/>
              <a:t>    </a:t>
            </a:r>
            <a:r>
              <a:rPr lang="en-US" b="1">
                <a:solidFill>
                  <a:srgbClr val="007033"/>
                </a:solidFill>
              </a:rPr>
              <a:t>Branch: </a:t>
            </a:r>
            <a:r>
              <a:rPr lang="en-US"/>
              <a:t>&lt;br&gt;</a:t>
            </a:r>
          </a:p>
          <a:p>
            <a:r>
              <a:rPr lang="en-US"/>
              <a:t>    &lt;input type="text" name="branch" &gt; &lt;br&gt;&lt;br&gt;</a:t>
            </a:r>
          </a:p>
          <a:p>
            <a:r>
              <a:rPr lang="en-US"/>
              <a:t>    &lt;input type="submit" value="Submit"&gt;</a:t>
            </a:r>
          </a:p>
          <a:p>
            <a:r>
              <a:rPr lang="en-US"/>
              <a:t>&lt;/form&gt; </a:t>
            </a:r>
          </a:p>
          <a:p>
            <a:endParaRPr lang="en-US"/>
          </a:p>
        </p:txBody>
      </p:sp>
      <p:sp>
        <p:nvSpPr>
          <p:cNvPr id="9" name="TextBox 8">
            <a:extLst>
              <a:ext uri="{FF2B5EF4-FFF2-40B4-BE49-F238E27FC236}">
                <a16:creationId xmlns:a16="http://schemas.microsoft.com/office/drawing/2014/main" id="{54E8FBBF-07A7-4B07-AE0B-3581D753CA09}"/>
              </a:ext>
            </a:extLst>
          </p:cNvPr>
          <p:cNvSpPr txBox="1"/>
          <p:nvPr/>
        </p:nvSpPr>
        <p:spPr>
          <a:xfrm>
            <a:off x="5922242" y="3095063"/>
            <a:ext cx="6040281" cy="369331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Server Side Back End Script (Django View Function) :</a:t>
            </a:r>
            <a:br>
              <a:rPr lang="en-US"/>
            </a:br>
            <a:endParaRPr lang="en-US"/>
          </a:p>
          <a:p>
            <a:r>
              <a:rPr lang="en-US" i="1"/>
              <a:t>def</a:t>
            </a:r>
            <a:r>
              <a:rPr lang="en-US"/>
              <a:t> insert(</a:t>
            </a:r>
            <a:r>
              <a:rPr lang="en-US" i="1"/>
              <a:t>request</a:t>
            </a:r>
            <a:r>
              <a:rPr lang="en-US"/>
              <a:t>):</a:t>
            </a:r>
          </a:p>
          <a:p>
            <a:br>
              <a:rPr lang="en-US"/>
            </a:br>
            <a:r>
              <a:rPr lang="en-US"/>
              <a:t>    sd = studentdata()</a:t>
            </a:r>
          </a:p>
          <a:p>
            <a:r>
              <a:rPr lang="en-US"/>
              <a:t>    sd.rollno = request.POST["roll"]</a:t>
            </a:r>
          </a:p>
          <a:p>
            <a:r>
              <a:rPr lang="en-US"/>
              <a:t>    sd.name = request.POST["name"]</a:t>
            </a:r>
          </a:p>
          <a:p>
            <a:r>
              <a:rPr lang="en-US"/>
              <a:t>    sd.branch = request.POST["branch"]</a:t>
            </a:r>
          </a:p>
          <a:p>
            <a:br>
              <a:rPr lang="en-US"/>
            </a:br>
            <a:r>
              <a:rPr lang="en-US"/>
              <a:t>    sd.save()</a:t>
            </a:r>
          </a:p>
          <a:p>
            <a:br>
              <a:rPr lang="en-US"/>
            </a:br>
            <a:r>
              <a:rPr lang="en-US"/>
              <a:t>    return render(request,"index.html",</a:t>
            </a:r>
            <a:r>
              <a:rPr lang="en-US" i="1"/>
              <a:t>context</a:t>
            </a:r>
            <a:r>
              <a:rPr lang="en-US"/>
              <a:t>={'status':'records saved'})</a:t>
            </a:r>
          </a:p>
        </p:txBody>
      </p:sp>
    </p:spTree>
    <p:extLst>
      <p:ext uri="{BB962C8B-B14F-4D97-AF65-F5344CB8AC3E}">
        <p14:creationId xmlns:p14="http://schemas.microsoft.com/office/powerpoint/2010/main" val="148589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FORMS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6247864"/>
          </a:xfrm>
          <a:prstGeom prst="rect">
            <a:avLst/>
          </a:prstGeom>
          <a:noFill/>
        </p:spPr>
        <p:txBody>
          <a:bodyPr wrap="square" rtlCol="0">
            <a:spAutoFit/>
          </a:bodyPr>
          <a:lstStyle/>
          <a:p>
            <a:endParaRPr lang="en-US" sz="2000"/>
          </a:p>
          <a:p>
            <a:pPr marL="285750" indent="-285750">
              <a:buFont typeface="Wingdings" panose="05000000000000000000" pitchFamily="2" charset="2"/>
              <a:buChar char="v"/>
            </a:pPr>
            <a:r>
              <a:rPr lang="en-US" sz="2000"/>
              <a:t> Django have inbuilt FORM Class which provides all the functionalities of HTML Forms.</a:t>
            </a:r>
          </a:p>
          <a:p>
            <a:endParaRPr lang="en-US" sz="2000"/>
          </a:p>
          <a:p>
            <a:endParaRPr lang="en-US" sz="2000"/>
          </a:p>
          <a:p>
            <a:pPr marL="285750" indent="-285750">
              <a:buFont typeface="Wingdings" panose="05000000000000000000" pitchFamily="2" charset="2"/>
              <a:buChar char="v"/>
            </a:pPr>
            <a:r>
              <a:rPr lang="en-US" sz="2000"/>
              <a:t> Using Django inbuilt Forms we can do form validation automatically but incase of HTML Forms we need to do form validation manually with javascript.</a:t>
            </a:r>
          </a:p>
          <a:p>
            <a:pPr marL="285750" indent="-285750">
              <a:buFont typeface="Wingdings" panose="05000000000000000000" pitchFamily="2" charset="2"/>
              <a:buChar char="v"/>
            </a:pPr>
            <a:endParaRPr lang="en-US" sz="2000"/>
          </a:p>
          <a:p>
            <a:endParaRPr lang="en-US" sz="2000"/>
          </a:p>
          <a:p>
            <a:pPr marL="285750" indent="-285750">
              <a:buFont typeface="Wingdings" panose="05000000000000000000" pitchFamily="2" charset="2"/>
              <a:buChar char="v"/>
            </a:pPr>
            <a:r>
              <a:rPr lang="en-US" sz="2000"/>
              <a:t> Django Forms acts similar to Models except Forms will render towards Front End Page and Models deals with Database Tables at Back End. </a:t>
            </a:r>
          </a:p>
          <a:p>
            <a:pPr marL="285750" indent="-285750">
              <a:buFont typeface="Wingdings" panose="05000000000000000000" pitchFamily="2" charset="2"/>
              <a:buChar char="v"/>
            </a:pPr>
            <a:endParaRPr lang="en-US" sz="2000"/>
          </a:p>
          <a:p>
            <a:endParaRPr lang="en-US" sz="2000"/>
          </a:p>
          <a:p>
            <a:pPr marL="285750" indent="-285750">
              <a:buFont typeface="Wingdings" panose="05000000000000000000" pitchFamily="2" charset="2"/>
              <a:buChar char="v"/>
            </a:pPr>
            <a:r>
              <a:rPr lang="en-US" sz="2000"/>
              <a:t> Its Developer wish to use or not to use Django inbuilt Forms.</a:t>
            </a:r>
          </a:p>
          <a:p>
            <a:pPr marL="285750" indent="-285750">
              <a:buFont typeface="Wingdings" panose="05000000000000000000" pitchFamily="2" charset="2"/>
              <a:buChar char="v"/>
            </a:pPr>
            <a:endParaRPr lang="en-US" sz="2000"/>
          </a:p>
          <a:p>
            <a:endParaRPr lang="en-US" sz="2000"/>
          </a:p>
          <a:p>
            <a:pPr marL="285750" indent="-285750">
              <a:buFont typeface="Wingdings" panose="05000000000000000000" pitchFamily="2" charset="2"/>
              <a:buChar char="v"/>
            </a:pPr>
            <a:r>
              <a:rPr lang="en-US" sz="2000"/>
              <a:t> If Developer wishs to use common HTML Forms he can always use it by avoiding Django inbuilt Forms but developer should take care of all errors and validation checks manually.</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endParaRPr lang="en-US" sz="2000"/>
          </a:p>
        </p:txBody>
      </p:sp>
    </p:spTree>
    <p:extLst>
      <p:ext uri="{BB962C8B-B14F-4D97-AF65-F5344CB8AC3E}">
        <p14:creationId xmlns:p14="http://schemas.microsoft.com/office/powerpoint/2010/main" val="288141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forms </a:t>
            </a:r>
          </a:p>
        </p:txBody>
      </p:sp>
      <p:sp>
        <p:nvSpPr>
          <p:cNvPr id="6" name="TextBox 5">
            <a:extLst>
              <a:ext uri="{FF2B5EF4-FFF2-40B4-BE49-F238E27FC236}">
                <a16:creationId xmlns:a16="http://schemas.microsoft.com/office/drawing/2014/main" id="{98196526-44C1-4DE6-A50A-9D160F8D4C25}"/>
              </a:ext>
            </a:extLst>
          </p:cNvPr>
          <p:cNvSpPr txBox="1"/>
          <p:nvPr/>
        </p:nvSpPr>
        <p:spPr>
          <a:xfrm>
            <a:off x="229091" y="1069371"/>
            <a:ext cx="5186345" cy="3970318"/>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DJANGO FORMS :</a:t>
            </a:r>
          </a:p>
          <a:p>
            <a:endParaRPr lang="en-US" b="1">
              <a:solidFill>
                <a:srgbClr val="FFFF00"/>
              </a:solidFill>
            </a:endParaRPr>
          </a:p>
          <a:p>
            <a:r>
              <a:rPr lang="en-US"/>
              <a:t>from django import forms</a:t>
            </a:r>
          </a:p>
          <a:p>
            <a:br>
              <a:rPr lang="en-US"/>
            </a:br>
            <a:r>
              <a:rPr lang="en-US" i="1"/>
              <a:t>class</a:t>
            </a:r>
            <a:r>
              <a:rPr lang="en-US"/>
              <a:t> student_form(</a:t>
            </a:r>
            <a:r>
              <a:rPr lang="en-US" i="1"/>
              <a:t>forms</a:t>
            </a:r>
            <a:r>
              <a:rPr lang="en-US"/>
              <a:t>.</a:t>
            </a:r>
            <a:r>
              <a:rPr lang="en-US" i="1"/>
              <a:t>Form</a:t>
            </a:r>
            <a:r>
              <a:rPr lang="en-US"/>
              <a:t>):</a:t>
            </a:r>
          </a:p>
          <a:p>
            <a:endParaRPr lang="en-US"/>
          </a:p>
          <a:p>
            <a:r>
              <a:rPr lang="en-US"/>
              <a:t>    RollNo = forms.IntegerField()</a:t>
            </a:r>
          </a:p>
          <a:p>
            <a:endParaRPr lang="en-US"/>
          </a:p>
          <a:p>
            <a:r>
              <a:rPr lang="en-US"/>
              <a:t>    Name = forms.CharField(</a:t>
            </a:r>
            <a:r>
              <a:rPr lang="en-US" i="1"/>
              <a:t>max_length</a:t>
            </a:r>
            <a:r>
              <a:rPr lang="en-US"/>
              <a:t>=50)</a:t>
            </a:r>
          </a:p>
          <a:p>
            <a:endParaRPr lang="en-US"/>
          </a:p>
          <a:p>
            <a:r>
              <a:rPr lang="en-US"/>
              <a:t>    Branch = forms.CharField(</a:t>
            </a:r>
            <a:r>
              <a:rPr lang="en-US" i="1"/>
              <a:t>max_length</a:t>
            </a:r>
            <a:r>
              <a:rPr lang="en-US"/>
              <a:t>=10)</a:t>
            </a:r>
          </a:p>
          <a:p>
            <a:endParaRPr lang="en-US" b="1">
              <a:solidFill>
                <a:srgbClr val="FFFF00"/>
              </a:solidFill>
            </a:endParaRPr>
          </a:p>
          <a:p>
            <a:br>
              <a:rPr lang="en-US"/>
            </a:br>
            <a:endParaRPr lang="en-US"/>
          </a:p>
        </p:txBody>
      </p:sp>
      <p:sp>
        <p:nvSpPr>
          <p:cNvPr id="7" name="TextBox 6">
            <a:extLst>
              <a:ext uri="{FF2B5EF4-FFF2-40B4-BE49-F238E27FC236}">
                <a16:creationId xmlns:a16="http://schemas.microsoft.com/office/drawing/2014/main" id="{43C144E3-D5C1-4071-AB32-7ECD608EF810}"/>
              </a:ext>
            </a:extLst>
          </p:cNvPr>
          <p:cNvSpPr txBox="1"/>
          <p:nvPr/>
        </p:nvSpPr>
        <p:spPr>
          <a:xfrm>
            <a:off x="5700614" y="1069371"/>
            <a:ext cx="6395206" cy="5355312"/>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DJANGO VIEW Function :</a:t>
            </a:r>
          </a:p>
          <a:p>
            <a:br>
              <a:rPr lang="en-US"/>
            </a:br>
            <a:r>
              <a:rPr lang="en-US" i="1"/>
              <a:t>def</a:t>
            </a:r>
            <a:r>
              <a:rPr lang="en-US"/>
              <a:t> getdata(</a:t>
            </a:r>
            <a:r>
              <a:rPr lang="en-US" i="1"/>
              <a:t>request</a:t>
            </a:r>
            <a:r>
              <a:rPr lang="en-US"/>
              <a:t>):</a:t>
            </a:r>
          </a:p>
          <a:p>
            <a:br>
              <a:rPr lang="en-US"/>
            </a:br>
            <a:r>
              <a:rPr lang="en-US"/>
              <a:t>    if request.method == "POST":</a:t>
            </a:r>
          </a:p>
          <a:p>
            <a:r>
              <a:rPr lang="en-US"/>
              <a:t>        form = student_form(request.POST)</a:t>
            </a:r>
          </a:p>
          <a:p>
            <a:r>
              <a:rPr lang="en-US"/>
              <a:t>        if form.is_valid():</a:t>
            </a:r>
          </a:p>
          <a:p>
            <a:r>
              <a:rPr lang="en-US"/>
              <a:t>            sd = studentdata()</a:t>
            </a:r>
          </a:p>
          <a:p>
            <a:r>
              <a:rPr lang="en-US"/>
              <a:t>            sd.rollno =  form.cleaned_data["RollNo"]</a:t>
            </a:r>
          </a:p>
          <a:p>
            <a:r>
              <a:rPr lang="en-US"/>
              <a:t>            sd.name =  form.cleaned_data["Name"]</a:t>
            </a:r>
          </a:p>
          <a:p>
            <a:r>
              <a:rPr lang="en-US"/>
              <a:t>            sd.branch =  form.cleaned_data["Branch"]</a:t>
            </a:r>
          </a:p>
          <a:p>
            <a:br>
              <a:rPr lang="en-US"/>
            </a:br>
            <a:r>
              <a:rPr lang="en-US"/>
              <a:t>            sd.save()</a:t>
            </a:r>
          </a:p>
          <a:p>
            <a:r>
              <a:rPr lang="en-US"/>
              <a:t>            return render(request,'test.html',</a:t>
            </a:r>
            <a:r>
              <a:rPr lang="en-US" i="1"/>
              <a:t>context</a:t>
            </a:r>
            <a:r>
              <a:rPr lang="en-US"/>
              <a:t>={'status':'data inserted'})    </a:t>
            </a:r>
          </a:p>
          <a:p>
            <a:br>
              <a:rPr lang="en-US"/>
            </a:br>
            <a:r>
              <a:rPr lang="en-US"/>
              <a:t>    else:</a:t>
            </a:r>
          </a:p>
          <a:p>
            <a:r>
              <a:rPr lang="en-US"/>
              <a:t>        form = student_form()</a:t>
            </a:r>
          </a:p>
          <a:p>
            <a:r>
              <a:rPr lang="en-US"/>
              <a:t>        return render(request,'test.html',</a:t>
            </a:r>
            <a:r>
              <a:rPr lang="en-US" i="1"/>
              <a:t>context</a:t>
            </a:r>
            <a:r>
              <a:rPr lang="en-US"/>
              <a:t>={'form':form})    </a:t>
            </a:r>
          </a:p>
        </p:txBody>
      </p:sp>
    </p:spTree>
    <p:extLst>
      <p:ext uri="{BB962C8B-B14F-4D97-AF65-F5344CB8AC3E}">
        <p14:creationId xmlns:p14="http://schemas.microsoft.com/office/powerpoint/2010/main" val="632614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CRUD operations in DB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632311"/>
          </a:xfrm>
          <a:prstGeom prst="rect">
            <a:avLst/>
          </a:prstGeom>
          <a:noFill/>
        </p:spPr>
        <p:txBody>
          <a:bodyPr wrap="square" rtlCol="0">
            <a:spAutoFit/>
          </a:bodyPr>
          <a:lstStyle/>
          <a:p>
            <a:pPr marL="285750" indent="-285750">
              <a:buFont typeface="Wingdings" panose="05000000000000000000" pitchFamily="2" charset="2"/>
              <a:buChar char="v"/>
            </a:pPr>
            <a:r>
              <a:rPr lang="en-US" sz="2000"/>
              <a:t>CRUD operations means CREATE-READ-UPDATE-DELETE operations in a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CREATE means inserting some data into a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READ means accessing required data from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UPDATE means updating or modifying the data which was already existed in a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DELETE means deleting or erasing unnecessary data from a Database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CRUD operations are very common type of DB operations which we can perform</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Inorder to perform CRUD operations we need to write server side script that can interact with DB and accomplish specified DB Tasks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So, in Django we will write appropriate VIEW Functions which acts as a server side script for each of the CRUD i.e each view function for CREATE, READ, UPDATE, DELETE operations</a:t>
            </a:r>
          </a:p>
          <a:p>
            <a:endParaRPr lang="en-US" sz="2000"/>
          </a:p>
        </p:txBody>
      </p:sp>
    </p:spTree>
    <p:extLst>
      <p:ext uri="{BB962C8B-B14F-4D97-AF65-F5344CB8AC3E}">
        <p14:creationId xmlns:p14="http://schemas.microsoft.com/office/powerpoint/2010/main" val="4279377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CRUD operations in DB </a:t>
            </a:r>
          </a:p>
        </p:txBody>
      </p:sp>
      <p:sp>
        <p:nvSpPr>
          <p:cNvPr id="6" name="TextBox 5">
            <a:extLst>
              <a:ext uri="{FF2B5EF4-FFF2-40B4-BE49-F238E27FC236}">
                <a16:creationId xmlns:a16="http://schemas.microsoft.com/office/drawing/2014/main" id="{699DB8D2-AC63-49F4-B130-F7073D3FCC63}"/>
              </a:ext>
            </a:extLst>
          </p:cNvPr>
          <p:cNvSpPr txBox="1"/>
          <p:nvPr/>
        </p:nvSpPr>
        <p:spPr>
          <a:xfrm>
            <a:off x="229091" y="1062220"/>
            <a:ext cx="5186345" cy="5632311"/>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CREATE :</a:t>
            </a:r>
          </a:p>
          <a:p>
            <a:br>
              <a:rPr lang="en-US"/>
            </a:br>
            <a:r>
              <a:rPr lang="en-US" i="1"/>
              <a:t>def</a:t>
            </a:r>
            <a:r>
              <a:rPr lang="en-US"/>
              <a:t> create(</a:t>
            </a:r>
            <a:r>
              <a:rPr lang="en-US" i="1"/>
              <a:t>request</a:t>
            </a:r>
            <a:r>
              <a:rPr lang="en-US"/>
              <a:t>):</a:t>
            </a:r>
          </a:p>
          <a:p>
            <a:br>
              <a:rPr lang="en-US"/>
            </a:br>
            <a:r>
              <a:rPr lang="en-US"/>
              <a:t>    sd = studentdata()</a:t>
            </a:r>
          </a:p>
          <a:p>
            <a:endParaRPr lang="en-US"/>
          </a:p>
          <a:p>
            <a:r>
              <a:rPr lang="en-US"/>
              <a:t>    sd.rollno = request.POST["roll"]</a:t>
            </a:r>
          </a:p>
          <a:p>
            <a:endParaRPr lang="en-US"/>
          </a:p>
          <a:p>
            <a:r>
              <a:rPr lang="en-US"/>
              <a:t>    sd.name = request.POST["name"]</a:t>
            </a:r>
          </a:p>
          <a:p>
            <a:endParaRPr lang="en-US"/>
          </a:p>
          <a:p>
            <a:r>
              <a:rPr lang="en-US"/>
              <a:t>    sd.branch = request.POST["branch"]</a:t>
            </a:r>
          </a:p>
          <a:p>
            <a:br>
              <a:rPr lang="en-US"/>
            </a:br>
            <a:r>
              <a:rPr lang="en-US"/>
              <a:t>    sd.save()</a:t>
            </a:r>
          </a:p>
          <a:p>
            <a:br>
              <a:rPr lang="en-US"/>
            </a:br>
            <a:r>
              <a:rPr lang="en-US"/>
              <a:t>    return render(request,"create_records.html",</a:t>
            </a:r>
            <a:r>
              <a:rPr lang="en-US" i="1"/>
              <a:t>context</a:t>
            </a:r>
            <a:r>
              <a:rPr lang="en-US"/>
              <a:t>={'create_std':'Record saved successfully’})</a:t>
            </a:r>
          </a:p>
          <a:p>
            <a:endParaRPr lang="en-US"/>
          </a:p>
          <a:p>
            <a:endParaRPr lang="en-US"/>
          </a:p>
          <a:p>
            <a:endParaRPr lang="en-US"/>
          </a:p>
          <a:p>
            <a:endParaRPr lang="en-US"/>
          </a:p>
        </p:txBody>
      </p:sp>
      <p:sp>
        <p:nvSpPr>
          <p:cNvPr id="7" name="TextBox 6">
            <a:extLst>
              <a:ext uri="{FF2B5EF4-FFF2-40B4-BE49-F238E27FC236}">
                <a16:creationId xmlns:a16="http://schemas.microsoft.com/office/drawing/2014/main" id="{201B119B-2145-414C-8BB0-39BC8EF1554A}"/>
              </a:ext>
            </a:extLst>
          </p:cNvPr>
          <p:cNvSpPr txBox="1"/>
          <p:nvPr/>
        </p:nvSpPr>
        <p:spPr>
          <a:xfrm>
            <a:off x="5536734" y="1069371"/>
            <a:ext cx="6426175" cy="1754326"/>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READ :</a:t>
            </a:r>
          </a:p>
          <a:p>
            <a:br>
              <a:rPr lang="en-US"/>
            </a:br>
            <a:r>
              <a:rPr lang="en-US" i="1"/>
              <a:t>def</a:t>
            </a:r>
            <a:r>
              <a:rPr lang="en-US"/>
              <a:t> read(</a:t>
            </a:r>
            <a:r>
              <a:rPr lang="en-US" i="1"/>
              <a:t>request</a:t>
            </a:r>
            <a:r>
              <a:rPr lang="en-US"/>
              <a:t>):</a:t>
            </a:r>
          </a:p>
          <a:p>
            <a:r>
              <a:rPr lang="en-US"/>
              <a:t>    data = studentdata.objects.all() # ORM support language</a:t>
            </a:r>
          </a:p>
          <a:p>
            <a:r>
              <a:rPr lang="en-US"/>
              <a:t>    return render(request,"read_records.html",</a:t>
            </a:r>
            <a:r>
              <a:rPr lang="en-US" i="1"/>
              <a:t>context</a:t>
            </a:r>
            <a:r>
              <a:rPr lang="en-US"/>
              <a:t>={'read_std':data})</a:t>
            </a:r>
          </a:p>
        </p:txBody>
      </p:sp>
      <p:sp>
        <p:nvSpPr>
          <p:cNvPr id="8" name="TextBox 7">
            <a:extLst>
              <a:ext uri="{FF2B5EF4-FFF2-40B4-BE49-F238E27FC236}">
                <a16:creationId xmlns:a16="http://schemas.microsoft.com/office/drawing/2014/main" id="{F175DE54-2DF2-43F8-9CE8-5D45CE5A4729}"/>
              </a:ext>
            </a:extLst>
          </p:cNvPr>
          <p:cNvSpPr txBox="1"/>
          <p:nvPr/>
        </p:nvSpPr>
        <p:spPr>
          <a:xfrm>
            <a:off x="5536734" y="3008364"/>
            <a:ext cx="6426175" cy="1754326"/>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UPDATE :</a:t>
            </a:r>
          </a:p>
          <a:p>
            <a:br>
              <a:rPr lang="en-US"/>
            </a:br>
            <a:r>
              <a:rPr lang="en-US" i="1"/>
              <a:t>def</a:t>
            </a:r>
            <a:r>
              <a:rPr lang="en-US"/>
              <a:t> update(</a:t>
            </a:r>
            <a:r>
              <a:rPr lang="en-US" i="1"/>
              <a:t>request</a:t>
            </a:r>
            <a:r>
              <a:rPr lang="en-US"/>
              <a:t>):</a:t>
            </a:r>
          </a:p>
          <a:p>
            <a:r>
              <a:rPr lang="en-US"/>
              <a:t>    data = studentdata.objects.filter().update(</a:t>
            </a:r>
            <a:r>
              <a:rPr lang="en-US" i="1"/>
              <a:t>branch</a:t>
            </a:r>
            <a:r>
              <a:rPr lang="en-US"/>
              <a:t>='cse')</a:t>
            </a:r>
          </a:p>
          <a:p>
            <a:r>
              <a:rPr lang="en-US"/>
              <a:t>    return render(request,"update_records.html",</a:t>
            </a:r>
            <a:r>
              <a:rPr lang="en-US" i="1"/>
              <a:t>context</a:t>
            </a:r>
            <a:r>
              <a:rPr lang="en-US"/>
              <a:t>={'update_std':data})</a:t>
            </a:r>
          </a:p>
        </p:txBody>
      </p:sp>
      <p:sp>
        <p:nvSpPr>
          <p:cNvPr id="9" name="TextBox 8">
            <a:extLst>
              <a:ext uri="{FF2B5EF4-FFF2-40B4-BE49-F238E27FC236}">
                <a16:creationId xmlns:a16="http://schemas.microsoft.com/office/drawing/2014/main" id="{BD15372C-3440-472C-833E-D9D2DEA6E883}"/>
              </a:ext>
            </a:extLst>
          </p:cNvPr>
          <p:cNvSpPr txBox="1"/>
          <p:nvPr/>
        </p:nvSpPr>
        <p:spPr>
          <a:xfrm>
            <a:off x="5536733" y="4948135"/>
            <a:ext cx="6426175" cy="1754326"/>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DELETE :</a:t>
            </a:r>
          </a:p>
          <a:p>
            <a:br>
              <a:rPr lang="en-US"/>
            </a:br>
            <a:r>
              <a:rPr lang="en-US" i="1"/>
              <a:t>def</a:t>
            </a:r>
            <a:r>
              <a:rPr lang="en-US"/>
              <a:t> delete(</a:t>
            </a:r>
            <a:r>
              <a:rPr lang="en-US" i="1"/>
              <a:t>request</a:t>
            </a:r>
            <a:r>
              <a:rPr lang="en-US"/>
              <a:t>):</a:t>
            </a:r>
          </a:p>
          <a:p>
            <a:r>
              <a:rPr lang="en-US"/>
              <a:t>    data = studentdata.objects.filter(</a:t>
            </a:r>
            <a:r>
              <a:rPr lang="en-US" i="1"/>
              <a:t>branch</a:t>
            </a:r>
            <a:r>
              <a:rPr lang="en-US"/>
              <a:t>='cse').delete()</a:t>
            </a:r>
          </a:p>
          <a:p>
            <a:r>
              <a:rPr lang="en-US"/>
              <a:t>    return render(request,"delete_records.html",</a:t>
            </a:r>
            <a:r>
              <a:rPr lang="en-US" i="1"/>
              <a:t>context</a:t>
            </a:r>
            <a:r>
              <a:rPr lang="en-US"/>
              <a:t>={'delete_std':data})</a:t>
            </a:r>
          </a:p>
        </p:txBody>
      </p:sp>
    </p:spTree>
    <p:extLst>
      <p:ext uri="{BB962C8B-B14F-4D97-AF65-F5344CB8AC3E}">
        <p14:creationId xmlns:p14="http://schemas.microsoft.com/office/powerpoint/2010/main" val="159894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REGISTRATION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6863417"/>
          </a:xfrm>
          <a:prstGeom prst="rect">
            <a:avLst/>
          </a:prstGeom>
          <a:noFill/>
        </p:spPr>
        <p:txBody>
          <a:bodyPr wrap="square" rtlCol="0">
            <a:spAutoFit/>
          </a:bodyPr>
          <a:lstStyle/>
          <a:p>
            <a:endParaRPr lang="en-US" sz="2000"/>
          </a:p>
          <a:p>
            <a:pPr marL="285750" indent="-285750">
              <a:buFont typeface="Wingdings" panose="05000000000000000000" pitchFamily="2" charset="2"/>
              <a:buChar char="v"/>
            </a:pPr>
            <a:r>
              <a:rPr lang="en-US" sz="2000" b="1"/>
              <a:t>User Registration, Login, Logout, </a:t>
            </a:r>
            <a:r>
              <a:rPr lang="en-US" sz="2000"/>
              <a:t>is required to provide user specific data to the end user instead of giving full access to everything in your website.</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You need to secure your website from intruders and hackers with proper user authentication</a:t>
            </a:r>
          </a:p>
          <a:p>
            <a:endParaRPr lang="en-US" sz="2000"/>
          </a:p>
          <a:p>
            <a:endParaRPr lang="en-US" sz="2000"/>
          </a:p>
          <a:p>
            <a:pPr marL="285750" indent="-285750">
              <a:buFont typeface="Wingdings" panose="05000000000000000000" pitchFamily="2" charset="2"/>
              <a:buChar char="v"/>
            </a:pPr>
            <a:r>
              <a:rPr lang="en-US" sz="2000" b="1">
                <a:solidFill>
                  <a:srgbClr val="7030A0"/>
                </a:solidFill>
              </a:rPr>
              <a:t>Requirements for User Registration :</a:t>
            </a:r>
          </a:p>
          <a:p>
            <a:pPr marL="285750" indent="-285750">
              <a:buFont typeface="Wingdings" panose="05000000000000000000" pitchFamily="2" charset="2"/>
              <a:buChar char="v"/>
            </a:pPr>
            <a:endParaRPr lang="en-US" sz="2000"/>
          </a:p>
          <a:p>
            <a:r>
              <a:rPr lang="en-US" sz="2000"/>
              <a:t>	1. Home Page</a:t>
            </a:r>
          </a:p>
          <a:p>
            <a:endParaRPr lang="en-US" sz="2000"/>
          </a:p>
          <a:p>
            <a:r>
              <a:rPr lang="en-US" sz="2000"/>
              <a:t>	2. Registration Link on Home page &amp; Registration Page</a:t>
            </a:r>
          </a:p>
          <a:p>
            <a:endParaRPr lang="en-US" sz="2000"/>
          </a:p>
          <a:p>
            <a:r>
              <a:rPr lang="en-US" sz="2000"/>
              <a:t>	3. Login Link on Home page &amp; Login Page</a:t>
            </a:r>
          </a:p>
          <a:p>
            <a:endParaRPr lang="en-US" sz="2000"/>
          </a:p>
          <a:p>
            <a:r>
              <a:rPr lang="en-US" sz="2000"/>
              <a:t>	4. Logout Link on Home page</a:t>
            </a:r>
          </a:p>
          <a:p>
            <a:endParaRPr lang="en-US" sz="2000"/>
          </a:p>
          <a:p>
            <a:r>
              <a:rPr lang="en-US" sz="2000"/>
              <a:t>	5. Backend Programming Logic for all the above tasks</a:t>
            </a:r>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259642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REGISTRATION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a:t>
            </a:r>
            <a:r>
              <a:rPr lang="en-US" sz="2000" b="1"/>
              <a:t>Creation of Registration Link &amp; Registration Page &amp; Backend Logic :</a:t>
            </a:r>
          </a:p>
          <a:p>
            <a:pPr marL="285750" indent="-285750">
              <a:buFont typeface="Wingdings" panose="05000000000000000000" pitchFamily="2" charset="2"/>
              <a:buChar char="v"/>
            </a:pPr>
            <a:endParaRPr lang="en-US" sz="2000" b="1"/>
          </a:p>
          <a:p>
            <a:endParaRPr lang="en-US" sz="2000"/>
          </a:p>
          <a:p>
            <a:endParaRPr lang="en-US" sz="2000"/>
          </a:p>
        </p:txBody>
      </p:sp>
      <p:sp>
        <p:nvSpPr>
          <p:cNvPr id="6" name="TextBox 5">
            <a:extLst>
              <a:ext uri="{FF2B5EF4-FFF2-40B4-BE49-F238E27FC236}">
                <a16:creationId xmlns:a16="http://schemas.microsoft.com/office/drawing/2014/main" id="{4FBD419D-7AEE-4FF4-87B7-92D85ECA5322}"/>
              </a:ext>
            </a:extLst>
          </p:cNvPr>
          <p:cNvSpPr txBox="1"/>
          <p:nvPr/>
        </p:nvSpPr>
        <p:spPr>
          <a:xfrm>
            <a:off x="229090" y="1502688"/>
            <a:ext cx="11866730" cy="5355312"/>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Registration Page :</a:t>
            </a:r>
          </a:p>
          <a:p>
            <a:endParaRPr lang="en-US" b="1">
              <a:solidFill>
                <a:srgbClr val="FFFF00"/>
              </a:solidFill>
            </a:endParaRPr>
          </a:p>
          <a:p>
            <a:r>
              <a:rPr lang="en-US"/>
              <a:t>&lt;form action='' method='post'&gt;  </a:t>
            </a:r>
          </a:p>
          <a:p>
            <a:r>
              <a:rPr lang="en-US"/>
              <a:t>                </a:t>
            </a:r>
            <a:r>
              <a:rPr lang="en-US" i="1">
                <a:solidFill>
                  <a:srgbClr val="002060"/>
                </a:solidFill>
              </a:rPr>
              <a:t>{% csrf_token %}</a:t>
            </a:r>
            <a:endParaRPr lang="en-US">
              <a:solidFill>
                <a:srgbClr val="002060"/>
              </a:solidFill>
            </a:endParaRPr>
          </a:p>
          <a:p>
            <a:r>
              <a:rPr lang="en-US"/>
              <a:t>               &lt;p&gt;First Name : &lt;input type=text name='fname' placeholder="First Name"&gt; &lt;/p&gt;</a:t>
            </a:r>
          </a:p>
          <a:p>
            <a:r>
              <a:rPr lang="en-US"/>
              <a:t>               &lt;p&gt;Last Name : &lt;input type=text name='lname' placeholder="Last Name"&gt; &lt;/p&gt;</a:t>
            </a:r>
          </a:p>
          <a:p>
            <a:r>
              <a:rPr lang="en-US"/>
              <a:t>               &lt;p&gt;Email : &lt;input type=email name='email' placeholder=“Email"&gt; &lt;/p&gt;</a:t>
            </a:r>
          </a:p>
          <a:p>
            <a:r>
              <a:rPr lang="en-US"/>
              <a:t>               &lt;p&gt;Username : &lt;input type=text name='uname' placeholder="User Name"&gt; &lt;/p&gt;</a:t>
            </a:r>
          </a:p>
          <a:p>
            <a:r>
              <a:rPr lang="en-US"/>
              <a:t>               &lt;p&gt;Password : &lt;input type=password name='password' placeholder="Password"&gt; &lt;/p&gt;</a:t>
            </a:r>
          </a:p>
          <a:p>
            <a:r>
              <a:rPr lang="en-US"/>
              <a:t>               &lt;p&gt;Confirm Password : &lt;input type=password name='cpassword' placeholder="Confirm Password"&gt; &lt;/p&gt;      		 &lt;p&gt; &lt;input type=submit &gt; &lt;/p&gt;               </a:t>
            </a:r>
            <a:br>
              <a:rPr lang="en-US"/>
            </a:br>
            <a:r>
              <a:rPr lang="en-US"/>
              <a:t>&lt;/form&gt;</a:t>
            </a:r>
          </a:p>
          <a:p>
            <a:endParaRPr lang="en-US" b="1">
              <a:solidFill>
                <a:srgbClr val="FFFF00"/>
              </a:solidFill>
            </a:endParaRPr>
          </a:p>
          <a:p>
            <a:r>
              <a:rPr lang="en-US" i="1">
                <a:solidFill>
                  <a:srgbClr val="002060"/>
                </a:solidFill>
              </a:rPr>
              <a:t>{% for i in messages %}</a:t>
            </a:r>
          </a:p>
          <a:p>
            <a:endParaRPr lang="en-US"/>
          </a:p>
          <a:p>
            <a:r>
              <a:rPr lang="en-US"/>
              <a:t> &lt;h3&gt; </a:t>
            </a:r>
            <a:r>
              <a:rPr lang="en-US" i="1">
                <a:solidFill>
                  <a:srgbClr val="002060"/>
                </a:solidFill>
              </a:rPr>
              <a:t>{{ i }} </a:t>
            </a:r>
            <a:r>
              <a:rPr lang="en-US"/>
              <a:t>&lt;/h3&gt;</a:t>
            </a:r>
          </a:p>
          <a:p>
            <a:endParaRPr lang="en-US"/>
          </a:p>
          <a:p>
            <a:r>
              <a:rPr lang="en-US"/>
              <a:t> </a:t>
            </a:r>
            <a:r>
              <a:rPr lang="en-US" i="1">
                <a:solidFill>
                  <a:srgbClr val="002060"/>
                </a:solidFill>
              </a:rPr>
              <a:t>{% endfor %}</a:t>
            </a:r>
            <a:endParaRPr lang="en-US">
              <a:solidFill>
                <a:srgbClr val="002060"/>
              </a:solidFill>
            </a:endParaRPr>
          </a:p>
          <a:p>
            <a:endParaRPr lang="en-US" b="1">
              <a:solidFill>
                <a:srgbClr val="FFFF00"/>
              </a:solidFill>
            </a:endParaRPr>
          </a:p>
        </p:txBody>
      </p:sp>
    </p:spTree>
    <p:extLst>
      <p:ext uri="{BB962C8B-B14F-4D97-AF65-F5344CB8AC3E}">
        <p14:creationId xmlns:p14="http://schemas.microsoft.com/office/powerpoint/2010/main" val="126448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What is Django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6309420"/>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 is an open source Python based Web Framework for developing Dynamic Web Applications.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Django makes web development rapid,clean with pragmatic design.</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Django Framework is "batteries-included" philosophy. </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The principle behind batteries-included is that the common functionality for building web applications      	should come with the framework instead of installing as a separate libraries.</a:t>
            </a:r>
          </a:p>
          <a:p>
            <a:endParaRPr lang="en-US" sz="2000">
              <a:solidFill>
                <a:srgbClr val="0070C0"/>
              </a:solidFill>
            </a:endParaRPr>
          </a:p>
          <a:p>
            <a:r>
              <a:rPr lang="en-US" sz="2400" b="1">
                <a:solidFill>
                  <a:srgbClr val="008E40"/>
                </a:solidFill>
              </a:rPr>
              <a:t>History of Django :</a:t>
            </a:r>
          </a:p>
          <a:p>
            <a:endParaRPr lang="en-US" sz="2000"/>
          </a:p>
          <a:p>
            <a:pPr marL="285750" indent="-285750">
              <a:buFont typeface="Wingdings" panose="05000000000000000000" pitchFamily="2" charset="2"/>
              <a:buChar char="v"/>
            </a:pPr>
            <a:r>
              <a:rPr lang="en-US" sz="2000" b="1"/>
              <a:t>2003</a:t>
            </a:r>
            <a:r>
              <a:rPr lang="en-US" sz="2000"/>
              <a:t> − Started by Adrian Holovaty and Simon Willison as an internal project at the 	Lawrence 				   Journal-World newspaper.</a:t>
            </a:r>
          </a:p>
          <a:p>
            <a:pPr marL="285750" indent="-285750">
              <a:buFont typeface="Wingdings" panose="05000000000000000000" pitchFamily="2" charset="2"/>
              <a:buChar char="v"/>
            </a:pPr>
            <a:r>
              <a:rPr lang="en-US" sz="2000" b="1"/>
              <a:t>2005</a:t>
            </a:r>
            <a:r>
              <a:rPr lang="en-US" sz="2000"/>
              <a:t> − Released July 2005 and named it Django, after the jazz guitarist Django 							   Reinhardt.</a:t>
            </a:r>
          </a:p>
          <a:p>
            <a:pPr marL="285750" indent="-285750">
              <a:buFont typeface="Wingdings" panose="05000000000000000000" pitchFamily="2" charset="2"/>
              <a:buChar char="v"/>
            </a:pPr>
            <a:r>
              <a:rPr lang="en-US" sz="2000" b="1"/>
              <a:t>2005</a:t>
            </a:r>
            <a:r>
              <a:rPr lang="en-US" sz="2000"/>
              <a:t> − Mature enough to handle several high-traffic sites.</a:t>
            </a:r>
          </a:p>
          <a:p>
            <a:endParaRPr lang="en-US" sz="2000"/>
          </a:p>
          <a:p>
            <a:pPr marL="285750" indent="-285750">
              <a:buFont typeface="Wingdings" panose="05000000000000000000" pitchFamily="2" charset="2"/>
              <a:buChar char="v"/>
            </a:pPr>
            <a:r>
              <a:rPr lang="en-US" sz="2000" b="1"/>
              <a:t>Current</a:t>
            </a:r>
            <a:r>
              <a:rPr lang="en-US" sz="2000"/>
              <a:t> − Django is now an open source project with contributors across the world.</a:t>
            </a:r>
          </a:p>
          <a:p>
            <a:pPr marL="285750" indent="-285750">
              <a:buFont typeface="Wingdings" panose="05000000000000000000" pitchFamily="2" charset="2"/>
              <a:buChar char="v"/>
            </a:pPr>
            <a:endParaRPr lang="en-US" sz="2000"/>
          </a:p>
          <a:p>
            <a:endParaRPr lang="en-US" sz="2000"/>
          </a:p>
        </p:txBody>
      </p:sp>
    </p:spTree>
    <p:extLst>
      <p:ext uri="{BB962C8B-B14F-4D97-AF65-F5344CB8AC3E}">
        <p14:creationId xmlns:p14="http://schemas.microsoft.com/office/powerpoint/2010/main" val="2052338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REGISTRATION </a:t>
            </a:r>
          </a:p>
        </p:txBody>
      </p:sp>
      <p:sp>
        <p:nvSpPr>
          <p:cNvPr id="6" name="TextBox 5">
            <a:extLst>
              <a:ext uri="{FF2B5EF4-FFF2-40B4-BE49-F238E27FC236}">
                <a16:creationId xmlns:a16="http://schemas.microsoft.com/office/drawing/2014/main" id="{2D8C3031-16E5-437D-B4F3-1AA03E6D167C}"/>
              </a:ext>
            </a:extLst>
          </p:cNvPr>
          <p:cNvSpPr txBox="1"/>
          <p:nvPr/>
        </p:nvSpPr>
        <p:spPr>
          <a:xfrm>
            <a:off x="229091" y="1067682"/>
            <a:ext cx="5745582" cy="5078313"/>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Backend Logic (View Fucntion):</a:t>
            </a:r>
          </a:p>
          <a:p>
            <a:endParaRPr lang="en-US" b="1">
              <a:solidFill>
                <a:srgbClr val="FFFF00"/>
              </a:solidFill>
            </a:endParaRPr>
          </a:p>
          <a:p>
            <a:r>
              <a:rPr lang="en-US" i="1"/>
              <a:t>def</a:t>
            </a:r>
            <a:r>
              <a:rPr lang="en-US"/>
              <a:t> register(</a:t>
            </a:r>
            <a:r>
              <a:rPr lang="en-US" i="1"/>
              <a:t>request</a:t>
            </a:r>
            <a:r>
              <a:rPr lang="en-US"/>
              <a:t>):</a:t>
            </a:r>
          </a:p>
          <a:p>
            <a:br>
              <a:rPr lang="en-US"/>
            </a:br>
            <a:r>
              <a:rPr lang="en-US"/>
              <a:t>    if request.method == "POST":</a:t>
            </a:r>
          </a:p>
          <a:p>
            <a:r>
              <a:rPr lang="en-US"/>
              <a:t>        fistname = request.POST["fname"]</a:t>
            </a:r>
          </a:p>
          <a:p>
            <a:r>
              <a:rPr lang="en-US"/>
              <a:t>        lastname = request.POST["lname"]</a:t>
            </a:r>
          </a:p>
          <a:p>
            <a:r>
              <a:rPr lang="en-US"/>
              <a:t>        email = request.POST["email"]</a:t>
            </a:r>
          </a:p>
          <a:p>
            <a:r>
              <a:rPr lang="en-US"/>
              <a:t>        username = request.POST["uname"]</a:t>
            </a:r>
          </a:p>
          <a:p>
            <a:r>
              <a:rPr lang="en-US"/>
              <a:t>        password = request.POST["password"]</a:t>
            </a:r>
          </a:p>
          <a:p>
            <a:r>
              <a:rPr lang="en-US"/>
              <a:t>        cpassword = request.POST["cpassword"]</a:t>
            </a:r>
          </a:p>
          <a:p>
            <a:br>
              <a:rPr lang="en-US"/>
            </a:br>
            <a:r>
              <a:rPr lang="en-US"/>
              <a:t>        # validations</a:t>
            </a:r>
          </a:p>
          <a:p>
            <a:br>
              <a:rPr lang="en-US"/>
            </a:br>
            <a:r>
              <a:rPr lang="en-US"/>
              <a:t>        if password != cpassword:</a:t>
            </a:r>
          </a:p>
          <a:p>
            <a:r>
              <a:rPr lang="en-US"/>
              <a:t>         messages.info(request,"Password not matched")</a:t>
            </a:r>
          </a:p>
          <a:p>
            <a:r>
              <a:rPr lang="en-US"/>
              <a:t>            return redirect('register')</a:t>
            </a:r>
          </a:p>
          <a:p>
            <a:r>
              <a:rPr lang="en-US"/>
              <a:t>       </a:t>
            </a:r>
          </a:p>
        </p:txBody>
      </p:sp>
      <p:sp>
        <p:nvSpPr>
          <p:cNvPr id="9" name="TextBox 8">
            <a:extLst>
              <a:ext uri="{FF2B5EF4-FFF2-40B4-BE49-F238E27FC236}">
                <a16:creationId xmlns:a16="http://schemas.microsoft.com/office/drawing/2014/main" id="{0E03BB54-51C7-4BAD-ADC7-D489CEC1E878}"/>
              </a:ext>
            </a:extLst>
          </p:cNvPr>
          <p:cNvSpPr txBox="1"/>
          <p:nvPr/>
        </p:nvSpPr>
        <p:spPr>
          <a:xfrm>
            <a:off x="6038046" y="1067682"/>
            <a:ext cx="6153954" cy="5632311"/>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Backend Logic (View Fucntion): continuation</a:t>
            </a:r>
          </a:p>
          <a:p>
            <a:endParaRPr lang="en-US" b="1">
              <a:solidFill>
                <a:srgbClr val="FFFF00"/>
              </a:solidFill>
            </a:endParaRPr>
          </a:p>
          <a:p>
            <a:r>
              <a:rPr lang="en-US"/>
              <a:t>   else:</a:t>
            </a:r>
          </a:p>
          <a:p>
            <a:r>
              <a:rPr lang="en-US"/>
              <a:t>            if User.objects.filter(</a:t>
            </a:r>
            <a:r>
              <a:rPr lang="en-US" i="1"/>
              <a:t>username</a:t>
            </a:r>
            <a:r>
              <a:rPr lang="en-US"/>
              <a:t>=username).exists():</a:t>
            </a:r>
          </a:p>
          <a:p>
            <a:r>
              <a:rPr lang="en-US"/>
              <a:t>                messages.info(request,"uname already taken")</a:t>
            </a:r>
          </a:p>
          <a:p>
            <a:r>
              <a:rPr lang="en-US"/>
              <a:t>                return redirect('register')</a:t>
            </a:r>
          </a:p>
          <a:p>
            <a:r>
              <a:rPr lang="en-US"/>
              <a:t>            elif User.objects.filter(</a:t>
            </a:r>
            <a:r>
              <a:rPr lang="en-US" i="1"/>
              <a:t>email</a:t>
            </a:r>
            <a:r>
              <a:rPr lang="en-US"/>
              <a:t>=email).exists():</a:t>
            </a:r>
          </a:p>
          <a:p>
            <a:r>
              <a:rPr lang="en-US"/>
              <a:t>                messages.info(request,"email already taken")</a:t>
            </a:r>
          </a:p>
          <a:p>
            <a:r>
              <a:rPr lang="en-US"/>
              <a:t>                return redirect('register')</a:t>
            </a:r>
          </a:p>
          <a:p>
            <a:r>
              <a:rPr lang="en-US"/>
              <a:t>            else:</a:t>
            </a:r>
          </a:p>
          <a:p>
            <a:r>
              <a:rPr lang="en-US"/>
              <a:t>                user = User.objects.create_user(</a:t>
            </a:r>
            <a:r>
              <a:rPr lang="en-US" i="1"/>
              <a:t>username</a:t>
            </a:r>
            <a:r>
              <a:rPr lang="en-US"/>
              <a:t>=username,</a:t>
            </a:r>
            <a:r>
              <a:rPr lang="en-US" i="1"/>
              <a:t>password</a:t>
            </a:r>
            <a:r>
              <a:rPr lang="en-US"/>
              <a:t>=password,</a:t>
            </a:r>
            <a:r>
              <a:rPr lang="en-US" i="1"/>
              <a:t>email</a:t>
            </a:r>
            <a:r>
              <a:rPr lang="en-US"/>
              <a:t>=email,</a:t>
            </a:r>
            <a:r>
              <a:rPr lang="en-US" i="1"/>
              <a:t>first_name</a:t>
            </a:r>
            <a:r>
              <a:rPr lang="en-US"/>
              <a:t>=fistname,</a:t>
            </a:r>
            <a:r>
              <a:rPr lang="en-US" i="1"/>
              <a:t>last_name</a:t>
            </a:r>
            <a:r>
              <a:rPr lang="en-US"/>
              <a:t>=lastname)</a:t>
            </a:r>
          </a:p>
          <a:p>
            <a:r>
              <a:rPr lang="en-US"/>
              <a:t>                user.save()</a:t>
            </a:r>
          </a:p>
          <a:p>
            <a:r>
              <a:rPr lang="en-US"/>
              <a:t>messages.info(request,"User Successfully Registered")</a:t>
            </a:r>
          </a:p>
          <a:p>
            <a:endParaRPr lang="en-US"/>
          </a:p>
          <a:p>
            <a:r>
              <a:rPr lang="en-US"/>
              <a:t>                return redirect('/home')</a:t>
            </a:r>
          </a:p>
          <a:p>
            <a:r>
              <a:rPr lang="en-US"/>
              <a:t>else:    </a:t>
            </a:r>
          </a:p>
          <a:p>
            <a:r>
              <a:rPr lang="en-US"/>
              <a:t>        return render(request,'registration.html’)</a:t>
            </a:r>
          </a:p>
          <a:p>
            <a:endParaRPr lang="en-US"/>
          </a:p>
        </p:txBody>
      </p:sp>
      <p:sp>
        <p:nvSpPr>
          <p:cNvPr id="3" name="TextBox 2">
            <a:extLst>
              <a:ext uri="{FF2B5EF4-FFF2-40B4-BE49-F238E27FC236}">
                <a16:creationId xmlns:a16="http://schemas.microsoft.com/office/drawing/2014/main" id="{1C51342D-6898-48B8-9C7F-97B4C6E03C19}"/>
              </a:ext>
            </a:extLst>
          </p:cNvPr>
          <p:cNvSpPr txBox="1"/>
          <p:nvPr/>
        </p:nvSpPr>
        <p:spPr>
          <a:xfrm>
            <a:off x="612559" y="6145995"/>
            <a:ext cx="5604770" cy="923330"/>
          </a:xfrm>
          <a:prstGeom prst="rect">
            <a:avLst/>
          </a:prstGeom>
          <a:noFill/>
        </p:spPr>
        <p:txBody>
          <a:bodyPr wrap="square" rtlCol="0">
            <a:spAutoFit/>
          </a:bodyPr>
          <a:lstStyle/>
          <a:p>
            <a:r>
              <a:rPr lang="en-US"/>
              <a:t>from django.shortcuts import render,redirect</a:t>
            </a:r>
          </a:p>
          <a:p>
            <a:r>
              <a:rPr lang="en-US"/>
              <a:t>from django.contrib.auth.models import User,auth</a:t>
            </a:r>
          </a:p>
          <a:p>
            <a:endParaRPr lang="en-US"/>
          </a:p>
        </p:txBody>
      </p:sp>
    </p:spTree>
    <p:extLst>
      <p:ext uri="{BB962C8B-B14F-4D97-AF65-F5344CB8AC3E}">
        <p14:creationId xmlns:p14="http://schemas.microsoft.com/office/powerpoint/2010/main" val="1946721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LogIN</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a:t>  </a:t>
            </a:r>
            <a:r>
              <a:rPr lang="en-US" sz="2000" b="1"/>
              <a:t>Creation of Login Link &amp; Login Page &amp; Backend Logic :</a:t>
            </a:r>
          </a:p>
          <a:p>
            <a:pPr marL="285750" indent="-285750">
              <a:buFont typeface="Wingdings" panose="05000000000000000000" pitchFamily="2" charset="2"/>
              <a:buChar char="v"/>
            </a:pPr>
            <a:endParaRPr lang="en-US" sz="2000" b="1"/>
          </a:p>
          <a:p>
            <a:pPr marL="285750" indent="-285750">
              <a:buFont typeface="Wingdings" panose="05000000000000000000" pitchFamily="2" charset="2"/>
              <a:buChar char="v"/>
            </a:pPr>
            <a:endParaRPr lang="en-US" sz="2000"/>
          </a:p>
        </p:txBody>
      </p:sp>
      <p:sp>
        <p:nvSpPr>
          <p:cNvPr id="6" name="TextBox 5">
            <a:extLst>
              <a:ext uri="{FF2B5EF4-FFF2-40B4-BE49-F238E27FC236}">
                <a16:creationId xmlns:a16="http://schemas.microsoft.com/office/drawing/2014/main" id="{E9BB579E-5919-4EEE-AC20-EDAA14FD5FFB}"/>
              </a:ext>
            </a:extLst>
          </p:cNvPr>
          <p:cNvSpPr txBox="1"/>
          <p:nvPr/>
        </p:nvSpPr>
        <p:spPr>
          <a:xfrm>
            <a:off x="63373" y="1598078"/>
            <a:ext cx="6153955" cy="4247317"/>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Login Page :</a:t>
            </a:r>
          </a:p>
          <a:p>
            <a:endParaRPr lang="en-US" b="1">
              <a:solidFill>
                <a:srgbClr val="FFFF00"/>
              </a:solidFill>
            </a:endParaRPr>
          </a:p>
          <a:p>
            <a:r>
              <a:rPr lang="en-US"/>
              <a:t>&lt;form action='' method='post’&gt;</a:t>
            </a:r>
          </a:p>
          <a:p>
            <a:r>
              <a:rPr lang="en-US"/>
              <a:t>           </a:t>
            </a:r>
            <a:r>
              <a:rPr lang="en-US">
                <a:solidFill>
                  <a:srgbClr val="002060"/>
                </a:solidFill>
              </a:rPr>
              <a:t> {% csrf_token %}</a:t>
            </a:r>
          </a:p>
          <a:p>
            <a:endParaRPr lang="en-US"/>
          </a:p>
          <a:p>
            <a:r>
              <a:rPr lang="en-US"/>
              <a:t>  &lt;p&gt;Username : &lt;input type=text name='uname'&gt;&lt;/p&gt;</a:t>
            </a:r>
          </a:p>
          <a:p>
            <a:r>
              <a:rPr lang="en-US"/>
              <a:t>  &lt;p&gt;Password : &lt;input type=password name='pass'&gt;&lt;/p&gt;</a:t>
            </a:r>
          </a:p>
          <a:p>
            <a:r>
              <a:rPr lang="en-US"/>
              <a:t>  &lt;input type=submit name="Login"&gt;</a:t>
            </a:r>
          </a:p>
          <a:p>
            <a:endParaRPr lang="en-US"/>
          </a:p>
          <a:p>
            <a:r>
              <a:rPr lang="en-US"/>
              <a:t>&lt;/form&gt;</a:t>
            </a:r>
          </a:p>
          <a:p>
            <a:br>
              <a:rPr lang="en-US"/>
            </a:br>
            <a:r>
              <a:rPr lang="en-US"/>
              <a:t>       </a:t>
            </a:r>
            <a:r>
              <a:rPr lang="en-US">
                <a:solidFill>
                  <a:srgbClr val="002060"/>
                </a:solidFill>
              </a:rPr>
              <a:t> {% for i in messages %}</a:t>
            </a:r>
          </a:p>
          <a:p>
            <a:r>
              <a:rPr lang="en-US"/>
              <a:t>            &lt;h3&gt;</a:t>
            </a:r>
            <a:r>
              <a:rPr lang="en-US">
                <a:solidFill>
                  <a:srgbClr val="002060"/>
                </a:solidFill>
              </a:rPr>
              <a:t> {{ i }} </a:t>
            </a:r>
            <a:r>
              <a:rPr lang="en-US"/>
              <a:t>&lt;/h3&gt;</a:t>
            </a:r>
          </a:p>
          <a:p>
            <a:r>
              <a:rPr lang="en-US"/>
              <a:t>       </a:t>
            </a:r>
            <a:r>
              <a:rPr lang="en-US">
                <a:solidFill>
                  <a:srgbClr val="002060"/>
                </a:solidFill>
              </a:rPr>
              <a:t> {% endfor %}</a:t>
            </a:r>
          </a:p>
          <a:p>
            <a:endParaRPr lang="en-US"/>
          </a:p>
        </p:txBody>
      </p:sp>
      <p:sp>
        <p:nvSpPr>
          <p:cNvPr id="7" name="TextBox 6">
            <a:extLst>
              <a:ext uri="{FF2B5EF4-FFF2-40B4-BE49-F238E27FC236}">
                <a16:creationId xmlns:a16="http://schemas.microsoft.com/office/drawing/2014/main" id="{2F056515-0C7E-4C16-8D9C-613088E26CAF}"/>
              </a:ext>
            </a:extLst>
          </p:cNvPr>
          <p:cNvSpPr txBox="1"/>
          <p:nvPr/>
        </p:nvSpPr>
        <p:spPr>
          <a:xfrm>
            <a:off x="6286866" y="1598078"/>
            <a:ext cx="5841761" cy="5078313"/>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Backend Logic (View Function):</a:t>
            </a:r>
          </a:p>
          <a:p>
            <a:r>
              <a:rPr lang="en-US" i="1"/>
              <a:t>def</a:t>
            </a:r>
            <a:r>
              <a:rPr lang="en-US"/>
              <a:t> login(</a:t>
            </a:r>
            <a:r>
              <a:rPr lang="en-US" i="1"/>
              <a:t>request</a:t>
            </a:r>
            <a:r>
              <a:rPr lang="en-US"/>
              <a:t>):</a:t>
            </a:r>
          </a:p>
          <a:p>
            <a:endParaRPr lang="en-US"/>
          </a:p>
          <a:p>
            <a:r>
              <a:rPr lang="en-US"/>
              <a:t>    if request.method == 'POST':</a:t>
            </a:r>
          </a:p>
          <a:p>
            <a:r>
              <a:rPr lang="en-US"/>
              <a:t>        username = request.POST["uname"]</a:t>
            </a:r>
          </a:p>
          <a:p>
            <a:r>
              <a:rPr lang="en-US"/>
              <a:t>        password = request.POST["pass"]</a:t>
            </a:r>
            <a:br>
              <a:rPr lang="en-US"/>
            </a:br>
            <a:r>
              <a:rPr lang="en-US"/>
              <a:t>        user = auth.authenticate(</a:t>
            </a:r>
            <a:r>
              <a:rPr lang="en-US" i="1"/>
              <a:t>username</a:t>
            </a:r>
            <a:r>
              <a:rPr lang="en-US"/>
              <a:t>=username,</a:t>
            </a:r>
            <a:r>
              <a:rPr lang="en-US" i="1"/>
              <a:t>password</a:t>
            </a:r>
            <a:r>
              <a:rPr lang="en-US"/>
              <a:t>=password)</a:t>
            </a:r>
          </a:p>
          <a:p>
            <a:br>
              <a:rPr lang="en-US"/>
            </a:br>
            <a:r>
              <a:rPr lang="en-US"/>
              <a:t>        if user is not None:</a:t>
            </a:r>
          </a:p>
          <a:p>
            <a:r>
              <a:rPr lang="en-US"/>
              <a:t>            auth.login(request,user)</a:t>
            </a:r>
          </a:p>
          <a:p>
            <a:r>
              <a:rPr lang="en-US"/>
              <a:t>            messages.info(request,"Login Success")</a:t>
            </a:r>
          </a:p>
          <a:p>
            <a:r>
              <a:rPr lang="en-US"/>
              <a:t>            return redirect("/home")</a:t>
            </a:r>
          </a:p>
          <a:p>
            <a:r>
              <a:rPr lang="en-US"/>
              <a:t>        else:</a:t>
            </a:r>
          </a:p>
          <a:p>
            <a:r>
              <a:rPr lang="en-US"/>
              <a:t>            messages.info(request,"Login Fail")</a:t>
            </a:r>
          </a:p>
          <a:p>
            <a:r>
              <a:rPr lang="en-US"/>
              <a:t>            return redirect("/login")</a:t>
            </a:r>
            <a:br>
              <a:rPr lang="en-US"/>
            </a:br>
            <a:r>
              <a:rPr lang="en-US"/>
              <a:t>    else:</a:t>
            </a:r>
          </a:p>
          <a:p>
            <a:r>
              <a:rPr lang="en-US"/>
              <a:t>        return render(request,"login.html")</a:t>
            </a:r>
          </a:p>
        </p:txBody>
      </p:sp>
      <p:sp>
        <p:nvSpPr>
          <p:cNvPr id="3" name="TextBox 2">
            <a:extLst>
              <a:ext uri="{FF2B5EF4-FFF2-40B4-BE49-F238E27FC236}">
                <a16:creationId xmlns:a16="http://schemas.microsoft.com/office/drawing/2014/main" id="{53C304E4-70D1-44C5-AF8E-7A72488141E3}"/>
              </a:ext>
            </a:extLst>
          </p:cNvPr>
          <p:cNvSpPr txBox="1"/>
          <p:nvPr/>
        </p:nvSpPr>
        <p:spPr>
          <a:xfrm>
            <a:off x="150920" y="5934670"/>
            <a:ext cx="5237396" cy="923330"/>
          </a:xfrm>
          <a:prstGeom prst="rect">
            <a:avLst/>
          </a:prstGeom>
          <a:noFill/>
        </p:spPr>
        <p:txBody>
          <a:bodyPr wrap="none" rtlCol="0">
            <a:spAutoFit/>
          </a:bodyPr>
          <a:lstStyle/>
          <a:p>
            <a:r>
              <a:rPr lang="en-US"/>
              <a:t>from django.shortcuts import render,redirect</a:t>
            </a:r>
          </a:p>
          <a:p>
            <a:r>
              <a:rPr lang="en-US"/>
              <a:t>from django.contrib.auth.models import User,auth</a:t>
            </a:r>
          </a:p>
          <a:p>
            <a:endParaRPr lang="en-US"/>
          </a:p>
        </p:txBody>
      </p:sp>
    </p:spTree>
    <p:extLst>
      <p:ext uri="{BB962C8B-B14F-4D97-AF65-F5344CB8AC3E}">
        <p14:creationId xmlns:p14="http://schemas.microsoft.com/office/powerpoint/2010/main" val="2314072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LOGout</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a:t> </a:t>
            </a:r>
            <a:r>
              <a:rPr lang="en-US" sz="2000" b="1"/>
              <a:t>Creation of Logout Link &amp; Backend Logic :</a:t>
            </a:r>
          </a:p>
        </p:txBody>
      </p:sp>
      <p:sp>
        <p:nvSpPr>
          <p:cNvPr id="6" name="TextBox 5">
            <a:extLst>
              <a:ext uri="{FF2B5EF4-FFF2-40B4-BE49-F238E27FC236}">
                <a16:creationId xmlns:a16="http://schemas.microsoft.com/office/drawing/2014/main" id="{B70C7258-9981-41AE-BB08-B6C969DE5B67}"/>
              </a:ext>
            </a:extLst>
          </p:cNvPr>
          <p:cNvSpPr txBox="1"/>
          <p:nvPr/>
        </p:nvSpPr>
        <p:spPr>
          <a:xfrm>
            <a:off x="693934" y="1825746"/>
            <a:ext cx="5841761" cy="203132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Backend Logic (View Fucntion):</a:t>
            </a:r>
          </a:p>
          <a:p>
            <a:endParaRPr lang="en-US"/>
          </a:p>
          <a:p>
            <a:r>
              <a:rPr lang="en-US" i="1"/>
              <a:t>def</a:t>
            </a:r>
            <a:r>
              <a:rPr lang="en-US"/>
              <a:t> logout(</a:t>
            </a:r>
            <a:r>
              <a:rPr lang="en-US" i="1"/>
              <a:t>request</a:t>
            </a:r>
            <a:r>
              <a:rPr lang="en-US"/>
              <a:t>):</a:t>
            </a:r>
          </a:p>
          <a:p>
            <a:r>
              <a:rPr lang="en-US"/>
              <a:t>    auth.logout(request)</a:t>
            </a:r>
          </a:p>
          <a:p>
            <a:r>
              <a:rPr lang="en-US"/>
              <a:t>    </a:t>
            </a:r>
            <a:r>
              <a:rPr lang="fr-FR"/>
              <a:t>messages.info(request,"Logout Success")</a:t>
            </a:r>
            <a:endParaRPr lang="en-US"/>
          </a:p>
          <a:p>
            <a:r>
              <a:rPr lang="en-US"/>
              <a:t>    return redirect("/home")</a:t>
            </a:r>
          </a:p>
          <a:p>
            <a:endParaRPr lang="en-US"/>
          </a:p>
        </p:txBody>
      </p:sp>
      <p:sp>
        <p:nvSpPr>
          <p:cNvPr id="7" name="TextBox 6">
            <a:extLst>
              <a:ext uri="{FF2B5EF4-FFF2-40B4-BE49-F238E27FC236}">
                <a16:creationId xmlns:a16="http://schemas.microsoft.com/office/drawing/2014/main" id="{733FBEC0-5943-43A5-9A8A-D92F3604276B}"/>
              </a:ext>
            </a:extLst>
          </p:cNvPr>
          <p:cNvSpPr txBox="1"/>
          <p:nvPr/>
        </p:nvSpPr>
        <p:spPr>
          <a:xfrm>
            <a:off x="229090" y="4321719"/>
            <a:ext cx="11866730" cy="1938992"/>
          </a:xfrm>
          <a:prstGeom prst="rect">
            <a:avLst/>
          </a:prstGeom>
          <a:noFill/>
        </p:spPr>
        <p:txBody>
          <a:bodyPr wrap="square" rtlCol="0">
            <a:spAutoFit/>
          </a:bodyPr>
          <a:lstStyle/>
          <a:p>
            <a:pPr marL="285750" indent="-285750">
              <a:buFont typeface="Wingdings" panose="05000000000000000000" pitchFamily="2" charset="2"/>
              <a:buChar char="v"/>
            </a:pPr>
            <a:r>
              <a:rPr lang="en-US" sz="2000"/>
              <a:t> We need to display Registration Link and Login Link on home page only if user doesn’t logged in.</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If user logged in then we no need to display Registration Link and Login Link instead we need to display Logout Link on home page for logging out the user from website.</a:t>
            </a:r>
          </a:p>
          <a:p>
            <a:endParaRPr lang="en-US" sz="2000"/>
          </a:p>
          <a:p>
            <a:endParaRPr lang="en-US" sz="2000"/>
          </a:p>
        </p:txBody>
      </p:sp>
    </p:spTree>
    <p:extLst>
      <p:ext uri="{BB962C8B-B14F-4D97-AF65-F5344CB8AC3E}">
        <p14:creationId xmlns:p14="http://schemas.microsoft.com/office/powerpoint/2010/main" val="40861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USER logout</a:t>
            </a:r>
          </a:p>
        </p:txBody>
      </p:sp>
      <p:sp>
        <p:nvSpPr>
          <p:cNvPr id="6" name="TextBox 5">
            <a:extLst>
              <a:ext uri="{FF2B5EF4-FFF2-40B4-BE49-F238E27FC236}">
                <a16:creationId xmlns:a16="http://schemas.microsoft.com/office/drawing/2014/main" id="{87C1CD59-2208-4ECE-BA68-4B76A9B782B1}"/>
              </a:ext>
            </a:extLst>
          </p:cNvPr>
          <p:cNvSpPr txBox="1"/>
          <p:nvPr/>
        </p:nvSpPr>
        <p:spPr>
          <a:xfrm>
            <a:off x="229091" y="1064335"/>
            <a:ext cx="11401887" cy="5632311"/>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a:solidFill>
                  <a:srgbClr val="FFFF00"/>
                </a:solidFill>
              </a:rPr>
              <a:t>Home Page (Adding &amp; Removing Registration &amp; Login link dynamically as per user login status):</a:t>
            </a:r>
          </a:p>
          <a:p>
            <a:endParaRPr lang="en-US"/>
          </a:p>
          <a:p>
            <a:r>
              <a:rPr lang="en-US"/>
              <a:t>&lt;ul&gt;</a:t>
            </a:r>
          </a:p>
          <a:p>
            <a:r>
              <a:rPr lang="en-US"/>
              <a:t>  &lt;li&gt;&lt;a class="active" href="#home"&gt;Home&lt;/a&gt;&lt;/li&gt;</a:t>
            </a:r>
          </a:p>
          <a:p>
            <a:r>
              <a:rPr lang="en-US"/>
              <a:t>  </a:t>
            </a:r>
            <a:r>
              <a:rPr lang="en-US" i="1">
                <a:solidFill>
                  <a:srgbClr val="002060"/>
                </a:solidFill>
              </a:rPr>
              <a:t>{% if user.is_authenticated %}</a:t>
            </a:r>
            <a:endParaRPr lang="en-US">
              <a:solidFill>
                <a:srgbClr val="002060"/>
              </a:solidFill>
            </a:endParaRPr>
          </a:p>
          <a:p>
            <a:r>
              <a:rPr lang="en-US"/>
              <a:t>  &lt;li&gt;Hello</a:t>
            </a:r>
            <a:r>
              <a:rPr lang="en-US">
                <a:solidFill>
                  <a:srgbClr val="002060"/>
                </a:solidFill>
              </a:rPr>
              <a:t> </a:t>
            </a:r>
            <a:r>
              <a:rPr lang="en-US" i="1">
                <a:solidFill>
                  <a:srgbClr val="002060"/>
                </a:solidFill>
              </a:rPr>
              <a:t>{{user.first_name}}</a:t>
            </a:r>
            <a:r>
              <a:rPr lang="en-US"/>
              <a:t>&lt;/li&gt;</a:t>
            </a:r>
          </a:p>
          <a:p>
            <a:r>
              <a:rPr lang="en-US"/>
              <a:t>  &lt;li&gt;&lt;a href="/logout"&gt;Logout&lt;/a&gt;&lt;/li&gt;</a:t>
            </a:r>
          </a:p>
          <a:p>
            <a:r>
              <a:rPr lang="en-US"/>
              <a:t>  </a:t>
            </a:r>
            <a:r>
              <a:rPr lang="en-US" i="1">
                <a:solidFill>
                  <a:srgbClr val="002060"/>
                </a:solidFill>
              </a:rPr>
              <a:t>{% else %}</a:t>
            </a:r>
            <a:endParaRPr lang="en-US">
              <a:solidFill>
                <a:srgbClr val="002060"/>
              </a:solidFill>
            </a:endParaRPr>
          </a:p>
          <a:p>
            <a:r>
              <a:rPr lang="en-US"/>
              <a:t>  &lt;li&gt;Hello Guest&lt;/li&gt;</a:t>
            </a:r>
          </a:p>
          <a:p>
            <a:r>
              <a:rPr lang="en-US"/>
              <a:t>  &lt;li&gt;&lt;a href="/register"&gt;Register&lt;/a&gt;&lt;/li&gt;</a:t>
            </a:r>
          </a:p>
          <a:p>
            <a:r>
              <a:rPr lang="en-US"/>
              <a:t>  &lt;li&gt;&lt;a href="/login"&gt;Login&lt;/a&gt;&lt;/li&gt;</a:t>
            </a:r>
          </a:p>
          <a:p>
            <a:r>
              <a:rPr lang="en-US"/>
              <a:t>  </a:t>
            </a:r>
            <a:r>
              <a:rPr lang="en-US" i="1">
                <a:solidFill>
                  <a:srgbClr val="002060"/>
                </a:solidFill>
              </a:rPr>
              <a:t>{% endif %}</a:t>
            </a:r>
            <a:r>
              <a:rPr lang="en-US">
                <a:solidFill>
                  <a:srgbClr val="002060"/>
                </a:solidFill>
              </a:rPr>
              <a:t> </a:t>
            </a:r>
          </a:p>
          <a:p>
            <a:r>
              <a:rPr lang="en-US"/>
              <a:t>&lt;li style="float:right"&gt;&lt;a href="#about"&gt;About&lt;/a&gt;&lt;/li&gt;</a:t>
            </a:r>
          </a:p>
          <a:p>
            <a:r>
              <a:rPr lang="en-US"/>
              <a:t>&lt;/ul&gt;</a:t>
            </a:r>
            <a:br>
              <a:rPr lang="en-US"/>
            </a:br>
            <a:endParaRPr lang="en-US"/>
          </a:p>
          <a:p>
            <a:r>
              <a:rPr lang="en-US"/>
              <a:t>&lt;h1&gt;Hello </a:t>
            </a:r>
            <a:r>
              <a:rPr lang="en-US" i="1">
                <a:solidFill>
                  <a:srgbClr val="002060"/>
                </a:solidFill>
              </a:rPr>
              <a:t>{{ user.fist_name }}</a:t>
            </a:r>
            <a:r>
              <a:rPr lang="en-US">
                <a:solidFill>
                  <a:srgbClr val="002060"/>
                </a:solidFill>
              </a:rPr>
              <a:t> </a:t>
            </a:r>
            <a:r>
              <a:rPr lang="en-US"/>
              <a:t>Welcome to Home Page&lt;/h1&gt;</a:t>
            </a:r>
            <a:br>
              <a:rPr lang="en-US"/>
            </a:br>
            <a:endParaRPr lang="en-US"/>
          </a:p>
          <a:p>
            <a:r>
              <a:rPr lang="en-US" i="1">
                <a:solidFill>
                  <a:srgbClr val="002060"/>
                </a:solidFill>
              </a:rPr>
              <a:t>{% for i in messages %}</a:t>
            </a:r>
            <a:r>
              <a:rPr lang="en-US">
                <a:solidFill>
                  <a:srgbClr val="002060"/>
                </a:solidFill>
              </a:rPr>
              <a:t> </a:t>
            </a:r>
          </a:p>
          <a:p>
            <a:r>
              <a:rPr lang="en-US"/>
              <a:t>&lt;h3&gt; </a:t>
            </a:r>
            <a:r>
              <a:rPr lang="en-US" i="1">
                <a:solidFill>
                  <a:srgbClr val="002060"/>
                </a:solidFill>
              </a:rPr>
              <a:t>{{ i }} </a:t>
            </a:r>
            <a:r>
              <a:rPr lang="en-US"/>
              <a:t>&lt;/h3&gt;</a:t>
            </a:r>
          </a:p>
          <a:p>
            <a:r>
              <a:rPr lang="en-US" i="1">
                <a:solidFill>
                  <a:srgbClr val="002060"/>
                </a:solidFill>
              </a:rPr>
              <a:t>{% endfor %}</a:t>
            </a:r>
            <a:endParaRPr lang="en-US">
              <a:solidFill>
                <a:srgbClr val="002060"/>
              </a:solidFill>
            </a:endParaRPr>
          </a:p>
        </p:txBody>
      </p:sp>
    </p:spTree>
    <p:extLst>
      <p:ext uri="{BB962C8B-B14F-4D97-AF65-F5344CB8AC3E}">
        <p14:creationId xmlns:p14="http://schemas.microsoft.com/office/powerpoint/2010/main" val="156711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1268706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3207521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158576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540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423377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77565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Why Django Web framework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909310"/>
          </a:xfrm>
          <a:prstGeom prst="rect">
            <a:avLst/>
          </a:prstGeom>
          <a:noFill/>
        </p:spPr>
        <p:txBody>
          <a:bodyPr wrap="square" rtlCol="0">
            <a:spAutoFit/>
          </a:bodyPr>
          <a:lstStyle/>
          <a:p>
            <a:pPr marL="285750" indent="-285750">
              <a:buFont typeface="Wingdings" panose="05000000000000000000" pitchFamily="2" charset="2"/>
              <a:buChar char="v"/>
            </a:pPr>
            <a:endParaRPr lang="en-US" sz="2000">
              <a:solidFill>
                <a:srgbClr val="008E40"/>
              </a:solidFill>
            </a:endParaRPr>
          </a:p>
          <a:p>
            <a:pPr marL="285750" indent="-285750">
              <a:buFont typeface="Wingdings" panose="05000000000000000000" pitchFamily="2" charset="2"/>
              <a:buChar char="v"/>
            </a:pPr>
            <a:r>
              <a:rPr lang="en-US" sz="2000">
                <a:solidFill>
                  <a:srgbClr val="008E40"/>
                </a:solidFill>
              </a:rPr>
              <a:t> </a:t>
            </a:r>
            <a:r>
              <a:rPr lang="en-US" sz="2000" b="1">
                <a:solidFill>
                  <a:srgbClr val="008E40"/>
                </a:solidFill>
              </a:rPr>
              <a:t>Ridiculously Fast : </a:t>
            </a:r>
            <a:r>
              <a:rPr lang="en-US"/>
              <a:t>Django was designed to help developers take applications from concept to completion as 					       quickly as possible.</a:t>
            </a: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solidFill>
                  <a:srgbClr val="008E40"/>
                </a:solidFill>
              </a:rPr>
              <a:t> </a:t>
            </a:r>
            <a:r>
              <a:rPr lang="en-US" sz="2000" b="1">
                <a:solidFill>
                  <a:srgbClr val="008E40"/>
                </a:solidFill>
              </a:rPr>
              <a:t>Fully Loaded : </a:t>
            </a:r>
            <a:r>
              <a:rPr lang="en-US"/>
              <a:t>Django includes dozens of extras you can use to handle common Web development tasks. 					      Django takes care of user authentication, content administration, site maps, RSS feeds, and 			              many more tasks — right out of the box.</a:t>
            </a:r>
          </a:p>
          <a:p>
            <a:endParaRPr lang="en-US" b="1">
              <a:solidFill>
                <a:srgbClr val="0070C0"/>
              </a:solidFill>
            </a:endParaRPr>
          </a:p>
          <a:p>
            <a:pPr marL="285750" indent="-285750">
              <a:buFont typeface="Wingdings" panose="05000000000000000000" pitchFamily="2" charset="2"/>
              <a:buChar char="v"/>
            </a:pPr>
            <a:r>
              <a:rPr lang="en-US" sz="2000" b="1">
                <a:solidFill>
                  <a:srgbClr val="008E40"/>
                </a:solidFill>
              </a:rPr>
              <a:t>Reassuringly Secure : </a:t>
            </a:r>
            <a:r>
              <a:rPr lang="en-US"/>
              <a:t>Django takes security seriously and helps developers avoid many common security 						      mistakes, such as SQL injection, cross-site scripting, cross-site request forgery and 						      clickjacking. Its user authentication system provides a secure way to manage user 						      accounts and passwords.</a:t>
            </a:r>
          </a:p>
          <a:p>
            <a:endParaRPr lang="en-US">
              <a:solidFill>
                <a:srgbClr val="0070C0"/>
              </a:solidFill>
            </a:endParaRPr>
          </a:p>
          <a:p>
            <a:pPr marL="285750" indent="-285750">
              <a:buFont typeface="Wingdings" panose="05000000000000000000" pitchFamily="2" charset="2"/>
              <a:buChar char="v"/>
            </a:pPr>
            <a:r>
              <a:rPr lang="en-US" sz="2000" b="1">
                <a:solidFill>
                  <a:srgbClr val="008E40"/>
                </a:solidFill>
              </a:rPr>
              <a:t>Exceedingly Scalable : </a:t>
            </a:r>
            <a:r>
              <a:rPr lang="en-US"/>
              <a:t>Some of the busiest sites on the planet use Django’s ability to quickly and flexibly 							       scale to meet the heaviest traffic demands.</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b="1">
                <a:solidFill>
                  <a:srgbClr val="008E40"/>
                </a:solidFill>
              </a:rPr>
              <a:t>Incredibly Versatile : </a:t>
            </a:r>
            <a:r>
              <a:rPr lang="en-US"/>
              <a:t>Companies, organizations and governments have used Django to build all sorts of 							  things  — from content management systems to social networks to scientific computing 					         platforms.</a:t>
            </a:r>
            <a:endParaRPr lang="en-US" sz="2000"/>
          </a:p>
          <a:p>
            <a:endParaRPr lang="en-US" sz="2000"/>
          </a:p>
        </p:txBody>
      </p:sp>
    </p:spTree>
    <p:extLst>
      <p:ext uri="{BB962C8B-B14F-4D97-AF65-F5344CB8AC3E}">
        <p14:creationId xmlns:p14="http://schemas.microsoft.com/office/powerpoint/2010/main" val="549926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1916583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393029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79627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945815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1186734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23471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1751016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965523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101970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788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Why Django Web framework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293757"/>
          </a:xfrm>
          <a:prstGeom prst="rect">
            <a:avLst/>
          </a:prstGeom>
          <a:noFill/>
        </p:spPr>
        <p:txBody>
          <a:bodyPr wrap="square" rtlCol="0">
            <a:spAutoFit/>
          </a:bodyPr>
          <a:lstStyle/>
          <a:p>
            <a:pPr marL="285750" indent="-285750">
              <a:buFont typeface="Wingdings" panose="05000000000000000000" pitchFamily="2" charset="2"/>
              <a:buChar char="v"/>
            </a:pPr>
            <a:endParaRPr lang="en-US" sz="2000">
              <a:solidFill>
                <a:srgbClr val="008E40"/>
              </a:solidFill>
            </a:endParaRPr>
          </a:p>
          <a:p>
            <a:pPr marL="285750" indent="-285750">
              <a:buFont typeface="Wingdings" panose="05000000000000000000" pitchFamily="2" charset="2"/>
              <a:buChar char="v"/>
            </a:pPr>
            <a:r>
              <a:rPr lang="en-US" sz="2000">
                <a:solidFill>
                  <a:srgbClr val="008E40"/>
                </a:solidFill>
              </a:rPr>
              <a:t> </a:t>
            </a:r>
            <a:r>
              <a:rPr lang="en-US" sz="2000" b="1">
                <a:solidFill>
                  <a:srgbClr val="008E40"/>
                </a:solidFill>
              </a:rPr>
              <a:t>Object Relational Mapping (ORM) Support : </a:t>
            </a:r>
            <a:r>
              <a:rPr lang="en-US"/>
              <a:t>Django provides a bridge between the data model and the 												    database engine, and supports a large set of database 													    systems including MySQL, Oracle, Postgres,NoSQL etc.</a:t>
            </a:r>
          </a:p>
          <a:p>
            <a:endParaRPr lang="en-US"/>
          </a:p>
          <a:p>
            <a:r>
              <a:rPr lang="en-US"/>
              <a:t> </a:t>
            </a:r>
            <a:endParaRPr lang="en-US" sz="2000"/>
          </a:p>
          <a:p>
            <a:pPr marL="285750" indent="-285750">
              <a:buFont typeface="Wingdings" panose="05000000000000000000" pitchFamily="2" charset="2"/>
              <a:buChar char="v"/>
            </a:pPr>
            <a:r>
              <a:rPr lang="en-US" sz="2000">
                <a:solidFill>
                  <a:srgbClr val="008E40"/>
                </a:solidFill>
              </a:rPr>
              <a:t> </a:t>
            </a:r>
            <a:r>
              <a:rPr lang="en-US" sz="2000" b="1">
                <a:solidFill>
                  <a:srgbClr val="008E40"/>
                </a:solidFill>
              </a:rPr>
              <a:t>Multilingual Support : </a:t>
            </a:r>
            <a:r>
              <a:rPr lang="en-US"/>
              <a:t>Django supports multilingual websites through its built-in internationalization system. 						      So you can develop your website, which would support multiple languages.</a:t>
            </a:r>
          </a:p>
          <a:p>
            <a:endParaRPr lang="en-US"/>
          </a:p>
          <a:p>
            <a:endParaRPr lang="en-US" b="1">
              <a:solidFill>
                <a:srgbClr val="0070C0"/>
              </a:solidFill>
            </a:endParaRPr>
          </a:p>
          <a:p>
            <a:pPr marL="285750" indent="-285750">
              <a:buFont typeface="Wingdings" panose="05000000000000000000" pitchFamily="2" charset="2"/>
              <a:buChar char="v"/>
            </a:pPr>
            <a:r>
              <a:rPr lang="en-US" sz="2000" b="1">
                <a:solidFill>
                  <a:srgbClr val="008E40"/>
                </a:solidFill>
              </a:rPr>
              <a:t>Framework Support : </a:t>
            </a:r>
            <a:r>
              <a:rPr lang="en-US"/>
              <a:t>Django has built-in support for Ajax, RSS, Caching and various other frameworks.</a:t>
            </a:r>
          </a:p>
          <a:p>
            <a:endParaRPr lang="en-US"/>
          </a:p>
          <a:p>
            <a:pPr marL="285750" indent="-285750">
              <a:buFont typeface="Wingdings" panose="05000000000000000000" pitchFamily="2" charset="2"/>
              <a:buChar char="v"/>
            </a:pPr>
            <a:endParaRPr lang="en-US">
              <a:solidFill>
                <a:srgbClr val="0070C0"/>
              </a:solidFill>
            </a:endParaRPr>
          </a:p>
          <a:p>
            <a:pPr marL="285750" indent="-285750">
              <a:buFont typeface="Wingdings" panose="05000000000000000000" pitchFamily="2" charset="2"/>
              <a:buChar char="v"/>
            </a:pPr>
            <a:r>
              <a:rPr lang="en-US" sz="2000" b="1">
                <a:solidFill>
                  <a:srgbClr val="008E40"/>
                </a:solidFill>
              </a:rPr>
              <a:t>Admin Interface Support : </a:t>
            </a:r>
            <a:r>
              <a:rPr lang="en-US"/>
              <a:t>Django provides a nice ready-to-use ADMIN interface for administrative activities.</a:t>
            </a:r>
          </a:p>
          <a:p>
            <a:endParaRPr lang="en-US"/>
          </a:p>
          <a:p>
            <a:endParaRPr lang="en-US" sz="2000"/>
          </a:p>
          <a:p>
            <a:pPr marL="285750" indent="-285750">
              <a:buFont typeface="Wingdings" panose="05000000000000000000" pitchFamily="2" charset="2"/>
              <a:buChar char="v"/>
            </a:pPr>
            <a:r>
              <a:rPr lang="en-US" sz="2000" b="1">
                <a:solidFill>
                  <a:srgbClr val="008E40"/>
                </a:solidFill>
              </a:rPr>
              <a:t>Built in Web Server Support : </a:t>
            </a:r>
            <a:r>
              <a:rPr lang="en-US"/>
              <a:t>Django comes with a lightweight web server to facilitate end-to-end 										     application development and testing.</a:t>
            </a:r>
            <a:endParaRPr lang="en-US" sz="2000"/>
          </a:p>
        </p:txBody>
      </p:sp>
    </p:spTree>
    <p:extLst>
      <p:ext uri="{BB962C8B-B14F-4D97-AF65-F5344CB8AC3E}">
        <p14:creationId xmlns:p14="http://schemas.microsoft.com/office/powerpoint/2010/main" val="2187709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3120427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829377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a:t> Django</a:t>
            </a:r>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r>
              <a:rPr lang="en-US" sz="2000"/>
              <a:t> </a:t>
            </a:r>
          </a:p>
          <a:p>
            <a:endParaRPr lang="en-US" sz="2000"/>
          </a:p>
        </p:txBody>
      </p:sp>
    </p:spTree>
    <p:extLst>
      <p:ext uri="{BB962C8B-B14F-4D97-AF65-F5344CB8AC3E}">
        <p14:creationId xmlns:p14="http://schemas.microsoft.com/office/powerpoint/2010/main" val="26821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HOW to use Django ?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566308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285750" indent="-285750">
              <a:buFont typeface="Wingdings" panose="05000000000000000000" pitchFamily="2" charset="2"/>
              <a:buChar char="v"/>
            </a:pPr>
            <a:r>
              <a:rPr lang="en-US" sz="2400" b="1">
                <a:solidFill>
                  <a:srgbClr val="008E40"/>
                </a:solidFill>
              </a:rPr>
              <a:t>Django Setup :</a:t>
            </a:r>
          </a:p>
          <a:p>
            <a:endParaRPr lang="en-US" sz="2000"/>
          </a:p>
          <a:p>
            <a:pPr marL="285750" indent="-285750">
              <a:buFont typeface="Wingdings" panose="05000000000000000000" pitchFamily="2" charset="2"/>
              <a:buChar char="v"/>
            </a:pPr>
            <a:endParaRPr lang="en-US" sz="2000"/>
          </a:p>
          <a:p>
            <a:pPr marL="457200" indent="-457200">
              <a:buFont typeface="+mj-lt"/>
              <a:buAutoNum type="arabicPeriod"/>
            </a:pPr>
            <a:r>
              <a:rPr lang="en-US" sz="2000" b="1"/>
              <a:t>Install Anaconda Python Package Management Software  (</a:t>
            </a:r>
            <a:r>
              <a:rPr lang="en-US" sz="2000" b="1">
                <a:solidFill>
                  <a:srgbClr val="7030A0"/>
                </a:solidFill>
                <a:hlinkClick r:id="rId3">
                  <a:extLst>
                    <a:ext uri="{A12FA001-AC4F-418D-AE19-62706E023703}">
                      <ahyp:hlinkClr xmlns:ahyp="http://schemas.microsoft.com/office/drawing/2018/hyperlinkcolor" val="tx"/>
                    </a:ext>
                  </a:extLst>
                </a:hlinkClick>
              </a:rPr>
              <a:t>www.anaconda.org</a:t>
            </a:r>
            <a:r>
              <a:rPr lang="en-US" sz="2000" b="1"/>
              <a:t>)</a:t>
            </a:r>
          </a:p>
          <a:p>
            <a:r>
              <a:rPr lang="en-US" sz="2000" b="1"/>
              <a:t>	Anaconda makes all python packages installations easy and it is a recommended way.</a:t>
            </a:r>
          </a:p>
          <a:p>
            <a:endParaRPr lang="en-US" sz="2000" b="1"/>
          </a:p>
          <a:p>
            <a:pPr marL="457200" indent="-457200">
              <a:buAutoNum type="arabicPeriod" startAt="2"/>
            </a:pPr>
            <a:r>
              <a:rPr lang="en-US" sz="2000" b="1"/>
              <a:t>Add Anaconda executables to Environmental Variables.</a:t>
            </a:r>
          </a:p>
          <a:p>
            <a:r>
              <a:rPr lang="en-US"/>
              <a:t>	[C:\Anaconda;C:\Anaconda\python.exe;C:\Anaconda\Scripts;]</a:t>
            </a:r>
            <a:endParaRPr lang="en-US" sz="2000" b="1"/>
          </a:p>
          <a:p>
            <a:endParaRPr lang="en-US" sz="2000" b="1"/>
          </a:p>
          <a:p>
            <a:r>
              <a:rPr lang="en-US" sz="2000" b="1"/>
              <a:t>3. 	Open Command Terminal</a:t>
            </a:r>
          </a:p>
          <a:p>
            <a:r>
              <a:rPr lang="en-US" sz="2000"/>
              <a:t>		c:/&gt; conda create - - name [virtual_environment_name] [package_name]</a:t>
            </a:r>
          </a:p>
          <a:p>
            <a:r>
              <a:rPr lang="en-US" sz="2000"/>
              <a:t>		c:/&gt; conda activate [virtual_environment_name]</a:t>
            </a:r>
          </a:p>
          <a:p>
            <a:r>
              <a:rPr lang="en-US" sz="2000"/>
              <a:t>		c:/&gt; conda info</a:t>
            </a:r>
          </a:p>
          <a:p>
            <a:r>
              <a:rPr lang="en-US" sz="2000"/>
              <a:t>		c:/&gt; conda deactivate [virtual_environment_name] </a:t>
            </a:r>
          </a:p>
          <a:p>
            <a:endParaRPr lang="en-US" sz="2000"/>
          </a:p>
          <a:p>
            <a:endParaRPr lang="en-US" sz="2000"/>
          </a:p>
          <a:p>
            <a:r>
              <a:rPr lang="en-US" sz="2000"/>
              <a:t>	</a:t>
            </a:r>
          </a:p>
          <a:p>
            <a:endParaRPr lang="en-US" sz="2000"/>
          </a:p>
        </p:txBody>
      </p:sp>
      <p:sp>
        <p:nvSpPr>
          <p:cNvPr id="3" name="TextBox 2">
            <a:extLst>
              <a:ext uri="{FF2B5EF4-FFF2-40B4-BE49-F238E27FC236}">
                <a16:creationId xmlns:a16="http://schemas.microsoft.com/office/drawing/2014/main" id="{407C7CAF-7377-41AF-ADB3-10284FBE604D}"/>
              </a:ext>
            </a:extLst>
          </p:cNvPr>
          <p:cNvSpPr txBox="1"/>
          <p:nvPr/>
        </p:nvSpPr>
        <p:spPr>
          <a:xfrm>
            <a:off x="7113864" y="4815281"/>
            <a:ext cx="2214775" cy="120032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a:p>
          <a:p>
            <a:r>
              <a:rPr lang="en-US"/>
              <a:t>  Main Installation</a:t>
            </a:r>
          </a:p>
          <a:p>
            <a:r>
              <a:rPr lang="en-US"/>
              <a:t>      Environment</a:t>
            </a:r>
          </a:p>
          <a:p>
            <a:endParaRPr lang="en-US"/>
          </a:p>
        </p:txBody>
      </p:sp>
      <p:sp>
        <p:nvSpPr>
          <p:cNvPr id="6" name="TextBox 5">
            <a:extLst>
              <a:ext uri="{FF2B5EF4-FFF2-40B4-BE49-F238E27FC236}">
                <a16:creationId xmlns:a16="http://schemas.microsoft.com/office/drawing/2014/main" id="{9AEB67C1-871D-426F-B995-03192C80CA36}"/>
              </a:ext>
            </a:extLst>
          </p:cNvPr>
          <p:cNvSpPr txBox="1"/>
          <p:nvPr/>
        </p:nvSpPr>
        <p:spPr>
          <a:xfrm>
            <a:off x="9714451" y="4815281"/>
            <a:ext cx="2118139"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endParaRPr lang="en-US"/>
          </a:p>
          <a:p>
            <a:r>
              <a:rPr lang="en-US"/>
              <a:t>  Virtual Installation</a:t>
            </a:r>
          </a:p>
          <a:p>
            <a:r>
              <a:rPr lang="en-US"/>
              <a:t>	Environment</a:t>
            </a:r>
          </a:p>
          <a:p>
            <a:endParaRPr lang="en-US"/>
          </a:p>
        </p:txBody>
      </p:sp>
      <p:sp>
        <p:nvSpPr>
          <p:cNvPr id="7" name="TextBox 6">
            <a:extLst>
              <a:ext uri="{FF2B5EF4-FFF2-40B4-BE49-F238E27FC236}">
                <a16:creationId xmlns:a16="http://schemas.microsoft.com/office/drawing/2014/main" id="{6E371383-4B4A-4B3C-BC7F-0E6CB22400F5}"/>
              </a:ext>
            </a:extLst>
          </p:cNvPr>
          <p:cNvSpPr txBox="1"/>
          <p:nvPr/>
        </p:nvSpPr>
        <p:spPr>
          <a:xfrm>
            <a:off x="9770681" y="6061307"/>
            <a:ext cx="2005677" cy="646331"/>
          </a:xfrm>
          <a:prstGeom prst="rect">
            <a:avLst/>
          </a:prstGeom>
          <a:noFill/>
        </p:spPr>
        <p:txBody>
          <a:bodyPr wrap="none" rtlCol="0">
            <a:spAutoFit/>
          </a:bodyPr>
          <a:lstStyle/>
          <a:p>
            <a:r>
              <a:rPr lang="en-US"/>
              <a:t>Isolated container</a:t>
            </a:r>
          </a:p>
          <a:p>
            <a:r>
              <a:rPr lang="en-US"/>
              <a:t>     of pakages</a:t>
            </a:r>
          </a:p>
        </p:txBody>
      </p:sp>
    </p:spTree>
    <p:extLst>
      <p:ext uri="{BB962C8B-B14F-4D97-AF65-F5344CB8AC3E}">
        <p14:creationId xmlns:p14="http://schemas.microsoft.com/office/powerpoint/2010/main" val="12045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MVT Mechanism : </a:t>
            </a:r>
          </a:p>
        </p:txBody>
      </p:sp>
      <p:sp>
        <p:nvSpPr>
          <p:cNvPr id="2" name="TextBox 1">
            <a:extLst>
              <a:ext uri="{FF2B5EF4-FFF2-40B4-BE49-F238E27FC236}">
                <a16:creationId xmlns:a16="http://schemas.microsoft.com/office/drawing/2014/main" id="{C7950907-DB34-47B1-AE8C-03DA2169A869}"/>
              </a:ext>
            </a:extLst>
          </p:cNvPr>
          <p:cNvSpPr txBox="1"/>
          <p:nvPr/>
        </p:nvSpPr>
        <p:spPr>
          <a:xfrm>
            <a:off x="96180" y="1090247"/>
            <a:ext cx="11999640" cy="5570756"/>
          </a:xfrm>
          <a:prstGeom prst="rect">
            <a:avLst/>
          </a:prstGeom>
          <a:noFill/>
        </p:spPr>
        <p:txBody>
          <a:bodyPr wrap="square" rtlCol="0">
            <a:spAutoFit/>
          </a:bodyPr>
          <a:lstStyle/>
          <a:p>
            <a:r>
              <a:rPr lang="en-US" sz="2000"/>
              <a:t>	</a:t>
            </a:r>
          </a:p>
          <a:p>
            <a:r>
              <a:rPr lang="en-US" sz="1600" b="1"/>
              <a:t>Step-1 ) </a:t>
            </a:r>
            <a:r>
              <a:rPr lang="en-US" sz="1600"/>
              <a:t>User Requests a Web Page from a Browser by </a:t>
            </a:r>
          </a:p>
          <a:p>
            <a:r>
              <a:rPr lang="en-US" sz="1600"/>
              <a:t>		typing Web Page URL address. </a:t>
            </a:r>
          </a:p>
          <a:p>
            <a:endParaRPr lang="en-US" sz="1600"/>
          </a:p>
          <a:p>
            <a:r>
              <a:rPr lang="en-US" sz="1600" b="1"/>
              <a:t>Step-2 ) </a:t>
            </a:r>
            <a:r>
              <a:rPr lang="en-US" sz="1600"/>
              <a:t>Django checks given URL address in its URLS.PY file.</a:t>
            </a:r>
          </a:p>
          <a:p>
            <a:endParaRPr lang="en-US" sz="1600"/>
          </a:p>
          <a:p>
            <a:r>
              <a:rPr lang="en-US" sz="1600"/>
              <a:t>		 </a:t>
            </a:r>
            <a:r>
              <a:rPr lang="en-US" sz="1600" b="1">
                <a:solidFill>
                  <a:srgbClr val="7030A0"/>
                </a:solidFill>
              </a:rPr>
              <a:t>URL.PY file </a:t>
            </a:r>
            <a:r>
              <a:rPr lang="en-US" sz="1600">
                <a:sym typeface="Wingdings" panose="05000000000000000000" pitchFamily="2" charset="2"/>
              </a:rPr>
              <a:t> it </a:t>
            </a:r>
            <a:r>
              <a:rPr lang="en-US" sz="1600"/>
              <a:t>contains URL Routes which point to</a:t>
            </a:r>
          </a:p>
          <a:p>
            <a:r>
              <a:rPr lang="en-US" sz="1600"/>
              <a:t>		 corresponding VIEW Functions.if the given url address </a:t>
            </a:r>
          </a:p>
          <a:p>
            <a:r>
              <a:rPr lang="en-US" sz="1600"/>
              <a:t>	         matches with the Routes in URL.PY file then Django</a:t>
            </a:r>
          </a:p>
          <a:p>
            <a:r>
              <a:rPr lang="en-US" sz="1600"/>
              <a:t> 		 forwards user request to corresponding View Function </a:t>
            </a:r>
          </a:p>
          <a:p>
            <a:r>
              <a:rPr lang="en-US" sz="1600"/>
              <a:t>		 otherwise Django drops the Request.</a:t>
            </a:r>
          </a:p>
          <a:p>
            <a:endParaRPr lang="en-US" sz="1600"/>
          </a:p>
          <a:p>
            <a:r>
              <a:rPr lang="en-US" sz="1600" b="1"/>
              <a:t>Step-3 )  </a:t>
            </a:r>
            <a:r>
              <a:rPr lang="en-US" sz="1600" b="1">
                <a:solidFill>
                  <a:srgbClr val="7030A0"/>
                </a:solidFill>
              </a:rPr>
              <a:t>VIEW.PY File </a:t>
            </a:r>
            <a:r>
              <a:rPr lang="en-US" sz="1600">
                <a:sym typeface="Wingdings" panose="05000000000000000000" pitchFamily="2" charset="2"/>
              </a:rPr>
              <a:t> it contains </a:t>
            </a:r>
            <a:r>
              <a:rPr lang="en-US" sz="1600"/>
              <a:t>Functions to be executed</a:t>
            </a:r>
          </a:p>
          <a:p>
            <a:r>
              <a:rPr lang="en-US" sz="1600"/>
              <a:t>		 upon receiving the User Request.it defines Business Logic.</a:t>
            </a:r>
          </a:p>
          <a:p>
            <a:r>
              <a:rPr lang="en-US" sz="1600"/>
              <a:t>		 if the view function requires Data then it will access </a:t>
            </a:r>
          </a:p>
          <a:p>
            <a:r>
              <a:rPr lang="en-US" sz="1600"/>
              <a:t>		 its Models.</a:t>
            </a:r>
          </a:p>
          <a:p>
            <a:endParaRPr lang="en-US" sz="1600"/>
          </a:p>
          <a:p>
            <a:r>
              <a:rPr lang="en-US" sz="1600" b="1"/>
              <a:t>Step-4 )  </a:t>
            </a:r>
            <a:r>
              <a:rPr lang="en-US" sz="1600" b="1">
                <a:solidFill>
                  <a:srgbClr val="7030A0"/>
                </a:solidFill>
              </a:rPr>
              <a:t>MODELS.PY File </a:t>
            </a:r>
            <a:r>
              <a:rPr lang="en-US" sz="1600">
                <a:sym typeface="Wingdings" panose="05000000000000000000" pitchFamily="2" charset="2"/>
              </a:rPr>
              <a:t> it contains Models of the Data (DB Tables)</a:t>
            </a:r>
            <a:r>
              <a:rPr lang="en-US" sz="1600"/>
              <a:t> </a:t>
            </a:r>
          </a:p>
          <a:p>
            <a:endParaRPr lang="en-US" sz="1600"/>
          </a:p>
          <a:p>
            <a:r>
              <a:rPr lang="en-US" sz="1600" b="1"/>
              <a:t>Step-5 )</a:t>
            </a:r>
            <a:r>
              <a:rPr lang="en-US" sz="1600"/>
              <a:t>  </a:t>
            </a:r>
            <a:r>
              <a:rPr lang="en-US" sz="1600" b="1">
                <a:solidFill>
                  <a:srgbClr val="7030A0"/>
                </a:solidFill>
              </a:rPr>
              <a:t>TEMPLATES</a:t>
            </a:r>
            <a:r>
              <a:rPr lang="en-US" sz="1600"/>
              <a:t> </a:t>
            </a:r>
            <a:r>
              <a:rPr lang="en-US" sz="1600">
                <a:sym typeface="Wingdings" panose="05000000000000000000" pitchFamily="2" charset="2"/>
              </a:rPr>
              <a:t> contains HTML files which will be served with </a:t>
            </a:r>
          </a:p>
          <a:p>
            <a:r>
              <a:rPr lang="en-US" sz="1600">
                <a:sym typeface="Wingdings" panose="05000000000000000000" pitchFamily="2" charset="2"/>
              </a:rPr>
              <a:t>					 necessary Data to user after performing required </a:t>
            </a:r>
          </a:p>
          <a:p>
            <a:r>
              <a:rPr lang="en-US" sz="1600">
                <a:sym typeface="Wingdings" panose="05000000000000000000" pitchFamily="2" charset="2"/>
              </a:rPr>
              <a:t>					 Business Logic by View Function.</a:t>
            </a:r>
            <a:r>
              <a:rPr lang="en-US" sz="1600"/>
              <a:t>		</a:t>
            </a:r>
          </a:p>
        </p:txBody>
      </p:sp>
      <p:pic>
        <p:nvPicPr>
          <p:cNvPr id="1026" name="Picture 2" descr="Image result for django mvt">
            <a:extLst>
              <a:ext uri="{FF2B5EF4-FFF2-40B4-BE49-F238E27FC236}">
                <a16:creationId xmlns:a16="http://schemas.microsoft.com/office/drawing/2014/main" id="{2A532558-104F-4627-BB4A-B0C8174BD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868" y="1090247"/>
            <a:ext cx="4679952" cy="5671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7B1AA0-0AD6-4D1F-B725-D4339467A544}"/>
              </a:ext>
            </a:extLst>
          </p:cNvPr>
          <p:cNvSpPr txBox="1"/>
          <p:nvPr/>
        </p:nvSpPr>
        <p:spPr>
          <a:xfrm>
            <a:off x="9032145" y="5176007"/>
            <a:ext cx="1595309" cy="369332"/>
          </a:xfrm>
          <a:prstGeom prst="rect">
            <a:avLst/>
          </a:prstGeom>
          <a:noFill/>
        </p:spPr>
        <p:txBody>
          <a:bodyPr wrap="none" rtlCol="0">
            <a:spAutoFit/>
          </a:bodyPr>
          <a:lstStyle/>
          <a:p>
            <a:r>
              <a:rPr lang="en-US"/>
              <a:t>ORM Support</a:t>
            </a:r>
          </a:p>
        </p:txBody>
      </p:sp>
    </p:spTree>
    <p:extLst>
      <p:ext uri="{BB962C8B-B14F-4D97-AF65-F5344CB8AC3E}">
        <p14:creationId xmlns:p14="http://schemas.microsoft.com/office/powerpoint/2010/main" val="228866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STARTing Django WEB project </a:t>
            </a:r>
          </a:p>
        </p:txBody>
      </p:sp>
      <p:sp>
        <p:nvSpPr>
          <p:cNvPr id="2" name="TextBox 1">
            <a:extLst>
              <a:ext uri="{FF2B5EF4-FFF2-40B4-BE49-F238E27FC236}">
                <a16:creationId xmlns:a16="http://schemas.microsoft.com/office/drawing/2014/main" id="{C7950907-DB34-47B1-AE8C-03DA2169A869}"/>
              </a:ext>
            </a:extLst>
          </p:cNvPr>
          <p:cNvSpPr txBox="1"/>
          <p:nvPr/>
        </p:nvSpPr>
        <p:spPr>
          <a:xfrm>
            <a:off x="229090" y="1090247"/>
            <a:ext cx="11866730" cy="6247864"/>
          </a:xfrm>
          <a:prstGeom prst="rect">
            <a:avLst/>
          </a:prstGeom>
          <a:noFill/>
        </p:spPr>
        <p:txBody>
          <a:bodyPr wrap="square" rtlCol="0">
            <a:spAutoFit/>
          </a:bodyPr>
          <a:lstStyle/>
          <a:p>
            <a:pPr marL="285750" indent="-285750">
              <a:buFont typeface="Wingdings" panose="05000000000000000000" pitchFamily="2" charset="2"/>
              <a:buChar char="v"/>
            </a:pPr>
            <a:r>
              <a:rPr lang="en-US" sz="2000"/>
              <a:t> To Start Django Web Project use the following command :</a:t>
            </a:r>
          </a:p>
          <a:p>
            <a:r>
              <a:rPr lang="en-US" sz="2000"/>
              <a:t>	</a:t>
            </a:r>
            <a:r>
              <a:rPr lang="en-US" b="1">
                <a:solidFill>
                  <a:srgbClr val="7030A0"/>
                </a:solidFill>
              </a:rPr>
              <a:t>django-admin startproject [project name]</a:t>
            </a:r>
          </a:p>
          <a:p>
            <a:endParaRPr lang="en-US" sz="2000"/>
          </a:p>
          <a:p>
            <a:r>
              <a:rPr lang="en-US" sz="2000"/>
              <a:t>	</a:t>
            </a:r>
            <a:r>
              <a:rPr lang="en-US" sz="2000">
                <a:sym typeface="Wingdings" panose="05000000000000000000" pitchFamily="2" charset="2"/>
              </a:rPr>
              <a:t> This command will create </a:t>
            </a:r>
            <a:r>
              <a:rPr lang="en-US" sz="2000" b="1">
                <a:sym typeface="Wingdings" panose="05000000000000000000" pitchFamily="2" charset="2"/>
              </a:rPr>
              <a:t>Basic Django Web Project File Structure </a:t>
            </a:r>
            <a:r>
              <a:rPr lang="en-US" sz="2000">
                <a:sym typeface="Wingdings" panose="05000000000000000000" pitchFamily="2" charset="2"/>
              </a:rPr>
              <a:t>for developing a web site.</a:t>
            </a:r>
            <a:endParaRPr lang="en-US" sz="2000"/>
          </a:p>
          <a:p>
            <a:endParaRPr lang="en-US" sz="2000"/>
          </a:p>
          <a:p>
            <a:pPr marL="285750" indent="-285750">
              <a:buFont typeface="Wingdings" panose="05000000000000000000" pitchFamily="2" charset="2"/>
              <a:buChar char="v"/>
            </a:pPr>
            <a:endParaRPr lang="en-US" sz="2000"/>
          </a:p>
          <a:p>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pPr marL="285750" indent="-285750">
              <a:buFont typeface="Wingdings" panose="05000000000000000000" pitchFamily="2" charset="2"/>
              <a:buChar char="v"/>
            </a:pPr>
            <a:endParaRPr lang="en-US" sz="2000"/>
          </a:p>
          <a:p>
            <a:endParaRPr lang="en-US" sz="2000"/>
          </a:p>
          <a:p>
            <a:endParaRPr lang="en-US" sz="2000"/>
          </a:p>
          <a:p>
            <a:endParaRPr lang="en-US" sz="2000"/>
          </a:p>
          <a:p>
            <a:pPr marL="285750" indent="-285750">
              <a:buFont typeface="Wingdings" panose="05000000000000000000" pitchFamily="2" charset="2"/>
              <a:buChar char="v"/>
            </a:pPr>
            <a:r>
              <a:rPr lang="en-US" sz="2000"/>
              <a:t> To Run Development Web Server use the following command :</a:t>
            </a:r>
          </a:p>
          <a:p>
            <a:r>
              <a:rPr lang="en-US" sz="2000"/>
              <a:t>	</a:t>
            </a:r>
            <a:r>
              <a:rPr lang="en-US" sz="2000" b="1">
                <a:solidFill>
                  <a:srgbClr val="7030A0"/>
                </a:solidFill>
              </a:rPr>
              <a:t>python manage.py runserver</a:t>
            </a:r>
          </a:p>
          <a:p>
            <a:endParaRPr lang="en-US" sz="2000"/>
          </a:p>
          <a:p>
            <a:endParaRPr lang="en-US" sz="2000"/>
          </a:p>
          <a:p>
            <a:endParaRPr lang="en-US" sz="2000"/>
          </a:p>
        </p:txBody>
      </p:sp>
      <p:pic>
        <p:nvPicPr>
          <p:cNvPr id="6" name="Picture 5">
            <a:extLst>
              <a:ext uri="{FF2B5EF4-FFF2-40B4-BE49-F238E27FC236}">
                <a16:creationId xmlns:a16="http://schemas.microsoft.com/office/drawing/2014/main" id="{EE944562-1B3A-4455-B723-9744B00F0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52" y="2515226"/>
            <a:ext cx="4489710" cy="2409112"/>
          </a:xfrm>
          <a:prstGeom prst="rect">
            <a:avLst/>
          </a:prstGeom>
        </p:spPr>
      </p:pic>
      <p:cxnSp>
        <p:nvCxnSpPr>
          <p:cNvPr id="8" name="Straight Arrow Connector 7">
            <a:extLst>
              <a:ext uri="{FF2B5EF4-FFF2-40B4-BE49-F238E27FC236}">
                <a16:creationId xmlns:a16="http://schemas.microsoft.com/office/drawing/2014/main" id="{728F6003-A8A7-4D6B-8B9B-A371F42E9B45}"/>
              </a:ext>
            </a:extLst>
          </p:cNvPr>
          <p:cNvCxnSpPr>
            <a:cxnSpLocks/>
          </p:cNvCxnSpPr>
          <p:nvPr/>
        </p:nvCxnSpPr>
        <p:spPr>
          <a:xfrm flipV="1">
            <a:off x="2887215" y="2659310"/>
            <a:ext cx="4042091" cy="92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1313CE-7D3A-46E3-A4D4-2CBAC420470C}"/>
              </a:ext>
            </a:extLst>
          </p:cNvPr>
          <p:cNvSpPr txBox="1"/>
          <p:nvPr/>
        </p:nvSpPr>
        <p:spPr>
          <a:xfrm>
            <a:off x="6929306" y="2487646"/>
            <a:ext cx="2185214"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Project Main Folder</a:t>
            </a:r>
          </a:p>
        </p:txBody>
      </p:sp>
      <p:cxnSp>
        <p:nvCxnSpPr>
          <p:cNvPr id="10" name="Straight Arrow Connector 9">
            <a:extLst>
              <a:ext uri="{FF2B5EF4-FFF2-40B4-BE49-F238E27FC236}">
                <a16:creationId xmlns:a16="http://schemas.microsoft.com/office/drawing/2014/main" id="{3EE44611-D1D9-4B2F-870D-B1D6B2C439F7}"/>
              </a:ext>
            </a:extLst>
          </p:cNvPr>
          <p:cNvCxnSpPr>
            <a:cxnSpLocks/>
          </p:cNvCxnSpPr>
          <p:nvPr/>
        </p:nvCxnSpPr>
        <p:spPr>
          <a:xfrm>
            <a:off x="3056393" y="3106241"/>
            <a:ext cx="3872913" cy="88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10BF11E-D7CF-4699-B73E-2336E42038E3}"/>
              </a:ext>
            </a:extLst>
          </p:cNvPr>
          <p:cNvSpPr txBox="1"/>
          <p:nvPr/>
        </p:nvSpPr>
        <p:spPr>
          <a:xfrm>
            <a:off x="6929306" y="3036799"/>
            <a:ext cx="209544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Project Sub Folder</a:t>
            </a:r>
          </a:p>
        </p:txBody>
      </p:sp>
      <p:cxnSp>
        <p:nvCxnSpPr>
          <p:cNvPr id="15" name="Straight Arrow Connector 14">
            <a:extLst>
              <a:ext uri="{FF2B5EF4-FFF2-40B4-BE49-F238E27FC236}">
                <a16:creationId xmlns:a16="http://schemas.microsoft.com/office/drawing/2014/main" id="{E1804479-42DF-4311-BCFD-6562BD25BA11}"/>
              </a:ext>
            </a:extLst>
          </p:cNvPr>
          <p:cNvCxnSpPr>
            <a:cxnSpLocks/>
          </p:cNvCxnSpPr>
          <p:nvPr/>
        </p:nvCxnSpPr>
        <p:spPr>
          <a:xfrm>
            <a:off x="3073171" y="3387851"/>
            <a:ext cx="3856135" cy="278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667D29-FFFA-48B7-B18D-D57DF6C9BD29}"/>
              </a:ext>
            </a:extLst>
          </p:cNvPr>
          <p:cNvSpPr txBox="1"/>
          <p:nvPr/>
        </p:nvSpPr>
        <p:spPr>
          <a:xfrm>
            <a:off x="6929306" y="3567848"/>
            <a:ext cx="509626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_init_ indicates this Folder as a Python Package</a:t>
            </a:r>
          </a:p>
        </p:txBody>
      </p:sp>
      <p:cxnSp>
        <p:nvCxnSpPr>
          <p:cNvPr id="21" name="Straight Arrow Connector 20">
            <a:extLst>
              <a:ext uri="{FF2B5EF4-FFF2-40B4-BE49-F238E27FC236}">
                <a16:creationId xmlns:a16="http://schemas.microsoft.com/office/drawing/2014/main" id="{651B8103-5E3D-4CC4-93BD-249DF02D7AAA}"/>
              </a:ext>
            </a:extLst>
          </p:cNvPr>
          <p:cNvCxnSpPr>
            <a:cxnSpLocks/>
          </p:cNvCxnSpPr>
          <p:nvPr/>
        </p:nvCxnSpPr>
        <p:spPr>
          <a:xfrm>
            <a:off x="3073171" y="3707671"/>
            <a:ext cx="3856135" cy="468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E8895B1-C40F-44B9-9123-5DFE82B90B33}"/>
              </a:ext>
            </a:extLst>
          </p:cNvPr>
          <p:cNvSpPr txBox="1"/>
          <p:nvPr/>
        </p:nvSpPr>
        <p:spPr>
          <a:xfrm>
            <a:off x="6929306" y="4056709"/>
            <a:ext cx="223651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Project Settings File</a:t>
            </a:r>
          </a:p>
        </p:txBody>
      </p:sp>
      <p:cxnSp>
        <p:nvCxnSpPr>
          <p:cNvPr id="25" name="Straight Arrow Connector 24">
            <a:extLst>
              <a:ext uri="{FF2B5EF4-FFF2-40B4-BE49-F238E27FC236}">
                <a16:creationId xmlns:a16="http://schemas.microsoft.com/office/drawing/2014/main" id="{AE15F70D-6737-4BF9-80B8-56D282DD5131}"/>
              </a:ext>
            </a:extLst>
          </p:cNvPr>
          <p:cNvCxnSpPr>
            <a:cxnSpLocks/>
          </p:cNvCxnSpPr>
          <p:nvPr/>
        </p:nvCxnSpPr>
        <p:spPr>
          <a:xfrm>
            <a:off x="2789343" y="4056709"/>
            <a:ext cx="4139963" cy="630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204C1B-4A86-4B54-B031-BA1855A3E2EB}"/>
              </a:ext>
            </a:extLst>
          </p:cNvPr>
          <p:cNvSpPr txBox="1"/>
          <p:nvPr/>
        </p:nvSpPr>
        <p:spPr>
          <a:xfrm>
            <a:off x="6929306" y="4551845"/>
            <a:ext cx="193296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URL Routing File</a:t>
            </a:r>
          </a:p>
        </p:txBody>
      </p:sp>
      <p:cxnSp>
        <p:nvCxnSpPr>
          <p:cNvPr id="28" name="Straight Arrow Connector 27">
            <a:extLst>
              <a:ext uri="{FF2B5EF4-FFF2-40B4-BE49-F238E27FC236}">
                <a16:creationId xmlns:a16="http://schemas.microsoft.com/office/drawing/2014/main" id="{0392CDDD-2C76-4C6A-9B0A-D117B47EEC63}"/>
              </a:ext>
            </a:extLst>
          </p:cNvPr>
          <p:cNvCxnSpPr>
            <a:cxnSpLocks/>
          </p:cNvCxnSpPr>
          <p:nvPr/>
        </p:nvCxnSpPr>
        <p:spPr>
          <a:xfrm>
            <a:off x="2887215" y="4293073"/>
            <a:ext cx="4042091" cy="914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9EE629-F0FE-4F5C-90DC-53234C27FE09}"/>
              </a:ext>
            </a:extLst>
          </p:cNvPr>
          <p:cNvSpPr txBox="1"/>
          <p:nvPr/>
        </p:nvSpPr>
        <p:spPr>
          <a:xfrm>
            <a:off x="6929306" y="5056176"/>
            <a:ext cx="471609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Interface b/w Web Application &amp; Web Server</a:t>
            </a:r>
          </a:p>
        </p:txBody>
      </p:sp>
      <p:cxnSp>
        <p:nvCxnSpPr>
          <p:cNvPr id="31" name="Straight Arrow Connector 30">
            <a:extLst>
              <a:ext uri="{FF2B5EF4-FFF2-40B4-BE49-F238E27FC236}">
                <a16:creationId xmlns:a16="http://schemas.microsoft.com/office/drawing/2014/main" id="{A590D4DE-E956-4281-A8B5-A6DC4D5E5394}"/>
              </a:ext>
            </a:extLst>
          </p:cNvPr>
          <p:cNvCxnSpPr>
            <a:cxnSpLocks/>
          </p:cNvCxnSpPr>
          <p:nvPr/>
        </p:nvCxnSpPr>
        <p:spPr>
          <a:xfrm>
            <a:off x="2733282" y="4687523"/>
            <a:ext cx="845916" cy="389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3446EA0-8BD1-4359-B07A-605173400824}"/>
              </a:ext>
            </a:extLst>
          </p:cNvPr>
          <p:cNvSpPr txBox="1"/>
          <p:nvPr/>
        </p:nvSpPr>
        <p:spPr>
          <a:xfrm>
            <a:off x="2872185" y="5098279"/>
            <a:ext cx="2377574"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t>Command Line Utility</a:t>
            </a:r>
          </a:p>
        </p:txBody>
      </p:sp>
    </p:spTree>
    <p:extLst>
      <p:ext uri="{BB962C8B-B14F-4D97-AF65-F5344CB8AC3E}">
        <p14:creationId xmlns:p14="http://schemas.microsoft.com/office/powerpoint/2010/main" val="192374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03A410A2-E1A1-4B97-A831-7D60CE8AF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81" b="12307"/>
          <a:stretch/>
        </p:blipFill>
        <p:spPr bwMode="auto">
          <a:xfrm>
            <a:off x="9829800" y="155539"/>
            <a:ext cx="2266020" cy="812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CDC1042-1423-4AAD-B683-72F581E2D149}"/>
              </a:ext>
            </a:extLst>
          </p:cNvPr>
          <p:cNvSpPr>
            <a:spLocks noGrp="1"/>
          </p:cNvSpPr>
          <p:nvPr>
            <p:ph type="title"/>
          </p:nvPr>
        </p:nvSpPr>
        <p:spPr>
          <a:xfrm>
            <a:off x="229091" y="163469"/>
            <a:ext cx="9099548" cy="797584"/>
          </a:xfrm>
          <a:solidFill>
            <a:schemeClr val="bg1"/>
          </a:solidFill>
        </p:spPr>
        <p:txBody>
          <a:bodyPr>
            <a:normAutofit fontScale="90000"/>
          </a:bodyPr>
          <a:lstStyle/>
          <a:p>
            <a:r>
              <a:rPr lang="en-US" sz="3200" b="1">
                <a:solidFill>
                  <a:srgbClr val="008E40"/>
                </a:solidFill>
              </a:rPr>
              <a:t>Django Request to Response Cycle </a:t>
            </a:r>
          </a:p>
        </p:txBody>
      </p:sp>
      <p:pic>
        <p:nvPicPr>
          <p:cNvPr id="6" name="Picture 5">
            <a:extLst>
              <a:ext uri="{FF2B5EF4-FFF2-40B4-BE49-F238E27FC236}">
                <a16:creationId xmlns:a16="http://schemas.microsoft.com/office/drawing/2014/main" id="{FD854495-2321-4F3C-A04A-42916C3EC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912" y="1094880"/>
            <a:ext cx="5998129" cy="5658374"/>
          </a:xfrm>
          <a:prstGeom prst="rect">
            <a:avLst/>
          </a:prstGeom>
          <a:ln w="88900" cap="sq" cmpd="thickThin">
            <a:solidFill>
              <a:srgbClr val="FFC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8463085F-4FC9-4AFB-B040-41D28D3111C5}"/>
              </a:ext>
            </a:extLst>
          </p:cNvPr>
          <p:cNvSpPr txBox="1"/>
          <p:nvPr/>
        </p:nvSpPr>
        <p:spPr>
          <a:xfrm>
            <a:off x="6509857" y="6325199"/>
            <a:ext cx="914400" cy="369332"/>
          </a:xfrm>
          <a:prstGeom prst="rect">
            <a:avLst/>
          </a:prstGeom>
          <a:solidFill>
            <a:schemeClr val="bg1"/>
          </a:solidFill>
        </p:spPr>
        <p:txBody>
          <a:bodyPr wrap="square" rtlCol="0">
            <a:spAutoFit/>
          </a:bodyPr>
          <a:lstStyle/>
          <a:p>
            <a:endParaRPr lang="en-US"/>
          </a:p>
        </p:txBody>
      </p:sp>
      <p:sp>
        <p:nvSpPr>
          <p:cNvPr id="8" name="TextBox 7">
            <a:extLst>
              <a:ext uri="{FF2B5EF4-FFF2-40B4-BE49-F238E27FC236}">
                <a16:creationId xmlns:a16="http://schemas.microsoft.com/office/drawing/2014/main" id="{1D5B9930-AA1A-4E7B-B43D-EAB168809B75}"/>
              </a:ext>
            </a:extLst>
          </p:cNvPr>
          <p:cNvSpPr txBox="1"/>
          <p:nvPr/>
        </p:nvSpPr>
        <p:spPr>
          <a:xfrm>
            <a:off x="6683833" y="6325199"/>
            <a:ext cx="914400" cy="369332"/>
          </a:xfrm>
          <a:prstGeom prst="rect">
            <a:avLst/>
          </a:prstGeom>
          <a:solidFill>
            <a:schemeClr val="bg1"/>
          </a:solidFill>
        </p:spPr>
        <p:txBody>
          <a:bodyPr wrap="square" rtlCol="0">
            <a:spAutoFit/>
          </a:bodyPr>
          <a:lstStyle/>
          <a:p>
            <a:endParaRPr lang="en-US"/>
          </a:p>
        </p:txBody>
      </p:sp>
      <p:sp>
        <p:nvSpPr>
          <p:cNvPr id="9" name="TextBox 8">
            <a:extLst>
              <a:ext uri="{FF2B5EF4-FFF2-40B4-BE49-F238E27FC236}">
                <a16:creationId xmlns:a16="http://schemas.microsoft.com/office/drawing/2014/main" id="{0009B298-5931-4836-BAA2-B294F399CE4F}"/>
              </a:ext>
            </a:extLst>
          </p:cNvPr>
          <p:cNvSpPr txBox="1"/>
          <p:nvPr/>
        </p:nvSpPr>
        <p:spPr>
          <a:xfrm>
            <a:off x="6807237" y="6325199"/>
            <a:ext cx="914400" cy="369332"/>
          </a:xfrm>
          <a:prstGeom prst="rect">
            <a:avLst/>
          </a:prstGeom>
          <a:solidFill>
            <a:schemeClr val="bg1"/>
          </a:solidFill>
        </p:spPr>
        <p:txBody>
          <a:bodyPr wrap="square" rtlCol="0">
            <a:spAutoFit/>
          </a:bodyPr>
          <a:lstStyle/>
          <a:p>
            <a:endParaRPr lang="en-US"/>
          </a:p>
        </p:txBody>
      </p:sp>
      <p:sp>
        <p:nvSpPr>
          <p:cNvPr id="10" name="TextBox 9">
            <a:extLst>
              <a:ext uri="{FF2B5EF4-FFF2-40B4-BE49-F238E27FC236}">
                <a16:creationId xmlns:a16="http://schemas.microsoft.com/office/drawing/2014/main" id="{C4B4F938-B1D6-4E69-92D3-77FC2E8DF027}"/>
              </a:ext>
            </a:extLst>
          </p:cNvPr>
          <p:cNvSpPr txBox="1"/>
          <p:nvPr/>
        </p:nvSpPr>
        <p:spPr>
          <a:xfrm>
            <a:off x="6868939" y="6354561"/>
            <a:ext cx="914400" cy="369332"/>
          </a:xfrm>
          <a:prstGeom prst="rect">
            <a:avLst/>
          </a:prstGeom>
          <a:solidFill>
            <a:schemeClr val="bg1"/>
          </a:solidFill>
        </p:spPr>
        <p:txBody>
          <a:bodyPr wrap="square" rtlCol="0">
            <a:spAutoFit/>
          </a:bodyPr>
          <a:lstStyle/>
          <a:p>
            <a:endParaRPr lang="en-US"/>
          </a:p>
        </p:txBody>
      </p:sp>
      <p:sp>
        <p:nvSpPr>
          <p:cNvPr id="11" name="TextBox 10">
            <a:extLst>
              <a:ext uri="{FF2B5EF4-FFF2-40B4-BE49-F238E27FC236}">
                <a16:creationId xmlns:a16="http://schemas.microsoft.com/office/drawing/2014/main" id="{505A3413-127D-4A39-82EC-EC95DF9B6587}"/>
              </a:ext>
            </a:extLst>
          </p:cNvPr>
          <p:cNvSpPr txBox="1"/>
          <p:nvPr/>
        </p:nvSpPr>
        <p:spPr>
          <a:xfrm>
            <a:off x="6766508" y="6354561"/>
            <a:ext cx="914400" cy="369332"/>
          </a:xfrm>
          <a:prstGeom prst="rect">
            <a:avLst/>
          </a:prstGeom>
          <a:solidFill>
            <a:schemeClr val="bg1"/>
          </a:solidFill>
        </p:spPr>
        <p:txBody>
          <a:bodyPr wrap="square" rtlCol="0">
            <a:spAutoFit/>
          </a:bodyPr>
          <a:lstStyle/>
          <a:p>
            <a:endParaRPr lang="en-US"/>
          </a:p>
        </p:txBody>
      </p:sp>
      <p:sp>
        <p:nvSpPr>
          <p:cNvPr id="12" name="TextBox 11">
            <a:extLst>
              <a:ext uri="{FF2B5EF4-FFF2-40B4-BE49-F238E27FC236}">
                <a16:creationId xmlns:a16="http://schemas.microsoft.com/office/drawing/2014/main" id="{2638196F-DBFE-4FFC-BB7C-00801FB2DF1F}"/>
              </a:ext>
            </a:extLst>
          </p:cNvPr>
          <p:cNvSpPr txBox="1"/>
          <p:nvPr/>
        </p:nvSpPr>
        <p:spPr>
          <a:xfrm>
            <a:off x="6724562" y="6354561"/>
            <a:ext cx="914400" cy="369332"/>
          </a:xfrm>
          <a:prstGeom prst="rect">
            <a:avLst/>
          </a:prstGeom>
          <a:solidFill>
            <a:schemeClr val="bg1"/>
          </a:solidFill>
        </p:spPr>
        <p:txBody>
          <a:bodyPr wrap="square" rtlCol="0">
            <a:spAutoFit/>
          </a:bodyPr>
          <a:lstStyle/>
          <a:p>
            <a:endParaRPr lang="en-US"/>
          </a:p>
        </p:txBody>
      </p:sp>
      <p:sp>
        <p:nvSpPr>
          <p:cNvPr id="13" name="TextBox 12">
            <a:extLst>
              <a:ext uri="{FF2B5EF4-FFF2-40B4-BE49-F238E27FC236}">
                <a16:creationId xmlns:a16="http://schemas.microsoft.com/office/drawing/2014/main" id="{81EF5D65-89BF-4981-A8E7-24E9505643AC}"/>
              </a:ext>
            </a:extLst>
          </p:cNvPr>
          <p:cNvSpPr txBox="1"/>
          <p:nvPr/>
        </p:nvSpPr>
        <p:spPr>
          <a:xfrm>
            <a:off x="6599514" y="6358764"/>
            <a:ext cx="914400" cy="369332"/>
          </a:xfrm>
          <a:prstGeom prst="rect">
            <a:avLst/>
          </a:prstGeom>
          <a:solidFill>
            <a:schemeClr val="bg1"/>
          </a:solidFill>
        </p:spPr>
        <p:txBody>
          <a:bodyPr wrap="square" rtlCol="0">
            <a:spAutoFit/>
          </a:bodyPr>
          <a:lstStyle/>
          <a:p>
            <a:endParaRPr lang="en-US"/>
          </a:p>
        </p:txBody>
      </p:sp>
      <p:sp>
        <p:nvSpPr>
          <p:cNvPr id="14" name="TextBox 13">
            <a:extLst>
              <a:ext uri="{FF2B5EF4-FFF2-40B4-BE49-F238E27FC236}">
                <a16:creationId xmlns:a16="http://schemas.microsoft.com/office/drawing/2014/main" id="{D6EBB2D7-EE13-4D29-8376-FB600E4A8334}"/>
              </a:ext>
            </a:extLst>
          </p:cNvPr>
          <p:cNvSpPr txBox="1"/>
          <p:nvPr/>
        </p:nvSpPr>
        <p:spPr>
          <a:xfrm>
            <a:off x="6571559" y="6358764"/>
            <a:ext cx="914400"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32011257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7016</TotalTime>
  <Words>5786</Words>
  <Application>Microsoft Office PowerPoint</Application>
  <PresentationFormat>Widescreen</PresentationFormat>
  <Paragraphs>690</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Tahoma</vt:lpstr>
      <vt:lpstr>Wingdings</vt:lpstr>
      <vt:lpstr>Parcel</vt:lpstr>
      <vt:lpstr>The Software Services </vt:lpstr>
      <vt:lpstr>PowerPoint Presentation</vt:lpstr>
      <vt:lpstr>What is Django ?</vt:lpstr>
      <vt:lpstr>Why Django Web framework ?</vt:lpstr>
      <vt:lpstr>Why Django Web framework ?</vt:lpstr>
      <vt:lpstr>HOW to use Django ? </vt:lpstr>
      <vt:lpstr>Django MVT Mechanism : </vt:lpstr>
      <vt:lpstr>STARTing Django WEB project </vt:lpstr>
      <vt:lpstr>Django Request to Response Cycle </vt:lpstr>
      <vt:lpstr>Django web application </vt:lpstr>
      <vt:lpstr>Starting Django web application  </vt:lpstr>
      <vt:lpstr>application Routine Tasks</vt:lpstr>
      <vt:lpstr>Django Templates SETUP</vt:lpstr>
      <vt:lpstr>Django Static files Setup </vt:lpstr>
      <vt:lpstr>Django Static files Setup </vt:lpstr>
      <vt:lpstr>Django URL Mappings</vt:lpstr>
      <vt:lpstr>Django Template Language </vt:lpstr>
      <vt:lpstr>Django Template inheritance</vt:lpstr>
      <vt:lpstr>Django Template inheritance</vt:lpstr>
      <vt:lpstr>Django ADMIN INTERFACE </vt:lpstr>
      <vt:lpstr>Django models </vt:lpstr>
      <vt:lpstr>Django bypassing model layer </vt:lpstr>
      <vt:lpstr>Django Storing HTML Form data in db  </vt:lpstr>
      <vt:lpstr>Django FORMS </vt:lpstr>
      <vt:lpstr>Django forms </vt:lpstr>
      <vt:lpstr>Django CRUD operations in DB </vt:lpstr>
      <vt:lpstr>Django CRUD operations in DB </vt:lpstr>
      <vt:lpstr>Django USER REGISTRATION </vt:lpstr>
      <vt:lpstr>Django USER REGISTRATION </vt:lpstr>
      <vt:lpstr>Django USER REGISTRATION </vt:lpstr>
      <vt:lpstr>Django USER LogIN</vt:lpstr>
      <vt:lpstr>Django USER LOGout</vt:lpstr>
      <vt:lpstr>Django USER logout</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lpstr>Django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Services </dc:title>
  <dc:creator>Veera Raghava Morkonda</dc:creator>
  <cp:lastModifiedBy>Veera Raghava Morkonda</cp:lastModifiedBy>
  <cp:revision>244</cp:revision>
  <dcterms:created xsi:type="dcterms:W3CDTF">2019-09-17T13:57:05Z</dcterms:created>
  <dcterms:modified xsi:type="dcterms:W3CDTF">2020-01-12T16:32:09Z</dcterms:modified>
</cp:coreProperties>
</file>