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  <p:sldId id="256" r:id="rId3"/>
    <p:sldId id="258" r:id="rId4"/>
    <p:sldId id="259" r:id="rId5"/>
    <p:sldId id="261" r:id="rId6"/>
    <p:sldId id="260" r:id="rId7"/>
    <p:sldId id="257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72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4" r:id="rId47"/>
    <p:sldId id="305" r:id="rId48"/>
    <p:sldId id="306" r:id="rId49"/>
    <p:sldId id="307" r:id="rId50"/>
    <p:sldId id="309" r:id="rId51"/>
    <p:sldId id="311" r:id="rId52"/>
    <p:sldId id="314" r:id="rId53"/>
    <p:sldId id="312" r:id="rId54"/>
    <p:sldId id="313" r:id="rId55"/>
    <p:sldId id="315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6C5-4E75-4415-BC17-C6D8232DAB95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DA-DD6B-45BE-9AEF-3D1217F2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6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6C5-4E75-4415-BC17-C6D8232DAB95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DA-DD6B-45BE-9AEF-3D1217F2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3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6C5-4E75-4415-BC17-C6D8232DAB95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DA-DD6B-45BE-9AEF-3D1217F234A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9752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6C5-4E75-4415-BC17-C6D8232DAB95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DA-DD6B-45BE-9AEF-3D1217F2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90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6C5-4E75-4415-BC17-C6D8232DAB95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DA-DD6B-45BE-9AEF-3D1217F234A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57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6C5-4E75-4415-BC17-C6D8232DAB95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DA-DD6B-45BE-9AEF-3D1217F2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18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6C5-4E75-4415-BC17-C6D8232DAB95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DA-DD6B-45BE-9AEF-3D1217F2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6C5-4E75-4415-BC17-C6D8232DAB95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DA-DD6B-45BE-9AEF-3D1217F2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4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6C5-4E75-4415-BC17-C6D8232DAB95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DA-DD6B-45BE-9AEF-3D1217F2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6C5-4E75-4415-BC17-C6D8232DAB95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DA-DD6B-45BE-9AEF-3D1217F2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3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6C5-4E75-4415-BC17-C6D8232DAB95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DA-DD6B-45BE-9AEF-3D1217F2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1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6C5-4E75-4415-BC17-C6D8232DAB95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DA-DD6B-45BE-9AEF-3D1217F2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0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6C5-4E75-4415-BC17-C6D8232DAB95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DA-DD6B-45BE-9AEF-3D1217F2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6C5-4E75-4415-BC17-C6D8232DAB95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DA-DD6B-45BE-9AEF-3D1217F2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4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6C5-4E75-4415-BC17-C6D8232DAB95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DA-DD6B-45BE-9AEF-3D1217F2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1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6C5-4E75-4415-BC17-C6D8232DAB95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7ADA-DD6B-45BE-9AEF-3D1217F2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7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636C5-4E75-4415-BC17-C6D8232DAB95}" type="datetimeFigureOut">
              <a:rPr lang="en-US" smtClean="0"/>
              <a:t>03-Sep-19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B77ADA-DD6B-45BE-9AEF-3D1217F23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9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google.com/images/flower.jp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header.asp" TargetMode="External"/><Relationship Id="rId13" Type="http://schemas.openxmlformats.org/officeDocument/2006/relationships/hyperlink" Target="https://www.w3schools.com/tags/tag_summary.asp" TargetMode="External"/><Relationship Id="rId3" Type="http://schemas.openxmlformats.org/officeDocument/2006/relationships/hyperlink" Target="https://www.w3schools.com/tags/tag_aside.asp" TargetMode="External"/><Relationship Id="rId7" Type="http://schemas.openxmlformats.org/officeDocument/2006/relationships/hyperlink" Target="https://www.w3schools.com/tags/tag_footer.asp" TargetMode="External"/><Relationship Id="rId12" Type="http://schemas.openxmlformats.org/officeDocument/2006/relationships/hyperlink" Target="https://www.w3schools.com/tags/tag_section.asp" TargetMode="External"/><Relationship Id="rId2" Type="http://schemas.openxmlformats.org/officeDocument/2006/relationships/hyperlink" Target="https://www.w3schools.com/tags/tag_article.asp" TargetMode="External"/><Relationship Id="rId16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figure.asp" TargetMode="External"/><Relationship Id="rId11" Type="http://schemas.openxmlformats.org/officeDocument/2006/relationships/hyperlink" Target="https://www.w3schools.com/tags/tag_nav.asp" TargetMode="External"/><Relationship Id="rId5" Type="http://schemas.openxmlformats.org/officeDocument/2006/relationships/hyperlink" Target="https://www.w3schools.com/tags/tag_figcaption.asp" TargetMode="External"/><Relationship Id="rId15" Type="http://schemas.openxmlformats.org/officeDocument/2006/relationships/image" Target="../media/image2.png"/><Relationship Id="rId10" Type="http://schemas.openxmlformats.org/officeDocument/2006/relationships/hyperlink" Target="https://www.w3schools.com/tags/tag_mark.asp" TargetMode="External"/><Relationship Id="rId4" Type="http://schemas.openxmlformats.org/officeDocument/2006/relationships/hyperlink" Target="https://www.w3schools.com/tags/tag_details.asp" TargetMode="External"/><Relationship Id="rId9" Type="http://schemas.openxmlformats.org/officeDocument/2006/relationships/hyperlink" Target="https://www.w3schools.com/tags/tag_main.asp" TargetMode="External"/><Relationship Id="rId14" Type="http://schemas.openxmlformats.org/officeDocument/2006/relationships/hyperlink" Target="https://www.w3schools.com/tags/tag_time.asp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webpage-name.html" TargetMode="External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127.0.0.1/webpage-name.html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pkart.com/" TargetMode="External"/><Relationship Id="rId2" Type="http://schemas.openxmlformats.org/officeDocument/2006/relationships/hyperlink" Target="http://www.sitename.doma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php.net/" TargetMode="External"/><Relationship Id="rId4" Type="http://schemas.openxmlformats.org/officeDocument/2006/relationships/hyperlink" Target="http://www.python.org/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74396755-stock-vector-indian-womans-hand-greeting-posture-of-namaste-vector-illu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1676400"/>
            <a:ext cx="3657600" cy="312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5767" y="5181600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		   Yours ! </a:t>
            </a:r>
          </a:p>
          <a:p>
            <a:r>
              <a:rPr lang="en-US" sz="3200" b="1" i="1" spc="5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	Veera Raghava 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828800" y="558226"/>
            <a:ext cx="8229600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algn="ctr"/>
            <a:r>
              <a:rPr lang="en-US" sz="4000" b="1" i="1" spc="5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History of HTML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sz="2000"/>
              <a:t>HTML was originally developed by Tim Berners-Lee in 1990. He is also known as the father of the web. </a:t>
            </a:r>
          </a:p>
          <a:p>
            <a:r>
              <a:rPr lang="en-US" sz="2000"/>
              <a:t>In 1996, the World Wide Web Consortium (W3C) became the authority to maintain the HTML specifications.</a:t>
            </a:r>
          </a:p>
          <a:p>
            <a:r>
              <a:rPr lang="en-US" sz="2000"/>
              <a:t>HTML also became an international standard (ISO) in 2000.</a:t>
            </a:r>
          </a:p>
          <a:p>
            <a:r>
              <a:rPr lang="en-US" sz="2000"/>
              <a:t>HTML5 is the latest version of HTML. HTML5 provides a faster and more robust approach to web development.</a:t>
            </a:r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C721D2-2578-457E-9A06-85E0B9F88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34628"/>
              </p:ext>
            </p:extLst>
          </p:nvPr>
        </p:nvGraphicFramePr>
        <p:xfrm>
          <a:off x="2734949" y="3750165"/>
          <a:ext cx="4957550" cy="27736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78775">
                  <a:extLst>
                    <a:ext uri="{9D8B030D-6E8A-4147-A177-3AD203B41FA5}">
                      <a16:colId xmlns:a16="http://schemas.microsoft.com/office/drawing/2014/main" val="4233963306"/>
                    </a:ext>
                  </a:extLst>
                </a:gridCol>
                <a:gridCol w="2478775">
                  <a:extLst>
                    <a:ext uri="{9D8B030D-6E8A-4147-A177-3AD203B41FA5}">
                      <a16:colId xmlns:a16="http://schemas.microsoft.com/office/drawing/2014/main" val="873911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Version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Year</a:t>
                      </a:r>
                      <a:endParaRPr lang="en-US" b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92717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HTML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1991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99826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HTML 2.0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1995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32519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HTML 3.2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1997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56172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HTML 4.01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1999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788717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XHTML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2000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88005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HTML5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2014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65947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54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/>
          </a:p>
          <a:p>
            <a:pPr marL="0" indent="0">
              <a:buNone/>
            </a:pPr>
            <a:r>
              <a:rPr lang="en-US" sz="3600">
                <a:solidFill>
                  <a:srgbClr val="0070C0"/>
                </a:solidFill>
              </a:rPr>
              <a:t>&lt;tagname&gt; </a:t>
            </a:r>
            <a:r>
              <a:rPr lang="en-US" sz="3600">
                <a:solidFill>
                  <a:schemeClr val="accent1">
                    <a:lumMod val="75000"/>
                  </a:schemeClr>
                </a:solidFill>
              </a:rPr>
              <a:t>Content </a:t>
            </a:r>
            <a:r>
              <a:rPr lang="en-US" sz="3600">
                <a:solidFill>
                  <a:srgbClr val="0070C0"/>
                </a:solidFill>
              </a:rPr>
              <a:t>&lt;/tagname&gt;</a:t>
            </a:r>
          </a:p>
          <a:p>
            <a:pPr marL="0" indent="0">
              <a:buNone/>
            </a:pPr>
            <a:r>
              <a:rPr lang="en-US" sz="3600">
                <a:solidFill>
                  <a:srgbClr val="0070C0"/>
                </a:solidFill>
              </a:rPr>
              <a:t>&lt;tagname</a:t>
            </a:r>
            <a:r>
              <a:rPr lang="en-US" sz="3600"/>
              <a:t> attribute=“value”</a:t>
            </a:r>
            <a:r>
              <a:rPr lang="en-US" sz="3600">
                <a:solidFill>
                  <a:srgbClr val="0070C0"/>
                </a:solidFill>
              </a:rPr>
              <a:t>&gt;</a:t>
            </a:r>
            <a:r>
              <a:rPr lang="en-US" sz="3600"/>
              <a:t> </a:t>
            </a:r>
            <a:r>
              <a:rPr lang="en-US" sz="3600">
                <a:solidFill>
                  <a:schemeClr val="accent2"/>
                </a:solidFill>
              </a:rPr>
              <a:t>Content </a:t>
            </a:r>
            <a:r>
              <a:rPr lang="en-US" sz="3600">
                <a:solidFill>
                  <a:srgbClr val="0070C0"/>
                </a:solidFill>
              </a:rPr>
              <a:t>&lt;/tagname&gt;</a:t>
            </a:r>
          </a:p>
          <a:p>
            <a:pPr marL="0" indent="0">
              <a:buNone/>
            </a:pPr>
            <a:endParaRPr lang="en-US" sz="40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Ex :-</a:t>
            </a:r>
          </a:p>
          <a:p>
            <a:pPr marL="0" indent="0">
              <a:buNone/>
            </a:pPr>
            <a:r>
              <a:rPr lang="en-US" sz="3600">
                <a:solidFill>
                  <a:srgbClr val="0070C0"/>
                </a:solidFill>
              </a:rPr>
              <a:t>&lt;p&gt; </a:t>
            </a:r>
            <a:r>
              <a:rPr lang="en-US" sz="3600">
                <a:solidFill>
                  <a:schemeClr val="accent2"/>
                </a:solidFill>
              </a:rPr>
              <a:t>Hello World </a:t>
            </a:r>
            <a:r>
              <a:rPr lang="en-US" sz="3600">
                <a:solidFill>
                  <a:srgbClr val="0070C0"/>
                </a:solidFill>
              </a:rPr>
              <a:t>&lt;/p&gt;</a:t>
            </a:r>
          </a:p>
          <a:p>
            <a:pPr marL="0" indent="0">
              <a:buNone/>
            </a:pPr>
            <a:r>
              <a:rPr lang="en-US" sz="3600">
                <a:solidFill>
                  <a:srgbClr val="0070C0"/>
                </a:solidFill>
              </a:rPr>
              <a:t>&lt;p </a:t>
            </a:r>
            <a:r>
              <a:rPr lang="en-US" sz="3600">
                <a:solidFill>
                  <a:schemeClr val="accent5"/>
                </a:solidFill>
              </a:rPr>
              <a:t>style=“color:red”</a:t>
            </a:r>
            <a:r>
              <a:rPr lang="en-US" sz="3600">
                <a:solidFill>
                  <a:srgbClr val="0070C0"/>
                </a:solidFill>
              </a:rPr>
              <a:t>&gt; </a:t>
            </a:r>
            <a:r>
              <a:rPr lang="en-US" sz="3600">
                <a:solidFill>
                  <a:schemeClr val="accent2"/>
                </a:solidFill>
              </a:rPr>
              <a:t>Hello World </a:t>
            </a:r>
            <a:r>
              <a:rPr lang="en-US" sz="3600">
                <a:solidFill>
                  <a:srgbClr val="0070C0"/>
                </a:solidFill>
              </a:rPr>
              <a:t>&lt;/p&gt;</a:t>
            </a:r>
          </a:p>
          <a:p>
            <a:pPr marL="0" indent="0">
              <a:buNone/>
            </a:pPr>
            <a:endParaRPr lang="en-US" sz="400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400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sz="4000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25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Element: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	</a:t>
            </a:r>
            <a:r>
              <a:rPr lang="en-US" sz="3200">
                <a:solidFill>
                  <a:srgbClr val="0070C0"/>
                </a:solidFill>
                <a:highlight>
                  <a:srgbClr val="FFFF00"/>
                </a:highlight>
              </a:rPr>
              <a:t>   	</a:t>
            </a:r>
          </a:p>
          <a:p>
            <a:pPr marL="0" indent="0">
              <a:buNone/>
            </a:pPr>
            <a:r>
              <a:rPr lang="en-US" sz="3200">
                <a:solidFill>
                  <a:srgbClr val="0070C0"/>
                </a:solidFill>
              </a:rPr>
              <a:t>	</a:t>
            </a:r>
            <a:r>
              <a:rPr lang="en-US" sz="3200">
                <a:solidFill>
                  <a:schemeClr val="accent2"/>
                </a:solidFill>
              </a:rPr>
              <a:t>	Html Opening Tag</a:t>
            </a:r>
            <a:r>
              <a:rPr lang="en-US" sz="3200">
                <a:solidFill>
                  <a:srgbClr val="0070C0"/>
                </a:solidFill>
              </a:rPr>
              <a:t>				</a:t>
            </a:r>
            <a:r>
              <a:rPr lang="en-US" sz="3200">
                <a:solidFill>
                  <a:schemeClr val="accent2"/>
                </a:solidFill>
              </a:rPr>
              <a:t>Html Closing Tag</a:t>
            </a:r>
          </a:p>
          <a:p>
            <a:pPr marL="0" indent="0">
              <a:buNone/>
            </a:pPr>
            <a:endParaRPr lang="en-US" sz="32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200">
                <a:solidFill>
                  <a:srgbClr val="0070C0"/>
                </a:solidFill>
              </a:rPr>
              <a:t>				</a:t>
            </a:r>
            <a:r>
              <a:rPr lang="en-US" sz="3200">
                <a:solidFill>
                  <a:srgbClr val="0070C0"/>
                </a:solidFill>
                <a:highlight>
                  <a:srgbClr val="FFFF00"/>
                </a:highlight>
              </a:rPr>
              <a:t> &lt;tagname&gt; </a:t>
            </a:r>
            <a:r>
              <a:rPr lang="en-US" sz="320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Content </a:t>
            </a:r>
            <a:r>
              <a:rPr lang="en-US" sz="3200">
                <a:solidFill>
                  <a:srgbClr val="0070C0"/>
                </a:solidFill>
                <a:highlight>
                  <a:srgbClr val="FFFF00"/>
                </a:highlight>
              </a:rPr>
              <a:t>&lt;/tagname&gt; </a:t>
            </a:r>
            <a:endParaRPr lang="en-US" sz="32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200">
                <a:solidFill>
                  <a:srgbClr val="0070C0"/>
                </a:solidFill>
              </a:rPr>
              <a:t>				  </a:t>
            </a:r>
            <a:r>
              <a:rPr lang="en-US" sz="3200">
                <a:solidFill>
                  <a:srgbClr val="7030A0"/>
                </a:solidFill>
              </a:rPr>
              <a:t>-----------</a:t>
            </a:r>
            <a:r>
              <a:rPr lang="en-US" sz="2800" b="1">
                <a:solidFill>
                  <a:srgbClr val="7030A0"/>
                </a:solidFill>
              </a:rPr>
              <a:t>HTML Element---------------</a:t>
            </a:r>
            <a:endParaRPr lang="en-US" sz="3200" b="1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uble Brace 3">
            <a:extLst>
              <a:ext uri="{FF2B5EF4-FFF2-40B4-BE49-F238E27FC236}">
                <a16:creationId xmlns:a16="http://schemas.microsoft.com/office/drawing/2014/main" id="{F27D6DFA-8622-4EF0-9248-CCCCA02625E7}"/>
              </a:ext>
            </a:extLst>
          </p:cNvPr>
          <p:cNvSpPr/>
          <p:nvPr/>
        </p:nvSpPr>
        <p:spPr>
          <a:xfrm>
            <a:off x="2034075" y="4628917"/>
            <a:ext cx="6111550" cy="530911"/>
          </a:xfrm>
          <a:prstGeom prst="bracePair">
            <a:avLst>
              <a:gd name="adj" fmla="val 25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62A525-F71E-4BF5-A765-BBFD2E527085}"/>
              </a:ext>
            </a:extLst>
          </p:cNvPr>
          <p:cNvCxnSpPr/>
          <p:nvPr/>
        </p:nvCxnSpPr>
        <p:spPr>
          <a:xfrm flipV="1">
            <a:off x="2985796" y="3349690"/>
            <a:ext cx="0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070615-5E06-4B6A-BAF7-DCB9AEB3EAA8}"/>
              </a:ext>
            </a:extLst>
          </p:cNvPr>
          <p:cNvCxnSpPr/>
          <p:nvPr/>
        </p:nvCxnSpPr>
        <p:spPr>
          <a:xfrm flipV="1">
            <a:off x="6917094" y="3349689"/>
            <a:ext cx="0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50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Some HTML Tags: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>
              <a:buAutoNum type="arabicParenR"/>
            </a:pPr>
            <a:r>
              <a:rPr lang="en-US" sz="3600"/>
              <a:t>HTML Heading Tags : </a:t>
            </a:r>
            <a:r>
              <a:rPr lang="en-US" sz="3600">
                <a:solidFill>
                  <a:schemeClr val="accent4"/>
                </a:solidFill>
              </a:rPr>
              <a:t>&lt;h1&gt; to &lt;h6&gt;</a:t>
            </a:r>
          </a:p>
          <a:p>
            <a:pPr>
              <a:buAutoNum type="arabicParenR"/>
            </a:pPr>
            <a:r>
              <a:rPr lang="en-US" sz="3600"/>
              <a:t>HTML Paragraph Tags : </a:t>
            </a:r>
            <a:r>
              <a:rPr lang="en-US" sz="3600">
                <a:solidFill>
                  <a:schemeClr val="accent4"/>
                </a:solidFill>
              </a:rPr>
              <a:t>&lt;p&gt;</a:t>
            </a:r>
          </a:p>
          <a:p>
            <a:pPr>
              <a:buAutoNum type="arabicParenR"/>
            </a:pPr>
            <a:r>
              <a:rPr lang="en-US" sz="3600"/>
              <a:t>HTML Link Tags : </a:t>
            </a:r>
            <a:r>
              <a:rPr lang="en-US" sz="3600">
                <a:solidFill>
                  <a:schemeClr val="accent4"/>
                </a:solidFill>
              </a:rPr>
              <a:t>&lt;a&gt;</a:t>
            </a:r>
          </a:p>
          <a:p>
            <a:pPr>
              <a:buAutoNum type="arabicParenR"/>
            </a:pPr>
            <a:r>
              <a:rPr lang="en-US" sz="3600"/>
              <a:t>HTML Image Tags : </a:t>
            </a:r>
            <a:r>
              <a:rPr lang="en-US" sz="3600">
                <a:solidFill>
                  <a:schemeClr val="accent4"/>
                </a:solidFill>
              </a:rPr>
              <a:t>&lt;img&gt;</a:t>
            </a:r>
          </a:p>
          <a:p>
            <a:pPr>
              <a:buAutoNum type="arabicParenR"/>
            </a:pPr>
            <a:r>
              <a:rPr lang="en-US" sz="3600"/>
              <a:t>HTML Button Tags : </a:t>
            </a:r>
            <a:r>
              <a:rPr lang="en-US" sz="3600">
                <a:solidFill>
                  <a:schemeClr val="accent4"/>
                </a:solidFill>
              </a:rPr>
              <a:t>&lt;button&gt;</a:t>
            </a:r>
          </a:p>
          <a:p>
            <a:pPr>
              <a:buAutoNum type="arabicParenR"/>
            </a:pPr>
            <a:r>
              <a:rPr lang="en-US" sz="3600"/>
              <a:t>HTML List Tags : </a:t>
            </a:r>
            <a:r>
              <a:rPr lang="en-US" sz="3600">
                <a:solidFill>
                  <a:schemeClr val="accent4"/>
                </a:solidFill>
              </a:rPr>
              <a:t>&lt;ul&gt; , &lt;ol&gt; , &lt;li&gt;</a:t>
            </a:r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97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Empty Elements: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sz="2000"/>
              <a:t> HTML Empty Elements does not have content and does not have closing tags.</a:t>
            </a:r>
          </a:p>
          <a:p>
            <a:endParaRPr lang="en-US" sz="2000"/>
          </a:p>
          <a:p>
            <a:r>
              <a:rPr lang="en-US" sz="2000"/>
              <a:t> HTML Empty Elements only have a opening tag and relevant attributes inside the opening tag.</a:t>
            </a:r>
          </a:p>
          <a:p>
            <a:pPr marL="0" indent="0">
              <a:buNone/>
            </a:pPr>
            <a:endParaRPr lang="en-US"/>
          </a:p>
          <a:p>
            <a:pPr marL="400050" lvl="1" indent="0">
              <a:buNone/>
            </a:pPr>
            <a:r>
              <a:rPr lang="en-US" sz="2400" b="1">
                <a:solidFill>
                  <a:schemeClr val="accent2"/>
                </a:solidFill>
              </a:rPr>
              <a:t>Ex: </a:t>
            </a:r>
          </a:p>
          <a:p>
            <a:pPr marL="400050" lvl="1" indent="0">
              <a:buNone/>
            </a:pPr>
            <a:r>
              <a:rPr lang="en-US" sz="2400" b="1">
                <a:solidFill>
                  <a:schemeClr val="accent4"/>
                </a:solidFill>
              </a:rPr>
              <a:t>&lt;br&gt; </a:t>
            </a:r>
            <a:r>
              <a:rPr lang="en-US" sz="2400" b="1">
                <a:sym typeface="Wingdings" panose="05000000000000000000" pitchFamily="2" charset="2"/>
              </a:rPr>
              <a:t> Line Break tag</a:t>
            </a:r>
          </a:p>
          <a:p>
            <a:pPr marL="400050" lvl="1" indent="0">
              <a:buNone/>
            </a:pPr>
            <a:r>
              <a:rPr lang="en-US" sz="2400" b="1">
                <a:solidFill>
                  <a:schemeClr val="accent4"/>
                </a:solidFill>
                <a:sym typeface="Wingdings" panose="05000000000000000000" pitchFamily="2" charset="2"/>
              </a:rPr>
              <a:t>&lt;hr&gt; </a:t>
            </a:r>
            <a:r>
              <a:rPr lang="en-US" sz="2400" b="1">
                <a:sym typeface="Wingdings" panose="05000000000000000000" pitchFamily="2" charset="2"/>
              </a:rPr>
              <a:t> Horizontal Rule tag</a:t>
            </a:r>
          </a:p>
          <a:p>
            <a:pPr marL="400050" lvl="1" indent="0">
              <a:buNone/>
            </a:pPr>
            <a:r>
              <a:rPr lang="en-US" sz="2400" b="1">
                <a:solidFill>
                  <a:schemeClr val="accent4"/>
                </a:solidFill>
                <a:sym typeface="Wingdings" panose="05000000000000000000" pitchFamily="2" charset="2"/>
              </a:rPr>
              <a:t>&lt;img&gt; </a:t>
            </a:r>
            <a:r>
              <a:rPr lang="en-US" sz="2400" b="1">
                <a:sym typeface="Wingdings" panose="05000000000000000000" pitchFamily="2" charset="2"/>
              </a:rPr>
              <a:t> Image tag</a:t>
            </a:r>
          </a:p>
          <a:p>
            <a:pPr marL="400050" lvl="1" indent="0">
              <a:buNone/>
            </a:pPr>
            <a:r>
              <a:rPr lang="en-US" sz="2400" b="1">
                <a:solidFill>
                  <a:schemeClr val="accent4"/>
                </a:solidFill>
                <a:sym typeface="Wingdings" panose="05000000000000000000" pitchFamily="2" charset="2"/>
              </a:rPr>
              <a:t>&lt;input&gt; </a:t>
            </a:r>
            <a:r>
              <a:rPr lang="en-US" sz="2400" b="1">
                <a:sym typeface="Wingdings" panose="05000000000000000000" pitchFamily="2" charset="2"/>
              </a:rPr>
              <a:t> Input tag</a:t>
            </a:r>
          </a:p>
          <a:p>
            <a:pPr marL="400050" lvl="1" indent="0">
              <a:buNone/>
            </a:pPr>
            <a:r>
              <a:rPr lang="en-US" sz="2400" b="1">
                <a:solidFill>
                  <a:schemeClr val="accent4"/>
                </a:solidFill>
                <a:sym typeface="Wingdings" panose="05000000000000000000" pitchFamily="2" charset="2"/>
              </a:rPr>
              <a:t>&lt;link&gt; </a:t>
            </a:r>
            <a:r>
              <a:rPr lang="en-US" sz="2400" b="1">
                <a:sym typeface="Wingdings" panose="05000000000000000000" pitchFamily="2" charset="2"/>
              </a:rPr>
              <a:t> Link tag</a:t>
            </a:r>
          </a:p>
          <a:p>
            <a:pPr marL="400050" lvl="1" indent="0">
              <a:buNone/>
            </a:pPr>
            <a:r>
              <a:rPr lang="en-US" sz="2400" b="1">
                <a:solidFill>
                  <a:schemeClr val="accent4"/>
                </a:solidFill>
                <a:sym typeface="Wingdings" panose="05000000000000000000" pitchFamily="2" charset="2"/>
              </a:rPr>
              <a:t>&lt;meta&gt; </a:t>
            </a:r>
            <a:r>
              <a:rPr lang="en-US" sz="2400" b="1">
                <a:sym typeface="Wingdings" panose="05000000000000000000" pitchFamily="2" charset="2"/>
              </a:rPr>
              <a:t> Meta tag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501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Attributes: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/>
              <a:t>HTML Attributes convey additional information of an element.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HTML Attributes are always placed inside the Opening Tag.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HTML Attributes are in the form of </a:t>
            </a:r>
            <a:r>
              <a:rPr lang="en-US" sz="2000">
                <a:solidFill>
                  <a:schemeClr val="accent4"/>
                </a:solidFill>
              </a:rPr>
              <a:t>Name = “Value”  </a:t>
            </a:r>
            <a:r>
              <a:rPr lang="en-US" sz="2000"/>
              <a:t>or  </a:t>
            </a:r>
            <a:r>
              <a:rPr lang="en-US" sz="2000">
                <a:solidFill>
                  <a:schemeClr val="accent4"/>
                </a:solidFill>
              </a:rPr>
              <a:t>Name:Value(CSS) </a:t>
            </a:r>
            <a:r>
              <a:rPr lang="en-US" sz="2000"/>
              <a:t>Pairs.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000" b="1">
                <a:solidFill>
                  <a:srgbClr val="0070C0"/>
                </a:solidFill>
              </a:rPr>
              <a:t>Ex: </a:t>
            </a:r>
          </a:p>
          <a:p>
            <a:pPr marL="0" indent="0">
              <a:buNone/>
            </a:pPr>
            <a:r>
              <a:rPr lang="en-US" sz="2000" b="1"/>
              <a:t>	&lt;p </a:t>
            </a:r>
            <a:r>
              <a:rPr lang="en-US" sz="2000" b="1">
                <a:solidFill>
                  <a:schemeClr val="accent2"/>
                </a:solidFill>
              </a:rPr>
              <a:t>style = “color:red ; font-weight:bold”</a:t>
            </a:r>
            <a:r>
              <a:rPr lang="en-US" sz="2000" b="1">
                <a:solidFill>
                  <a:schemeClr val="tx1"/>
                </a:solidFill>
              </a:rPr>
              <a:t>&gt;</a:t>
            </a:r>
            <a:r>
              <a:rPr lang="en-US" sz="2000" b="1">
                <a:solidFill>
                  <a:schemeClr val="accent2"/>
                </a:solidFill>
              </a:rPr>
              <a:t> </a:t>
            </a:r>
            <a:r>
              <a:rPr lang="en-US" sz="2000" b="1"/>
              <a:t>my paragraph &lt;/p&gt;</a:t>
            </a:r>
          </a:p>
          <a:p>
            <a:pPr marL="0" indent="0">
              <a:buNone/>
            </a:pPr>
            <a:r>
              <a:rPr lang="en-US" sz="2000" b="1"/>
              <a:t>	&lt;img </a:t>
            </a:r>
            <a:r>
              <a:rPr lang="en-US" sz="2000" b="1">
                <a:solidFill>
                  <a:schemeClr val="accent2"/>
                </a:solidFill>
              </a:rPr>
              <a:t>src = “path of image file” width = “200” height = “300”</a:t>
            </a:r>
            <a:r>
              <a:rPr lang="en-US" sz="2000" b="1"/>
              <a:t>&gt;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z="2000" b="1"/>
              <a:t>&lt;a </a:t>
            </a:r>
            <a:r>
              <a:rPr lang="en-US" sz="2000" b="1">
                <a:solidFill>
                  <a:schemeClr val="accent2"/>
                </a:solidFill>
              </a:rPr>
              <a:t>href="https://www.google.com"</a:t>
            </a:r>
            <a:r>
              <a:rPr lang="en-US" sz="2000" b="1"/>
              <a:t>&gt;This is a Google link&lt;/a&gt;</a:t>
            </a:r>
          </a:p>
          <a:p>
            <a:pPr marL="0" indent="0">
              <a:buNone/>
            </a:pPr>
            <a:r>
              <a:rPr lang="en-US" sz="2000" b="1"/>
              <a:t>	&lt;p </a:t>
            </a:r>
            <a:r>
              <a:rPr lang="en-US" sz="2000" b="1">
                <a:solidFill>
                  <a:schemeClr val="accent2"/>
                </a:solidFill>
              </a:rPr>
              <a:t>title="I’m HTML" </a:t>
            </a:r>
            <a:r>
              <a:rPr lang="en-US" sz="2000" b="1"/>
              <a:t>&gt;HTML is Easy.&lt;/p&gt;</a:t>
            </a:r>
          </a:p>
          <a:p>
            <a:pPr marL="0" indent="0">
              <a:buNone/>
            </a:pPr>
            <a:r>
              <a:rPr lang="en-US" sz="2000" b="1"/>
              <a:t>	&lt;html </a:t>
            </a:r>
            <a:r>
              <a:rPr lang="en-US" sz="2000" b="1">
                <a:solidFill>
                  <a:schemeClr val="accent2"/>
                </a:solidFill>
              </a:rPr>
              <a:t>lang=“en-US”</a:t>
            </a:r>
            <a:r>
              <a:rPr lang="en-US" sz="2000" b="1"/>
              <a:t>&gt;</a:t>
            </a:r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03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Comments: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pPr marL="0" indent="0" algn="ctr">
              <a:buNone/>
            </a:pPr>
            <a:endParaRPr lang="en-US" b="1"/>
          </a:p>
          <a:p>
            <a:pPr marL="0" indent="0" algn="ctr">
              <a:buNone/>
            </a:pPr>
            <a:endParaRPr lang="en-US" b="1"/>
          </a:p>
          <a:p>
            <a:pPr marL="0" indent="0" algn="ctr">
              <a:buNone/>
            </a:pPr>
            <a:endParaRPr lang="en-US" b="1"/>
          </a:p>
          <a:p>
            <a:pPr marL="0" indent="0" algn="ctr">
              <a:buNone/>
            </a:pPr>
            <a:r>
              <a:rPr lang="en-US" sz="3200" b="1">
                <a:solidFill>
                  <a:schemeClr val="accent2"/>
                </a:solidFill>
              </a:rPr>
              <a:t>&lt;!-- </a:t>
            </a:r>
            <a:r>
              <a:rPr lang="en-US" sz="3200" b="1"/>
              <a:t>Write your comments here </a:t>
            </a:r>
            <a:r>
              <a:rPr lang="en-US" sz="3200" b="1">
                <a:solidFill>
                  <a:schemeClr val="accent2"/>
                </a:solidFill>
              </a:rPr>
              <a:t>--&gt;</a:t>
            </a:r>
          </a:p>
          <a:p>
            <a:pPr marL="0" indent="0" algn="ctr">
              <a:buNone/>
            </a:pPr>
            <a:endParaRPr lang="en-US" sz="3200" b="1">
              <a:solidFill>
                <a:schemeClr val="tx1"/>
              </a:solidFill>
            </a:endParaRPr>
          </a:p>
          <a:p>
            <a:r>
              <a:rPr lang="en-US" sz="3200">
                <a:solidFill>
                  <a:schemeClr val="tx1"/>
                </a:solidFill>
              </a:rPr>
              <a:t>Comments are very much recommended to remember </a:t>
            </a:r>
          </a:p>
          <a:p>
            <a:pPr marL="0" indent="0">
              <a:buNone/>
            </a:pPr>
            <a:r>
              <a:rPr lang="en-US" sz="3200">
                <a:solidFill>
                  <a:schemeClr val="tx1"/>
                </a:solidFill>
              </a:rPr>
              <a:t>	what the code is doing for latter reference.</a:t>
            </a:r>
          </a:p>
          <a:p>
            <a:r>
              <a:rPr lang="en-US" sz="3200">
                <a:solidFill>
                  <a:schemeClr val="tx1"/>
                </a:solidFill>
              </a:rPr>
              <a:t>Comments are useful for code debugging also by making </a:t>
            </a:r>
          </a:p>
          <a:p>
            <a:pPr marL="0" indent="0">
              <a:buNone/>
            </a:pPr>
            <a:r>
              <a:rPr lang="en-US" sz="3200">
                <a:solidFill>
                  <a:schemeClr val="tx1"/>
                </a:solidFill>
              </a:rPr>
              <a:t>	the code not to execute with stage by stage breakpoints.</a:t>
            </a:r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14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Headings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r>
              <a:rPr lang="en-US"/>
              <a:t>HTML Headings are used to mark the text as headings with Heading Tags.</a:t>
            </a:r>
          </a:p>
          <a:p>
            <a:endParaRPr lang="en-US"/>
          </a:p>
          <a:p>
            <a:r>
              <a:rPr lang="en-US"/>
              <a:t>Heading Tags are &lt;h1&gt; to &lt;h6&gt;</a:t>
            </a:r>
          </a:p>
          <a:p>
            <a:endParaRPr lang="en-US"/>
          </a:p>
          <a:p>
            <a:r>
              <a:rPr lang="en-US"/>
              <a:t>Where h1 tag is most important and big size, h6 tag is least important and small size.</a:t>
            </a:r>
          </a:p>
          <a:p>
            <a:endParaRPr lang="en-US" b="1"/>
          </a:p>
          <a:p>
            <a:r>
              <a:rPr lang="en-US" sz="2400" b="1">
                <a:solidFill>
                  <a:srgbClr val="0070C0"/>
                </a:solidFill>
              </a:rPr>
              <a:t>Ex:</a:t>
            </a:r>
          </a:p>
          <a:p>
            <a:pPr marL="400050" lvl="1" indent="0">
              <a:buNone/>
            </a:pPr>
            <a:r>
              <a:rPr lang="en-US" sz="2400" b="1">
                <a:solidFill>
                  <a:schemeClr val="accent2"/>
                </a:solidFill>
              </a:rPr>
              <a:t>&lt;h1&gt; </a:t>
            </a:r>
            <a:r>
              <a:rPr lang="en-US" sz="2400" b="1"/>
              <a:t>Iam Heading h1 </a:t>
            </a:r>
            <a:r>
              <a:rPr lang="en-US" sz="2400" b="1">
                <a:solidFill>
                  <a:schemeClr val="accent2"/>
                </a:solidFill>
              </a:rPr>
              <a:t>&lt;/h1&gt;</a:t>
            </a:r>
            <a:br>
              <a:rPr lang="en-US" sz="2400" b="1">
                <a:solidFill>
                  <a:schemeClr val="accent2"/>
                </a:solidFill>
              </a:rPr>
            </a:br>
            <a:r>
              <a:rPr lang="en-US" sz="2400" b="1">
                <a:solidFill>
                  <a:schemeClr val="accent2"/>
                </a:solidFill>
              </a:rPr>
              <a:t>&lt;h2&gt; </a:t>
            </a:r>
            <a:r>
              <a:rPr lang="en-US" sz="2400" b="1"/>
              <a:t>Iam Heading h2 </a:t>
            </a:r>
            <a:r>
              <a:rPr lang="en-US" sz="2400" b="1">
                <a:solidFill>
                  <a:schemeClr val="accent2"/>
                </a:solidFill>
              </a:rPr>
              <a:t>&lt;/h2&gt;</a:t>
            </a:r>
            <a:br>
              <a:rPr lang="en-US" sz="2400" b="1">
                <a:solidFill>
                  <a:schemeClr val="accent2"/>
                </a:solidFill>
              </a:rPr>
            </a:br>
            <a:r>
              <a:rPr lang="en-US" sz="2400" b="1">
                <a:solidFill>
                  <a:schemeClr val="accent2"/>
                </a:solidFill>
              </a:rPr>
              <a:t>&lt;h3&gt; </a:t>
            </a:r>
            <a:r>
              <a:rPr lang="en-US" sz="2400" b="1"/>
              <a:t>Iam Heading h3 </a:t>
            </a:r>
            <a:r>
              <a:rPr lang="en-US" sz="2400" b="1">
                <a:solidFill>
                  <a:schemeClr val="accent2"/>
                </a:solidFill>
              </a:rPr>
              <a:t>&lt;/h3&gt;</a:t>
            </a:r>
            <a:br>
              <a:rPr lang="en-US" sz="2400" b="1">
                <a:solidFill>
                  <a:schemeClr val="accent2"/>
                </a:solidFill>
              </a:rPr>
            </a:br>
            <a:r>
              <a:rPr lang="en-US" sz="2400" b="1">
                <a:solidFill>
                  <a:schemeClr val="accent2"/>
                </a:solidFill>
              </a:rPr>
              <a:t>&lt;h4&gt; </a:t>
            </a:r>
            <a:r>
              <a:rPr lang="en-US" sz="2400" b="1"/>
              <a:t>Iam Heading h4 </a:t>
            </a:r>
            <a:r>
              <a:rPr lang="en-US" sz="2400" b="1">
                <a:solidFill>
                  <a:schemeClr val="accent2"/>
                </a:solidFill>
              </a:rPr>
              <a:t>&lt;/h4&gt;</a:t>
            </a:r>
            <a:br>
              <a:rPr lang="en-US" sz="2400" b="1"/>
            </a:br>
            <a:r>
              <a:rPr lang="en-US" sz="2400" b="1">
                <a:solidFill>
                  <a:schemeClr val="accent2"/>
                </a:solidFill>
              </a:rPr>
              <a:t>&lt;h5&gt; </a:t>
            </a:r>
            <a:r>
              <a:rPr lang="en-US" sz="2400" b="1"/>
              <a:t>Iam Heading h5 </a:t>
            </a:r>
            <a:r>
              <a:rPr lang="en-US" sz="2400" b="1">
                <a:solidFill>
                  <a:schemeClr val="accent2"/>
                </a:solidFill>
              </a:rPr>
              <a:t>&lt;/h5&gt;</a:t>
            </a:r>
            <a:br>
              <a:rPr lang="en-US" sz="2400" b="1">
                <a:solidFill>
                  <a:schemeClr val="accent2"/>
                </a:solidFill>
              </a:rPr>
            </a:br>
            <a:r>
              <a:rPr lang="en-US" sz="2400" b="1">
                <a:solidFill>
                  <a:schemeClr val="accent2"/>
                </a:solidFill>
              </a:rPr>
              <a:t>&lt;h6&gt; </a:t>
            </a:r>
            <a:r>
              <a:rPr lang="en-US" sz="2400" b="1"/>
              <a:t>Iam Heading h6 </a:t>
            </a:r>
            <a:r>
              <a:rPr lang="en-US" sz="2400" b="1">
                <a:solidFill>
                  <a:schemeClr val="accent2"/>
                </a:solidFill>
              </a:rPr>
              <a:t>&lt;/h6&gt;</a:t>
            </a:r>
          </a:p>
          <a:p>
            <a:pPr marL="400050" lvl="1" indent="0">
              <a:buNone/>
            </a:pPr>
            <a:r>
              <a:rPr lang="en-US" sz="2000" b="1">
                <a:solidFill>
                  <a:schemeClr val="accent2"/>
                </a:solidFill>
              </a:rPr>
              <a:t>&lt;h1 style="font-size:80px;"&gt; </a:t>
            </a:r>
            <a:r>
              <a:rPr lang="en-US" sz="2000" b="1"/>
              <a:t>Good Morning </a:t>
            </a:r>
            <a:r>
              <a:rPr lang="en-US" sz="2000" b="1">
                <a:solidFill>
                  <a:schemeClr val="accent2"/>
                </a:solidFill>
              </a:rPr>
              <a:t>&lt;/h1&gt;</a:t>
            </a:r>
            <a:endParaRPr lang="en-US" sz="3200" b="1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496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Paragraphs: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 b="1">
                <a:solidFill>
                  <a:schemeClr val="accent2"/>
                </a:solidFill>
              </a:rPr>
              <a:t>&lt;p&gt; </a:t>
            </a:r>
            <a:r>
              <a:rPr lang="en-US" sz="2400" b="1">
                <a:solidFill>
                  <a:schemeClr val="tx1"/>
                </a:solidFill>
              </a:rPr>
              <a:t>paragraph </a:t>
            </a:r>
            <a:r>
              <a:rPr lang="en-US" sz="2400" b="1"/>
              <a:t>content </a:t>
            </a:r>
            <a:r>
              <a:rPr lang="en-US" sz="2400" b="1">
                <a:solidFill>
                  <a:schemeClr val="accent2"/>
                </a:solidFill>
              </a:rPr>
              <a:t>&lt;/p&gt;</a:t>
            </a:r>
          </a:p>
          <a:p>
            <a:pPr marL="0" indent="0">
              <a:buNone/>
            </a:pPr>
            <a:endParaRPr lang="en-US" b="1"/>
          </a:p>
          <a:p>
            <a:r>
              <a:rPr lang="en-US" sz="2400" b="1">
                <a:solidFill>
                  <a:schemeClr val="accent4"/>
                </a:solidFill>
              </a:rPr>
              <a:t>Paragraph tags ignores additional white spaces and display the 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4"/>
                </a:solidFill>
              </a:rPr>
              <a:t>content normally without additional spaces.</a:t>
            </a:r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Ex:- </a:t>
            </a:r>
            <a:r>
              <a:rPr lang="en-US" b="1">
                <a:solidFill>
                  <a:schemeClr val="accent2"/>
                </a:solidFill>
              </a:rPr>
              <a:t>&lt;p&gt; </a:t>
            </a:r>
            <a:r>
              <a:rPr lang="en-US" b="1">
                <a:solidFill>
                  <a:schemeClr val="tx1"/>
                </a:solidFill>
              </a:rPr>
              <a:t>iam going to school         iam studying 3</a:t>
            </a:r>
            <a:r>
              <a:rPr lang="en-US" b="1" baseline="30000">
                <a:solidFill>
                  <a:schemeClr val="tx1"/>
                </a:solidFill>
              </a:rPr>
              <a:t>rd</a:t>
            </a:r>
            <a:r>
              <a:rPr lang="en-US" b="1">
                <a:solidFill>
                  <a:schemeClr val="tx1"/>
                </a:solidFill>
              </a:rPr>
              <a:t> class	  iam interested in games </a:t>
            </a:r>
            <a:r>
              <a:rPr lang="en-US" b="1">
                <a:solidFill>
                  <a:schemeClr val="accent2"/>
                </a:solidFill>
              </a:rPr>
              <a:t>&lt;/p&gt;</a:t>
            </a:r>
          </a:p>
          <a:p>
            <a:pPr marL="0" indent="0">
              <a:buNone/>
            </a:pPr>
            <a:endParaRPr lang="en-US"/>
          </a:p>
          <a:p>
            <a:r>
              <a:rPr lang="en-US" sz="2400" b="1">
                <a:solidFill>
                  <a:schemeClr val="accent4"/>
                </a:solidFill>
              </a:rPr>
              <a:t>Paragraph tags ignores multiple lines and display the content in a single line</a:t>
            </a:r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Ex:- </a:t>
            </a:r>
            <a:r>
              <a:rPr lang="en-US" b="1">
                <a:solidFill>
                  <a:schemeClr val="accent2"/>
                </a:solidFill>
              </a:rPr>
              <a:t>&lt;p&gt; </a:t>
            </a:r>
            <a:r>
              <a:rPr lang="en-US" b="1">
                <a:solidFill>
                  <a:schemeClr val="tx1"/>
                </a:solidFill>
              </a:rPr>
              <a:t>iam going to school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	iam studying 3</a:t>
            </a:r>
            <a:r>
              <a:rPr lang="en-US" b="1" baseline="30000">
                <a:solidFill>
                  <a:schemeClr val="tx1"/>
                </a:solidFill>
              </a:rPr>
              <a:t>rd</a:t>
            </a:r>
            <a:r>
              <a:rPr lang="en-US" b="1">
                <a:solidFill>
                  <a:schemeClr val="tx1"/>
                </a:solidFill>
              </a:rPr>
              <a:t> class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	iam interested in games </a:t>
            </a:r>
            <a:r>
              <a:rPr lang="en-US" b="1">
                <a:solidFill>
                  <a:schemeClr val="accent2"/>
                </a:solidFill>
              </a:rPr>
              <a:t>&lt;/p&gt;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4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 b="1">
                <a:solidFill>
                  <a:schemeClr val="accent4"/>
                </a:solidFill>
              </a:rPr>
              <a:t>HTML Paragraphs: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endParaRPr lang="en-US" sz="2000" b="1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0070C0"/>
                </a:solidFill>
              </a:rPr>
              <a:t>Line Breaks in between Paragraph :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70C0"/>
                </a:solidFill>
              </a:rPr>
              <a:t>Ex :</a:t>
            </a:r>
          </a:p>
          <a:p>
            <a:pPr marL="0" indent="0">
              <a:buNone/>
            </a:pPr>
            <a:r>
              <a:rPr lang="en-US" b="1">
                <a:solidFill>
                  <a:schemeClr val="accent2"/>
                </a:solidFill>
              </a:rPr>
              <a:t>&lt;p&gt; </a:t>
            </a:r>
            <a:r>
              <a:rPr lang="en-US" b="1">
                <a:solidFill>
                  <a:schemeClr val="tx1"/>
                </a:solidFill>
              </a:rPr>
              <a:t>iam going to school  </a:t>
            </a:r>
            <a:r>
              <a:rPr lang="en-US" b="1">
                <a:solidFill>
                  <a:schemeClr val="accent2"/>
                </a:solidFill>
              </a:rPr>
              <a:t>&lt;br&gt;</a:t>
            </a:r>
            <a:r>
              <a:rPr lang="en-US" b="1">
                <a:solidFill>
                  <a:schemeClr val="tx1"/>
                </a:solidFill>
              </a:rPr>
              <a:t>  iam studying 3</a:t>
            </a:r>
            <a:r>
              <a:rPr lang="en-US" b="1" baseline="30000">
                <a:solidFill>
                  <a:schemeClr val="tx1"/>
                </a:solidFill>
              </a:rPr>
              <a:t>rd</a:t>
            </a:r>
            <a:r>
              <a:rPr lang="en-US" b="1">
                <a:solidFill>
                  <a:schemeClr val="tx1"/>
                </a:solidFill>
              </a:rPr>
              <a:t> class </a:t>
            </a:r>
            <a:r>
              <a:rPr lang="en-US" b="1">
                <a:solidFill>
                  <a:schemeClr val="accent2"/>
                </a:solidFill>
              </a:rPr>
              <a:t>&lt;br&gt; </a:t>
            </a:r>
            <a:r>
              <a:rPr lang="en-US" b="1">
                <a:solidFill>
                  <a:schemeClr val="tx1"/>
                </a:solidFill>
              </a:rPr>
              <a:t>iam interested in games </a:t>
            </a:r>
            <a:r>
              <a:rPr lang="en-US" b="1">
                <a:solidFill>
                  <a:schemeClr val="accent2"/>
                </a:solidFill>
              </a:rPr>
              <a:t>&lt;/p&gt;</a:t>
            </a:r>
          </a:p>
          <a:p>
            <a:pPr marL="0" indent="0">
              <a:buNone/>
            </a:pPr>
            <a:endParaRPr lang="en-US" b="1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0070C0"/>
                </a:solidFill>
              </a:rPr>
              <a:t>Pre-Formatted tags for preserving spaces and line breaks as it is :</a:t>
            </a:r>
          </a:p>
          <a:p>
            <a:pPr marL="0" indent="0">
              <a:buNone/>
            </a:pPr>
            <a:r>
              <a:rPr lang="en-US" sz="2000" b="1">
                <a:solidFill>
                  <a:srgbClr val="0070C0"/>
                </a:solidFill>
              </a:rPr>
              <a:t>Ex :</a:t>
            </a:r>
          </a:p>
          <a:p>
            <a:pPr marL="0" indent="0">
              <a:buNone/>
            </a:pPr>
            <a:r>
              <a:rPr lang="en-US" b="1">
                <a:solidFill>
                  <a:schemeClr val="accent2"/>
                </a:solidFill>
              </a:rPr>
              <a:t>&lt;pre&gt; </a:t>
            </a:r>
            <a:r>
              <a:rPr lang="en-US" b="1">
                <a:solidFill>
                  <a:schemeClr val="tx1"/>
                </a:solidFill>
              </a:rPr>
              <a:t>iam going      to school  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       iam                    studying 3</a:t>
            </a:r>
            <a:r>
              <a:rPr lang="en-US" b="1" baseline="30000">
                <a:solidFill>
                  <a:schemeClr val="tx1"/>
                </a:solidFill>
              </a:rPr>
              <a:t>rd</a:t>
            </a:r>
            <a:r>
              <a:rPr lang="en-US" b="1">
                <a:solidFill>
                  <a:schemeClr val="tx1"/>
                </a:solidFill>
              </a:rPr>
              <a:t> class 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       iam interested in             games </a:t>
            </a:r>
            <a:r>
              <a:rPr lang="en-US" b="1">
                <a:solidFill>
                  <a:schemeClr val="accent2"/>
                </a:solidFill>
              </a:rPr>
              <a:t>&lt;/pre&gt;</a:t>
            </a:r>
          </a:p>
          <a:p>
            <a:pPr marL="0" indent="0">
              <a:buNone/>
            </a:pPr>
            <a:endParaRPr lang="en-US" b="1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47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 Illustration">
            <a:extLst>
              <a:ext uri="{FF2B5EF4-FFF2-40B4-BE49-F238E27FC236}">
                <a16:creationId xmlns:a16="http://schemas.microsoft.com/office/drawing/2014/main" id="{30DC7291-30D9-4385-BD2C-96BDF4986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1" y="2214260"/>
            <a:ext cx="9443939" cy="354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DE2D6C-1FFD-45B9-88AB-C45B3CF5509B}"/>
              </a:ext>
            </a:extLst>
          </p:cNvPr>
          <p:cNvSpPr txBox="1"/>
          <p:nvPr/>
        </p:nvSpPr>
        <p:spPr>
          <a:xfrm>
            <a:off x="68372" y="891537"/>
            <a:ext cx="9623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>
                <a:solidFill>
                  <a:schemeClr val="accent2"/>
                </a:solidFill>
              </a:rPr>
              <a:t>Welcome to HTML5 Tutorials</a:t>
            </a:r>
          </a:p>
        </p:txBody>
      </p:sp>
    </p:spTree>
    <p:extLst>
      <p:ext uri="{BB962C8B-B14F-4D97-AF65-F5344CB8AC3E}">
        <p14:creationId xmlns:p14="http://schemas.microsoft.com/office/powerpoint/2010/main" val="2135616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Styles: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/>
              <a:t>Styles are used to make the Web Page Content look great.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Syntax : </a:t>
            </a:r>
            <a:r>
              <a:rPr lang="en-US" b="1">
                <a:solidFill>
                  <a:schemeClr val="accent2"/>
                </a:solidFill>
              </a:rPr>
              <a:t>&lt;</a:t>
            </a:r>
            <a:r>
              <a:rPr lang="en-US" b="1" i="1">
                <a:solidFill>
                  <a:schemeClr val="accent2"/>
                </a:solidFill>
              </a:rPr>
              <a:t>tagname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style="</a:t>
            </a:r>
            <a:r>
              <a:rPr lang="en-US" b="1" i="1">
                <a:solidFill>
                  <a:schemeClr val="accent4"/>
                </a:solidFill>
              </a:rPr>
              <a:t>property</a:t>
            </a:r>
            <a:r>
              <a:rPr lang="en-US" b="1">
                <a:solidFill>
                  <a:schemeClr val="accent4"/>
                </a:solidFill>
              </a:rPr>
              <a:t>:</a:t>
            </a:r>
            <a:r>
              <a:rPr lang="en-US" b="1" i="1">
                <a:solidFill>
                  <a:schemeClr val="accent4"/>
                </a:solidFill>
              </a:rPr>
              <a:t>value;</a:t>
            </a:r>
            <a:r>
              <a:rPr lang="en-US" b="1">
                <a:solidFill>
                  <a:schemeClr val="accent4"/>
                </a:solidFill>
              </a:rPr>
              <a:t>"</a:t>
            </a:r>
            <a:r>
              <a:rPr lang="en-US" b="1">
                <a:solidFill>
                  <a:schemeClr val="accent2"/>
                </a:solidFill>
              </a:rPr>
              <a:t>&gt;</a:t>
            </a:r>
            <a:r>
              <a:rPr lang="en-US" b="1"/>
              <a:t> content </a:t>
            </a:r>
            <a:r>
              <a:rPr lang="en-US" b="1">
                <a:solidFill>
                  <a:schemeClr val="accent2"/>
                </a:solidFill>
              </a:rPr>
              <a:t>&lt;/tagname&gt;</a:t>
            </a:r>
          </a:p>
          <a:p>
            <a:pPr marL="0" indent="0">
              <a:buNone/>
            </a:pPr>
            <a:endParaRPr lang="en-US" b="1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/>
              <a:t>Background Color : </a:t>
            </a:r>
            <a:r>
              <a:rPr lang="en-US"/>
              <a:t>style="background-color:green;“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Text Color : </a:t>
            </a:r>
            <a:r>
              <a:rPr lang="en-US"/>
              <a:t>style="color:blue;“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Fonts : </a:t>
            </a:r>
            <a:r>
              <a:rPr lang="en-US"/>
              <a:t>style="font-family:verdana;“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Text Size : </a:t>
            </a:r>
            <a:r>
              <a:rPr lang="en-US"/>
              <a:t>style="font-size:20px;“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Text Alignment : </a:t>
            </a:r>
            <a:r>
              <a:rPr lang="en-US"/>
              <a:t>style="text-align:center;“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 b="1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682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Formatting: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/>
              <a:t>Formatting is used to display text in desired format.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CC54A85-942D-4C1D-9FAE-AD4E2BDD1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16" y="1944561"/>
            <a:ext cx="3140603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70C0"/>
                </a:solidFill>
              </a:rPr>
              <a:t>Formatting tags: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chemeClr val="accent2"/>
                </a:solidFill>
              </a:rPr>
              <a:t>&lt;b&gt; </a:t>
            </a:r>
            <a:r>
              <a:rPr lang="en-US" altLang="en-US" sz="2000"/>
              <a:t>- Bold text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chemeClr val="accent2"/>
                </a:solidFill>
              </a:rPr>
              <a:t>&lt;strong&gt; </a:t>
            </a:r>
            <a:r>
              <a:rPr lang="en-US" altLang="en-US" sz="2000"/>
              <a:t>- Important text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chemeClr val="accent2"/>
                </a:solidFill>
              </a:rPr>
              <a:t>&lt;i&gt; </a:t>
            </a:r>
            <a:r>
              <a:rPr lang="en-US" altLang="en-US" sz="2000"/>
              <a:t>- Italic text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chemeClr val="accent2"/>
                </a:solidFill>
              </a:rPr>
              <a:t>&lt;em&gt; </a:t>
            </a:r>
            <a:r>
              <a:rPr lang="en-US" altLang="en-US" sz="2000"/>
              <a:t>- Emphasized text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chemeClr val="accent2"/>
                </a:solidFill>
              </a:rPr>
              <a:t>&lt;mark&gt; </a:t>
            </a:r>
            <a:r>
              <a:rPr lang="en-US" altLang="en-US" sz="2000"/>
              <a:t>- Marked text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chemeClr val="accent2"/>
                </a:solidFill>
              </a:rPr>
              <a:t>&lt;small&gt; </a:t>
            </a:r>
            <a:r>
              <a:rPr lang="en-US" altLang="en-US" sz="2000"/>
              <a:t>- Small text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chemeClr val="accent2"/>
                </a:solidFill>
              </a:rPr>
              <a:t>&lt;del&gt; </a:t>
            </a:r>
            <a:r>
              <a:rPr lang="en-US" altLang="en-US" sz="2000"/>
              <a:t>- Deleted text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chemeClr val="accent2"/>
                </a:solidFill>
              </a:rPr>
              <a:t>&lt;ins&gt; </a:t>
            </a:r>
            <a:r>
              <a:rPr lang="en-US" altLang="en-US" sz="2000"/>
              <a:t>- Inserted text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chemeClr val="accent2"/>
                </a:solidFill>
              </a:rPr>
              <a:t>&lt;sub&gt; </a:t>
            </a:r>
            <a:r>
              <a:rPr lang="en-US" altLang="en-US" sz="2000"/>
              <a:t>- Subscript text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</a:rPr>
              <a:t>&lt;sup&gt;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 Superscript text</a:t>
            </a:r>
            <a:r>
              <a:rPr kumimoji="0" lang="en-US" altLang="en-US" sz="5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999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Quotations &amp; Citations 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BF1A0A4-0AC1-4D86-A91B-C287F99ED0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321407"/>
              </p:ext>
            </p:extLst>
          </p:nvPr>
        </p:nvGraphicFramePr>
        <p:xfrm>
          <a:off x="536330" y="1318846"/>
          <a:ext cx="8317524" cy="3859501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525686">
                  <a:extLst>
                    <a:ext uri="{9D8B030D-6E8A-4147-A177-3AD203B41FA5}">
                      <a16:colId xmlns:a16="http://schemas.microsoft.com/office/drawing/2014/main" val="3409100446"/>
                    </a:ext>
                  </a:extLst>
                </a:gridCol>
                <a:gridCol w="5791838">
                  <a:extLst>
                    <a:ext uri="{9D8B030D-6E8A-4147-A177-3AD203B41FA5}">
                      <a16:colId xmlns:a16="http://schemas.microsoft.com/office/drawing/2014/main" val="2745660324"/>
                    </a:ext>
                  </a:extLst>
                </a:gridCol>
              </a:tblGrid>
              <a:tr h="527458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</a:rPr>
                        <a:t>Tag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95039860"/>
                  </a:ext>
                </a:extLst>
              </a:tr>
              <a:tr h="527458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accent2"/>
                          </a:solidFill>
                          <a:effectLst/>
                        </a:rPr>
                        <a:t>&lt;q&gt;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Defines a short inline quotation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82620509"/>
                  </a:ext>
                </a:extLst>
              </a:tr>
              <a:tr h="527458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accent2"/>
                          </a:solidFill>
                          <a:effectLst/>
                        </a:rPr>
                        <a:t>&lt;blockquote&gt;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Defines a section that is quoted from another source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66763881"/>
                  </a:ext>
                </a:extLst>
              </a:tr>
              <a:tr h="527458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accent2"/>
                          </a:solidFill>
                          <a:effectLst/>
                        </a:rPr>
                        <a:t>&lt;abbr&gt;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Defines an abbreviation or acronym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276385672"/>
                  </a:ext>
                </a:extLst>
              </a:tr>
              <a:tr h="694753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accent2"/>
                          </a:solidFill>
                          <a:effectLst/>
                        </a:rPr>
                        <a:t>&lt;address&gt;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Defines contact information for the author/owner of a document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065888004"/>
                  </a:ext>
                </a:extLst>
              </a:tr>
              <a:tr h="527458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accent2"/>
                          </a:solidFill>
                          <a:effectLst/>
                        </a:rPr>
                        <a:t>&lt;cite&gt;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Defines the title of a work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700082434"/>
                  </a:ext>
                </a:extLst>
              </a:tr>
              <a:tr h="527458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accent2"/>
                          </a:solidFill>
                          <a:effectLst/>
                        </a:rPr>
                        <a:t>&lt;bdo&gt;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Defines the text direction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53310710"/>
                  </a:ext>
                </a:extLst>
              </a:tr>
            </a:tbl>
          </a:graphicData>
        </a:graphic>
      </p:graphicFrame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523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Colors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61" y="961052"/>
            <a:ext cx="11984477" cy="5896947"/>
          </a:xfrm>
          <a:ln w="19050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HTML colors are used to add color to your Web Page.</a:t>
            </a:r>
          </a:p>
          <a:p>
            <a:pPr marL="0" indent="0">
              <a:buNone/>
            </a:pPr>
            <a:r>
              <a:rPr lang="en-US" b="1"/>
              <a:t>HTML colors are defined in 6 different ways.</a:t>
            </a:r>
          </a:p>
          <a:p>
            <a:pPr marL="0" indent="0">
              <a:buNone/>
            </a:pPr>
            <a:endParaRPr lang="en-US"/>
          </a:p>
          <a:p>
            <a:r>
              <a:rPr lang="en-US" b="1">
                <a:solidFill>
                  <a:schemeClr val="accent2"/>
                </a:solidFill>
              </a:rPr>
              <a:t>COLOR NAME </a:t>
            </a:r>
            <a:r>
              <a:rPr lang="en-US"/>
              <a:t>: Standard color name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rgbClr val="0070C0"/>
                </a:solidFill>
              </a:rPr>
              <a:t>Ex</a:t>
            </a:r>
            <a:r>
              <a:rPr lang="en-US"/>
              <a:t> : background-color : </a:t>
            </a:r>
            <a:r>
              <a:rPr lang="en-US">
                <a:solidFill>
                  <a:srgbClr val="0070C0"/>
                </a:solidFill>
              </a:rPr>
              <a:t>green</a:t>
            </a:r>
          </a:p>
          <a:p>
            <a:r>
              <a:rPr lang="en-US" b="1">
                <a:solidFill>
                  <a:schemeClr val="accent2"/>
                </a:solidFill>
              </a:rPr>
              <a:t>RGB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: (Red value( 0 to 255 ) , Green value (0 to 255) , Blue value (0 to 255) 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rgbClr val="0070C0"/>
                </a:solidFill>
              </a:rPr>
              <a:t>Ex</a:t>
            </a:r>
            <a:r>
              <a:rPr lang="en-US"/>
              <a:t> : background-color : </a:t>
            </a:r>
            <a:r>
              <a:rPr lang="en-US">
                <a:solidFill>
                  <a:srgbClr val="0070C0"/>
                </a:solidFill>
              </a:rPr>
              <a:t>rgb(60,40,20)</a:t>
            </a:r>
          </a:p>
          <a:p>
            <a:r>
              <a:rPr lang="en-US" b="1">
                <a:solidFill>
                  <a:schemeClr val="accent2"/>
                </a:solidFill>
              </a:rPr>
              <a:t>HEX</a:t>
            </a:r>
            <a:r>
              <a:rPr lang="en-US"/>
              <a:t> : #rrggbb ( value of rr or gg or bb = 00 to ff (which is 00=0 &amp; ff = 255 ))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rgbClr val="0070C0"/>
                </a:solidFill>
              </a:rPr>
              <a:t>Ex</a:t>
            </a:r>
            <a:r>
              <a:rPr lang="en-US"/>
              <a:t> : background-color : </a:t>
            </a:r>
            <a:r>
              <a:rPr lang="en-US">
                <a:solidFill>
                  <a:srgbClr val="0070C0"/>
                </a:solidFill>
              </a:rPr>
              <a:t>#ff25ac</a:t>
            </a:r>
          </a:p>
          <a:p>
            <a:r>
              <a:rPr lang="en-US" b="1">
                <a:solidFill>
                  <a:schemeClr val="accent2"/>
                </a:solidFill>
              </a:rPr>
              <a:t>HSL </a:t>
            </a:r>
            <a:r>
              <a:rPr lang="en-US"/>
              <a:t>: (Hue (in degrees) , Saturation (in % ), Lightness (in %))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rgbClr val="0070C0"/>
                </a:solidFill>
              </a:rPr>
              <a:t>Ex</a:t>
            </a:r>
            <a:r>
              <a:rPr lang="en-US"/>
              <a:t> : background-color : </a:t>
            </a:r>
            <a:r>
              <a:rPr lang="en-US">
                <a:solidFill>
                  <a:srgbClr val="0070C0"/>
                </a:solidFill>
              </a:rPr>
              <a:t>hsl(10,50%,80%)</a:t>
            </a:r>
          </a:p>
          <a:p>
            <a:r>
              <a:rPr lang="en-US" b="1">
                <a:solidFill>
                  <a:schemeClr val="accent2"/>
                </a:solidFill>
              </a:rPr>
              <a:t>RGBA </a:t>
            </a:r>
            <a:r>
              <a:rPr lang="en-US"/>
              <a:t>: rgba(red,green,blue,alpha) alpha refers to opacity(0 to 1)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rgbClr val="0070C0"/>
                </a:solidFill>
              </a:rPr>
              <a:t>Ex </a:t>
            </a:r>
            <a:r>
              <a:rPr lang="en-US"/>
              <a:t>: background-color : </a:t>
            </a:r>
            <a:r>
              <a:rPr lang="en-US">
                <a:solidFill>
                  <a:srgbClr val="0070C0"/>
                </a:solidFill>
              </a:rPr>
              <a:t>rgba(70,60,85,0.5)</a:t>
            </a:r>
          </a:p>
          <a:p>
            <a:r>
              <a:rPr lang="en-US" b="1">
                <a:solidFill>
                  <a:schemeClr val="accent2"/>
                </a:solidFill>
              </a:rPr>
              <a:t>HSLA</a:t>
            </a:r>
            <a:r>
              <a:rPr lang="en-US"/>
              <a:t> : hsla(hue,saturation,lightness,alpha)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rgbClr val="0070C0"/>
                </a:solidFill>
              </a:rPr>
              <a:t>Ex </a:t>
            </a:r>
            <a:r>
              <a:rPr lang="en-US"/>
              <a:t>: background-color : </a:t>
            </a:r>
            <a:r>
              <a:rPr lang="en-US">
                <a:solidFill>
                  <a:srgbClr val="0070C0"/>
                </a:solidFill>
              </a:rPr>
              <a:t>hsla(45,60%,80%,0.2)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668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Links: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/>
              <a:t>HTML Links are used in a web page to navigate from one web page to other </a:t>
            </a:r>
          </a:p>
          <a:p>
            <a:pPr marL="0" indent="0">
              <a:buNone/>
            </a:pPr>
            <a:r>
              <a:rPr lang="en-US" sz="2000" b="1"/>
              <a:t>web page or to the other art of the same web page.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Syntax </a:t>
            </a:r>
            <a:r>
              <a:rPr lang="en-US"/>
              <a:t>: &lt;a href="</a:t>
            </a:r>
            <a:r>
              <a:rPr lang="en-US" i="1"/>
              <a:t>url address</a:t>
            </a:r>
            <a:r>
              <a:rPr lang="en-US"/>
              <a:t>"&gt;</a:t>
            </a:r>
            <a:r>
              <a:rPr lang="en-US" i="1"/>
              <a:t>content</a:t>
            </a:r>
            <a:r>
              <a:rPr lang="en-US"/>
              <a:t>&lt;/a&gt;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Ex:</a:t>
            </a:r>
            <a:r>
              <a:rPr lang="en-US"/>
              <a:t> &lt;a href="https://www.flipkart.com"&gt;Flipkart Web Site&lt;/a&gt;</a:t>
            </a:r>
          </a:p>
          <a:p>
            <a:pPr marL="0" indent="0">
              <a:buNone/>
            </a:pPr>
            <a:r>
              <a:rPr lang="en-US"/>
              <a:t>	&lt;a href="https://www.flipkart.com" target="_blank"&gt; Flipkart Web Site&lt;/a&gt;</a:t>
            </a:r>
          </a:p>
          <a:p>
            <a:pPr marL="0" indent="0">
              <a:buNone/>
            </a:pPr>
            <a:r>
              <a:rPr lang="en-US"/>
              <a:t>	&lt;a href="https://www.flipkart.com"&gt;&lt;img src=“image.jpg" alt=“e-commerce"&gt;&lt;/a&gt;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Making Bookmarks 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pt-BR"/>
              <a:t> &lt;h2 id=“jump"&gt;content&lt;/h2&gt;  </a:t>
            </a:r>
          </a:p>
          <a:p>
            <a:pPr marL="0" indent="0">
              <a:buNone/>
            </a:pPr>
            <a:r>
              <a:rPr lang="en-US"/>
              <a:t>	 &lt;a href="#jump"&gt;navigate to specified id element&lt;/a&gt;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794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Images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</a:rPr>
              <a:t>&lt;img&gt; </a:t>
            </a:r>
            <a:r>
              <a:rPr lang="en-US" sz="2000" b="1"/>
              <a:t>tags are used to insert images into a web page.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Syntax : </a:t>
            </a:r>
            <a:r>
              <a:rPr lang="en-US"/>
              <a:t>&lt;img src=“image file path“&gt;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Ex: </a:t>
            </a:r>
          </a:p>
          <a:p>
            <a:pPr marL="0" indent="0">
              <a:buNone/>
            </a:pPr>
            <a:r>
              <a:rPr lang="en-US"/>
              <a:t>&lt;img src=“image.jpg" alt=“coffe"&gt;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>
                <a:solidFill>
                  <a:srgbClr val="0070C0"/>
                </a:solidFill>
                <a:sym typeface="Wingdings" panose="05000000000000000000" pitchFamily="2" charset="2"/>
              </a:rPr>
              <a:t>alt attribute is used as a alternate text about image if it breaks.</a:t>
            </a: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/>
              <a:t>&lt;img src="image.jpg" alt=“tiffen" style="width:500px;height:600px;"&gt;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rgbClr val="0070C0"/>
                </a:solidFill>
                <a:sym typeface="Wingdings" panose="05000000000000000000" pitchFamily="2" charset="2"/>
              </a:rPr>
              <a:t>width and height of image</a:t>
            </a: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&lt;body style="background-image:url(image.jpg);"&gt; 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rgbClr val="0070C0"/>
                </a:solidFill>
                <a:sym typeface="Wingdings" panose="05000000000000000000" pitchFamily="2" charset="2"/>
              </a:rPr>
              <a:t>setting background image for a web page</a:t>
            </a: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299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Tables: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835427-9791-4580-8B6B-D82742F77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84496"/>
              </p:ext>
            </p:extLst>
          </p:nvPr>
        </p:nvGraphicFramePr>
        <p:xfrm>
          <a:off x="445001" y="1413685"/>
          <a:ext cx="6987430" cy="3017551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493715">
                  <a:extLst>
                    <a:ext uri="{9D8B030D-6E8A-4147-A177-3AD203B41FA5}">
                      <a16:colId xmlns:a16="http://schemas.microsoft.com/office/drawing/2014/main" val="2909656949"/>
                    </a:ext>
                  </a:extLst>
                </a:gridCol>
                <a:gridCol w="3493715">
                  <a:extLst>
                    <a:ext uri="{9D8B030D-6E8A-4147-A177-3AD203B41FA5}">
                      <a16:colId xmlns:a16="http://schemas.microsoft.com/office/drawing/2014/main" val="2861388572"/>
                    </a:ext>
                  </a:extLst>
                </a:gridCol>
              </a:tblGrid>
              <a:tr h="2346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effectLst/>
                        </a:rPr>
                        <a:t>Tag</a:t>
                      </a:r>
                    </a:p>
                  </a:txBody>
                  <a:tcPr marL="72213" marR="36106" marT="36106" marB="361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effectLst/>
                        </a:rPr>
                        <a:t>Description</a:t>
                      </a:r>
                    </a:p>
                  </a:txBody>
                  <a:tcPr marL="36106" marR="36106" marT="36106" marB="36106"/>
                </a:tc>
                <a:extLst>
                  <a:ext uri="{0D108BD9-81ED-4DB2-BD59-A6C34878D82A}">
                    <a16:rowId xmlns:a16="http://schemas.microsoft.com/office/drawing/2014/main" val="974711443"/>
                  </a:ext>
                </a:extLst>
              </a:tr>
              <a:tr h="2346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</a:rPr>
                        <a:t>&lt;table&gt;</a:t>
                      </a:r>
                    </a:p>
                  </a:txBody>
                  <a:tcPr marL="72213" marR="36106" marT="36106" marB="361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Defines a table</a:t>
                      </a:r>
                    </a:p>
                  </a:txBody>
                  <a:tcPr marL="36106" marR="36106" marT="36106" marB="36106"/>
                </a:tc>
                <a:extLst>
                  <a:ext uri="{0D108BD9-81ED-4DB2-BD59-A6C34878D82A}">
                    <a16:rowId xmlns:a16="http://schemas.microsoft.com/office/drawing/2014/main" val="2470337570"/>
                  </a:ext>
                </a:extLst>
              </a:tr>
              <a:tr h="39717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</a:rPr>
                        <a:t>&lt;th&gt;</a:t>
                      </a:r>
                    </a:p>
                  </a:txBody>
                  <a:tcPr marL="72213" marR="36106" marT="36106" marB="361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Defines a header cell in a table</a:t>
                      </a:r>
                    </a:p>
                  </a:txBody>
                  <a:tcPr marL="36106" marR="36106" marT="36106" marB="36106"/>
                </a:tc>
                <a:extLst>
                  <a:ext uri="{0D108BD9-81ED-4DB2-BD59-A6C34878D82A}">
                    <a16:rowId xmlns:a16="http://schemas.microsoft.com/office/drawing/2014/main" val="588746030"/>
                  </a:ext>
                </a:extLst>
              </a:tr>
              <a:tr h="2346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</a:rPr>
                        <a:t>&lt;tr&gt;</a:t>
                      </a:r>
                    </a:p>
                  </a:txBody>
                  <a:tcPr marL="72213" marR="36106" marT="36106" marB="361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Defines a row in a table</a:t>
                      </a:r>
                    </a:p>
                  </a:txBody>
                  <a:tcPr marL="36106" marR="36106" marT="36106" marB="36106"/>
                </a:tc>
                <a:extLst>
                  <a:ext uri="{0D108BD9-81ED-4DB2-BD59-A6C34878D82A}">
                    <a16:rowId xmlns:a16="http://schemas.microsoft.com/office/drawing/2014/main" val="363081448"/>
                  </a:ext>
                </a:extLst>
              </a:tr>
              <a:tr h="2346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</a:rPr>
                        <a:t>&lt;td&gt;</a:t>
                      </a:r>
                    </a:p>
                  </a:txBody>
                  <a:tcPr marL="72213" marR="36106" marT="36106" marB="361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Defines a cell in a table</a:t>
                      </a:r>
                    </a:p>
                  </a:txBody>
                  <a:tcPr marL="36106" marR="36106" marT="36106" marB="36106"/>
                </a:tc>
                <a:extLst>
                  <a:ext uri="{0D108BD9-81ED-4DB2-BD59-A6C34878D82A}">
                    <a16:rowId xmlns:a16="http://schemas.microsoft.com/office/drawing/2014/main" val="1814278139"/>
                  </a:ext>
                </a:extLst>
              </a:tr>
              <a:tr h="2346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</a:rPr>
                        <a:t>&lt;caption&gt;</a:t>
                      </a:r>
                    </a:p>
                  </a:txBody>
                  <a:tcPr marL="72213" marR="36106" marT="36106" marB="361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Defines a table caption</a:t>
                      </a:r>
                    </a:p>
                  </a:txBody>
                  <a:tcPr marL="36106" marR="36106" marT="36106" marB="36106"/>
                </a:tc>
                <a:extLst>
                  <a:ext uri="{0D108BD9-81ED-4DB2-BD59-A6C34878D82A}">
                    <a16:rowId xmlns:a16="http://schemas.microsoft.com/office/drawing/2014/main" val="2916521843"/>
                  </a:ext>
                </a:extLst>
              </a:tr>
              <a:tr h="41888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</a:rPr>
                        <a:t>&lt;colspan&gt;</a:t>
                      </a:r>
                    </a:p>
                  </a:txBody>
                  <a:tcPr marL="72213" marR="36106" marT="36106" marB="361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Spans across columns</a:t>
                      </a:r>
                    </a:p>
                  </a:txBody>
                  <a:tcPr marL="36106" marR="36106" marT="36106" marB="36106"/>
                </a:tc>
                <a:extLst>
                  <a:ext uri="{0D108BD9-81ED-4DB2-BD59-A6C34878D82A}">
                    <a16:rowId xmlns:a16="http://schemas.microsoft.com/office/drawing/2014/main" val="3993095594"/>
                  </a:ext>
                </a:extLst>
              </a:tr>
              <a:tr h="46883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</a:rPr>
                        <a:t>&lt;rowspan&gt;</a:t>
                      </a:r>
                    </a:p>
                  </a:txBody>
                  <a:tcPr marL="72213" marR="36106" marT="36106" marB="361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Spans across rows</a:t>
                      </a:r>
                    </a:p>
                  </a:txBody>
                  <a:tcPr marL="36106" marR="36106" marT="36106" marB="36106"/>
                </a:tc>
                <a:extLst>
                  <a:ext uri="{0D108BD9-81ED-4DB2-BD59-A6C34878D82A}">
                    <a16:rowId xmlns:a16="http://schemas.microsoft.com/office/drawing/2014/main" val="32292872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85E817-960B-4CD0-A2F7-6BCDBB8EB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490999"/>
              </p:ext>
            </p:extLst>
          </p:nvPr>
        </p:nvGraphicFramePr>
        <p:xfrm>
          <a:off x="2000637" y="4570598"/>
          <a:ext cx="5588814" cy="15849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62938">
                  <a:extLst>
                    <a:ext uri="{9D8B030D-6E8A-4147-A177-3AD203B41FA5}">
                      <a16:colId xmlns:a16="http://schemas.microsoft.com/office/drawing/2014/main" val="17283447"/>
                    </a:ext>
                  </a:extLst>
                </a:gridCol>
                <a:gridCol w="1862938">
                  <a:extLst>
                    <a:ext uri="{9D8B030D-6E8A-4147-A177-3AD203B41FA5}">
                      <a16:colId xmlns:a16="http://schemas.microsoft.com/office/drawing/2014/main" val="3663734105"/>
                    </a:ext>
                  </a:extLst>
                </a:gridCol>
                <a:gridCol w="1862938">
                  <a:extLst>
                    <a:ext uri="{9D8B030D-6E8A-4147-A177-3AD203B41FA5}">
                      <a16:colId xmlns:a16="http://schemas.microsoft.com/office/drawing/2014/main" val="708137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Name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Job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Company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197396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Sriram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AI Eng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Google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854859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Siva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ML Eng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Microsoft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62373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Virat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Data Scientist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Amazon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53637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370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Lists: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1"/>
              <a:t>There are two types of lists in HTML</a:t>
            </a:r>
          </a:p>
          <a:p>
            <a:pPr>
              <a:buAutoNum type="arabicParenR"/>
            </a:pPr>
            <a:r>
              <a:rPr lang="en-US" sz="1900" b="1">
                <a:solidFill>
                  <a:schemeClr val="accent2"/>
                </a:solidFill>
              </a:rPr>
              <a:t>Ordered List (ol)</a:t>
            </a:r>
          </a:p>
          <a:p>
            <a:pPr>
              <a:buAutoNum type="arabicParenR"/>
            </a:pPr>
            <a:r>
              <a:rPr lang="en-US" sz="1900" b="1">
                <a:solidFill>
                  <a:schemeClr val="accent2"/>
                </a:solidFill>
              </a:rPr>
              <a:t>Unordered List (ul)</a:t>
            </a:r>
          </a:p>
          <a:p>
            <a:pPr>
              <a:buAutoNum type="arabicParenR"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Ex: 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</a:rPr>
              <a:t>Unordered list :  </a:t>
            </a:r>
            <a:r>
              <a:rPr lang="en-US"/>
              <a:t>	</a:t>
            </a:r>
            <a:r>
              <a:rPr lang="en-US">
                <a:solidFill>
                  <a:schemeClr val="accent5"/>
                </a:solidFill>
              </a:rPr>
              <a:t>style="list-style-type:disc or circle or square;"</a:t>
            </a:r>
          </a:p>
          <a:p>
            <a:pPr marL="0" indent="0">
              <a:buNone/>
            </a:pPr>
            <a:r>
              <a:rPr lang="it-IT"/>
              <a:t>&lt;ul&gt;</a:t>
            </a:r>
            <a:br>
              <a:rPr lang="it-IT"/>
            </a:br>
            <a:r>
              <a:rPr lang="it-IT"/>
              <a:t>  &lt;li&gt;HTML&lt;/li&gt;</a:t>
            </a:r>
            <a:br>
              <a:rPr lang="it-IT"/>
            </a:br>
            <a:r>
              <a:rPr lang="it-IT"/>
              <a:t>  &lt;li&gt;CSS&lt;/li&gt;</a:t>
            </a:r>
            <a:br>
              <a:rPr lang="it-IT"/>
            </a:br>
            <a:r>
              <a:rPr lang="it-IT"/>
              <a:t>  &lt;li&gt;JavaScript&lt;/li&gt;</a:t>
            </a:r>
            <a:br>
              <a:rPr lang="it-IT"/>
            </a:br>
            <a:r>
              <a:rPr lang="it-IT"/>
              <a:t>&lt;/ul&gt;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>
                <a:solidFill>
                  <a:srgbClr val="0070C0"/>
                </a:solidFill>
              </a:rPr>
              <a:t>Ordered list :	</a:t>
            </a:r>
            <a:r>
              <a:rPr lang="it-IT"/>
              <a:t>	</a:t>
            </a:r>
            <a:r>
              <a:rPr lang="it-IT">
                <a:solidFill>
                  <a:schemeClr val="accent5"/>
                </a:solidFill>
              </a:rPr>
              <a:t>type=1 or A or a or I or i			</a:t>
            </a:r>
          </a:p>
          <a:p>
            <a:pPr marL="0" indent="0">
              <a:buNone/>
            </a:pPr>
            <a:r>
              <a:rPr lang="it-IT"/>
              <a:t>&lt;ol&gt;</a:t>
            </a:r>
            <a:br>
              <a:rPr lang="it-IT"/>
            </a:br>
            <a:r>
              <a:rPr lang="it-IT"/>
              <a:t>  &lt;li&gt;HTML&lt;/li&gt;</a:t>
            </a:r>
            <a:br>
              <a:rPr lang="it-IT"/>
            </a:br>
            <a:r>
              <a:rPr lang="it-IT"/>
              <a:t>  &lt;li&gt;CSS&lt;/li&gt;</a:t>
            </a:r>
            <a:br>
              <a:rPr lang="it-IT"/>
            </a:br>
            <a:r>
              <a:rPr lang="it-IT"/>
              <a:t>  &lt;li&gt;JavaScript&lt;/li&gt;</a:t>
            </a:r>
            <a:br>
              <a:rPr lang="it-IT"/>
            </a:br>
            <a:r>
              <a:rPr lang="it-IT"/>
              <a:t>&lt;/ol&gt;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020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sz="3200" b="1">
                <a:solidFill>
                  <a:schemeClr val="accent4"/>
                </a:solidFill>
              </a:rPr>
              <a:t>HTML Block Level &amp; Inline Level Elements:</a:t>
            </a:r>
            <a:endParaRPr lang="en-US" b="1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>
                <a:solidFill>
                  <a:srgbClr val="00B0F0"/>
                </a:solidFill>
              </a:rPr>
              <a:t>Block Level Elements : </a:t>
            </a:r>
            <a:endParaRPr lang="en-US"/>
          </a:p>
          <a:p>
            <a:r>
              <a:rPr lang="en-US"/>
              <a:t>Block level Elements are used to define the Block structure of web page</a:t>
            </a:r>
          </a:p>
          <a:p>
            <a:r>
              <a:rPr lang="en-US"/>
              <a:t>Block level Elements occupies 100% of the available width and it is rendered with a line break </a:t>
            </a:r>
          </a:p>
          <a:p>
            <a:pPr marL="0" indent="0">
              <a:buNone/>
            </a:pPr>
            <a:r>
              <a:rPr lang="en-US"/>
              <a:t>     before and after. </a:t>
            </a:r>
          </a:p>
          <a:p>
            <a:pPr marL="0" indent="0">
              <a:buNone/>
            </a:pPr>
            <a:r>
              <a:rPr lang="en-US"/>
              <a:t>	Ex: </a:t>
            </a:r>
            <a:r>
              <a:rPr lang="en-US">
                <a:solidFill>
                  <a:schemeClr val="accent2"/>
                </a:solidFill>
              </a:rPr>
              <a:t>&lt;div&gt; , &lt;p&gt; , &lt;h1&gt;  to &lt;h6&gt;, &lt;form&gt; , &lt;ol&gt; , &lt;ul&gt; , &lt;li&gt; etc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000" b="1">
                <a:solidFill>
                  <a:srgbClr val="00B0F0"/>
                </a:solidFill>
              </a:rPr>
              <a:t>Inline Level Elements :</a:t>
            </a:r>
          </a:p>
          <a:p>
            <a:r>
              <a:rPr lang="en-US"/>
              <a:t>Inline level Elements are used to define the contents inside a Block</a:t>
            </a:r>
          </a:p>
          <a:p>
            <a:r>
              <a:rPr lang="en-US"/>
              <a:t>Inline level Elements only occupies needed space but not all.</a:t>
            </a:r>
          </a:p>
          <a:p>
            <a:pPr marL="457200" lvl="1" indent="0">
              <a:buNone/>
            </a:pPr>
            <a:r>
              <a:rPr lang="en-US"/>
              <a:t>Ex: </a:t>
            </a:r>
            <a:r>
              <a:rPr lang="en-US">
                <a:solidFill>
                  <a:schemeClr val="accent2"/>
                </a:solidFill>
              </a:rPr>
              <a:t>&lt;img&gt; , &lt;a&gt; , &lt;span&gt; , &lt;strong&gt; , &lt;b&gt; , &lt;em&gt; , &lt;i&gt; , &lt;code&gt; , &lt;input&gt; , &lt;button&gt; etc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Note : Block level elements should not be placed inside the inline level elements.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05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Classes: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/>
              <a:t>HTML Class Attribute is used to group HTML elements and apply some common functionality</a:t>
            </a:r>
          </a:p>
          <a:p>
            <a:pPr marL="0" indent="0">
              <a:buNone/>
            </a:pPr>
            <a:r>
              <a:rPr lang="en-US" sz="2000" b="1"/>
              <a:t>to the group of elements simultaneously.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Ex: </a:t>
            </a:r>
          </a:p>
          <a:p>
            <a:pPr marL="0" indent="0">
              <a:buNone/>
            </a:pPr>
            <a:r>
              <a:rPr lang="en-US"/>
              <a:t>&lt;div </a:t>
            </a:r>
            <a:r>
              <a:rPr lang="en-US">
                <a:solidFill>
                  <a:srgbClr val="0070C0"/>
                </a:solidFill>
              </a:rPr>
              <a:t>class</a:t>
            </a:r>
            <a:r>
              <a:rPr lang="en-US"/>
              <a:t>=“food"&gt;</a:t>
            </a:r>
            <a:br>
              <a:rPr lang="en-US"/>
            </a:br>
            <a:r>
              <a:rPr lang="en-US"/>
              <a:t>  &lt;h2&gt;Idly&lt;/h2&gt;</a:t>
            </a:r>
            <a:br>
              <a:rPr lang="en-US"/>
            </a:br>
            <a:r>
              <a:rPr lang="en-US"/>
              <a:t>  &lt;p&gt;Idly and Vada sambar is good &lt;/p&gt;</a:t>
            </a:r>
            <a:br>
              <a:rPr lang="en-US"/>
            </a:br>
            <a:r>
              <a:rPr lang="en-US"/>
              <a:t>&lt;/div&gt;</a:t>
            </a:r>
            <a:br>
              <a:rPr lang="en-US"/>
            </a:br>
            <a:br>
              <a:rPr lang="en-US"/>
            </a:br>
            <a:r>
              <a:rPr lang="en-US"/>
              <a:t>&lt;div </a:t>
            </a:r>
            <a:r>
              <a:rPr lang="en-US">
                <a:solidFill>
                  <a:srgbClr val="0070C0"/>
                </a:solidFill>
              </a:rPr>
              <a:t>class</a:t>
            </a:r>
            <a:r>
              <a:rPr lang="en-US"/>
              <a:t>=“food"&gt;</a:t>
            </a:r>
            <a:br>
              <a:rPr lang="en-US"/>
            </a:br>
            <a:r>
              <a:rPr lang="en-US"/>
              <a:t>  &lt;h2&gt;Dosa&lt;/h2&gt;</a:t>
            </a:r>
            <a:br>
              <a:rPr lang="en-US"/>
            </a:br>
            <a:r>
              <a:rPr lang="en-US"/>
              <a:t>  &lt;p&gt;Dosa is super &lt;/p&gt;</a:t>
            </a:r>
            <a:br>
              <a:rPr lang="en-US"/>
            </a:br>
            <a:r>
              <a:rPr lang="en-US"/>
              <a:t>&lt;/div&gt;</a:t>
            </a:r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97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1DC742E-5FB8-44B1-ACDF-7BE0BA2D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 b="1">
                <a:solidFill>
                  <a:schemeClr val="accent4"/>
                </a:solidFill>
              </a:rPr>
              <a:t>Intro to WWW (Big Picture):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30DD0-2421-408E-9FED-1C4D3C2F3568}"/>
              </a:ext>
            </a:extLst>
          </p:cNvPr>
          <p:cNvSpPr txBox="1"/>
          <p:nvPr/>
        </p:nvSpPr>
        <p:spPr>
          <a:xfrm>
            <a:off x="3601599" y="939856"/>
            <a:ext cx="522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How WWW (Internet) Works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200F6-ADEB-424E-BAD7-BFAA777C0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6" y="1585609"/>
            <a:ext cx="11936224" cy="527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93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Id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/>
              <a:t>HTML “id” Attribute is used to uniquely identify  HTML elements and apply unique</a:t>
            </a:r>
          </a:p>
          <a:p>
            <a:pPr marL="0" indent="0">
              <a:buNone/>
            </a:pPr>
            <a:r>
              <a:rPr lang="en-US" sz="2000" b="1"/>
              <a:t>Functionality to that particular element or block of elements.</a:t>
            </a:r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r>
              <a:rPr lang="en-US" sz="2000" b="1"/>
              <a:t>Difference between Class &amp; id :</a:t>
            </a:r>
          </a:p>
          <a:p>
            <a:pPr marL="457200" indent="-457200">
              <a:buAutoNum type="arabicParenR"/>
            </a:pPr>
            <a:r>
              <a:rPr lang="en-US" sz="2000" b="1"/>
              <a:t>Classes can have same class names for multiple elements(uses “.” notation)</a:t>
            </a:r>
          </a:p>
          <a:p>
            <a:pPr marL="457200" indent="-457200">
              <a:buAutoNum type="arabicParenR"/>
            </a:pPr>
            <a:r>
              <a:rPr lang="en-US" sz="2000" b="1"/>
              <a:t>Id can only have unique id for elements (uses “#” notation)</a:t>
            </a:r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Ex: </a:t>
            </a:r>
          </a:p>
          <a:p>
            <a:pPr marL="0" indent="0">
              <a:buNone/>
            </a:pPr>
            <a:r>
              <a:rPr lang="en-US"/>
              <a:t>&lt;div </a:t>
            </a:r>
            <a:r>
              <a:rPr lang="en-US">
                <a:solidFill>
                  <a:srgbClr val="0070C0"/>
                </a:solidFill>
              </a:rPr>
              <a:t>id</a:t>
            </a:r>
            <a:r>
              <a:rPr lang="en-US"/>
              <a:t>=“tiffen1"&gt;</a:t>
            </a:r>
            <a:br>
              <a:rPr lang="en-US"/>
            </a:br>
            <a:r>
              <a:rPr lang="en-US"/>
              <a:t>  &lt;h2&gt;Idly&lt;/h2&gt;</a:t>
            </a:r>
            <a:br>
              <a:rPr lang="en-US"/>
            </a:br>
            <a:r>
              <a:rPr lang="en-US"/>
              <a:t>  &lt;p&gt;Idly and Vada sambar is good &lt;/p&gt;</a:t>
            </a:r>
            <a:br>
              <a:rPr lang="en-US"/>
            </a:br>
            <a:r>
              <a:rPr lang="en-US"/>
              <a:t>&lt;/div&gt;</a:t>
            </a:r>
            <a:br>
              <a:rPr lang="en-US"/>
            </a:br>
            <a:br>
              <a:rPr lang="en-US"/>
            </a:br>
            <a:r>
              <a:rPr lang="en-US"/>
              <a:t>&lt;div </a:t>
            </a:r>
            <a:r>
              <a:rPr lang="en-US">
                <a:solidFill>
                  <a:srgbClr val="0070C0"/>
                </a:solidFill>
              </a:rPr>
              <a:t>id</a:t>
            </a:r>
            <a:r>
              <a:rPr lang="en-US"/>
              <a:t>=“tiffen2"&gt;</a:t>
            </a:r>
            <a:br>
              <a:rPr lang="en-US"/>
            </a:br>
            <a:r>
              <a:rPr lang="en-US"/>
              <a:t>  &lt;h2&gt;Dosa&lt;/h2&gt;</a:t>
            </a:r>
            <a:br>
              <a:rPr lang="en-US"/>
            </a:br>
            <a:r>
              <a:rPr lang="en-US"/>
              <a:t>  &lt;p&gt;Dosa is super &lt;/p&gt;</a:t>
            </a:r>
            <a:br>
              <a:rPr lang="en-US"/>
            </a:br>
            <a:r>
              <a:rPr lang="en-US"/>
              <a:t>&lt;/div&gt;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98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iframes: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r>
              <a:rPr lang="en-US" sz="2400" b="1"/>
              <a:t>HTML iframe (inline frame) is used to embed a web page within another </a:t>
            </a:r>
          </a:p>
          <a:p>
            <a:pPr marL="0" indent="0">
              <a:buNone/>
            </a:pPr>
            <a:r>
              <a:rPr lang="en-US" sz="2400" b="1"/>
              <a:t>    web page.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Syntax :</a:t>
            </a:r>
            <a:r>
              <a:rPr lang="en-US"/>
              <a:t> &lt;iframe src=“path.html" height="200" width="300"&gt;&lt;/iframe&gt;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	&lt;iframe width="967" height="544" src="https://www.youtube.com/embed/hb7Q33ysCwI" frameborder="0" allow="accelerometer; autoplay; encrypted-media; gyroscope; picture-in-picture" allowfullscreen&gt;&lt;/iframe&gt;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	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449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JavaScript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tx1"/>
                </a:solidFill>
              </a:rPr>
              <a:t>JavaScript is client side programming language which is used to program the web page 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For manipulating various HTML Elements like images,text,colours,pop ups.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JavaScript makes web page interactive.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JavaScript mostly uses document.getElementById() method to access HTML elements for manipulation.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Ex:</a:t>
            </a:r>
          </a:p>
          <a:p>
            <a:pPr marL="0" indent="0">
              <a:buNone/>
            </a:pPr>
            <a:r>
              <a:rPr lang="en-US"/>
              <a:t>&lt;script&gt;</a:t>
            </a:r>
            <a:br>
              <a:rPr lang="en-US"/>
            </a:br>
            <a:r>
              <a:rPr lang="en-US" i="1"/>
              <a:t>function</a:t>
            </a:r>
            <a:r>
              <a:rPr lang="en-US"/>
              <a:t> </a:t>
            </a:r>
            <a:r>
              <a:rPr lang="en-US">
                <a:solidFill>
                  <a:schemeClr val="accent5"/>
                </a:solidFill>
              </a:rPr>
              <a:t>my_func()</a:t>
            </a:r>
            <a:r>
              <a:rPr lang="en-US"/>
              <a:t>{</a:t>
            </a:r>
            <a:br>
              <a:rPr lang="en-US"/>
            </a:br>
            <a:r>
              <a:rPr lang="en-US"/>
              <a:t>document.getElementById('wish').innerHTML = 'Good Morning' 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r>
              <a:rPr lang="en-US"/>
              <a:t>&lt;/script&gt;</a:t>
            </a:r>
          </a:p>
          <a:p>
            <a:pPr marL="0" indent="0">
              <a:buNone/>
            </a:pP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/>
              <a:t>&lt;button onclick="</a:t>
            </a:r>
            <a:r>
              <a:rPr lang="en-US">
                <a:solidFill>
                  <a:schemeClr val="accent5"/>
                </a:solidFill>
              </a:rPr>
              <a:t>my_func()</a:t>
            </a:r>
            <a:r>
              <a:rPr lang="en-US"/>
              <a:t>"&gt; Hello Click me to wish u &lt;/button&gt;</a:t>
            </a:r>
          </a:p>
          <a:p>
            <a:pPr marL="0" indent="0">
              <a:buNone/>
            </a:pPr>
            <a:r>
              <a:rPr lang="en-US"/>
              <a:t>&lt;p id="wish"&gt; &lt;/p&gt;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859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Head Tags:</a:t>
            </a:r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7CD3172-E86A-4995-A0A5-9E7666633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949380"/>
              </p:ext>
            </p:extLst>
          </p:nvPr>
        </p:nvGraphicFramePr>
        <p:xfrm>
          <a:off x="837254" y="961053"/>
          <a:ext cx="8952698" cy="304166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84118">
                  <a:extLst>
                    <a:ext uri="{9D8B030D-6E8A-4147-A177-3AD203B41FA5}">
                      <a16:colId xmlns:a16="http://schemas.microsoft.com/office/drawing/2014/main" val="2836784805"/>
                    </a:ext>
                  </a:extLst>
                </a:gridCol>
                <a:gridCol w="7568580">
                  <a:extLst>
                    <a:ext uri="{9D8B030D-6E8A-4147-A177-3AD203B41FA5}">
                      <a16:colId xmlns:a16="http://schemas.microsoft.com/office/drawing/2014/main" val="2947324499"/>
                    </a:ext>
                  </a:extLst>
                </a:gridCol>
              </a:tblGrid>
              <a:tr h="32302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</a:rPr>
                        <a:t>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515104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&lt;head&gt;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information about the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72423"/>
                  </a:ext>
                </a:extLst>
              </a:tr>
              <a:tr h="323022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&lt;title&gt;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the title of a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663336"/>
                  </a:ext>
                </a:extLst>
              </a:tr>
              <a:tr h="465335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&lt;link&gt;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the relationship between a document and an external resource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611108"/>
                  </a:ext>
                </a:extLst>
              </a:tr>
              <a:tr h="453721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&lt;meta&gt;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metadata about an HTML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527202"/>
                  </a:ext>
                </a:extLst>
              </a:tr>
              <a:tr h="315478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&lt;script&gt;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 client-side 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228059"/>
                  </a:ext>
                </a:extLst>
              </a:tr>
              <a:tr h="565288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2"/>
                          </a:solidFill>
                        </a:rPr>
                        <a:t>&lt;style&gt;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style information for a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71745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DA932DB-B3EE-4D51-A5DC-EE1E4834A752}"/>
              </a:ext>
            </a:extLst>
          </p:cNvPr>
          <p:cNvSpPr/>
          <p:nvPr/>
        </p:nvSpPr>
        <p:spPr>
          <a:xfrm>
            <a:off x="837254" y="4144346"/>
            <a:ext cx="3065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title</a:t>
            </a:r>
            <a:r>
              <a:rPr lang="en-US">
                <a:solidFill>
                  <a:srgbClr val="0000CD"/>
                </a:solidFill>
              </a:rPr>
              <a:t>&gt;</a:t>
            </a:r>
            <a:r>
              <a:rPr lang="en-US"/>
              <a:t>Web Page Title</a:t>
            </a: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/title</a:t>
            </a:r>
            <a:r>
              <a:rPr lang="en-US">
                <a:solidFill>
                  <a:srgbClr val="0000CD"/>
                </a:solidFill>
              </a:rPr>
              <a:t>&gt;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81D39D-A145-4FE5-A4B9-750D61BBD170}"/>
              </a:ext>
            </a:extLst>
          </p:cNvPr>
          <p:cNvSpPr/>
          <p:nvPr/>
        </p:nvSpPr>
        <p:spPr>
          <a:xfrm>
            <a:off x="837254" y="602400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style</a:t>
            </a:r>
            <a:r>
              <a:rPr lang="en-US">
                <a:solidFill>
                  <a:srgbClr val="0000CD"/>
                </a:solidFill>
              </a:rPr>
              <a:t>&gt;</a:t>
            </a:r>
            <a:r>
              <a:rPr lang="en-US">
                <a:solidFill>
                  <a:srgbClr val="A52A2A"/>
                </a:solidFill>
              </a:rPr>
              <a:t>body </a:t>
            </a:r>
            <a:r>
              <a:rPr lang="en-US">
                <a:solidFill>
                  <a:srgbClr val="000000"/>
                </a:solidFill>
              </a:rPr>
              <a:t>{</a:t>
            </a:r>
            <a:r>
              <a:rPr lang="en-US">
                <a:solidFill>
                  <a:srgbClr val="FF0000"/>
                </a:solidFill>
              </a:rPr>
              <a:t>background-color</a:t>
            </a:r>
            <a:r>
              <a:rPr lang="en-US">
                <a:solidFill>
                  <a:srgbClr val="000000"/>
                </a:solidFill>
              </a:rPr>
              <a:t>:</a:t>
            </a:r>
            <a:r>
              <a:rPr lang="en-US">
                <a:solidFill>
                  <a:srgbClr val="0000CD"/>
                </a:solidFill>
              </a:rPr>
              <a:t> powderblue</a:t>
            </a:r>
            <a:r>
              <a:rPr lang="en-US">
                <a:solidFill>
                  <a:srgbClr val="000000"/>
                </a:solidFill>
              </a:rPr>
              <a:t>;</a:t>
            </a:r>
            <a:r>
              <a:rPr lang="en-US">
                <a:solidFill>
                  <a:srgbClr val="A52A2A"/>
                </a:solidFill>
              </a:rPr>
              <a:t>} </a:t>
            </a: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/style</a:t>
            </a:r>
            <a:r>
              <a:rPr lang="en-US">
                <a:solidFill>
                  <a:srgbClr val="0000CD"/>
                </a:solidFill>
              </a:rPr>
              <a:t>&gt;</a:t>
            </a:r>
            <a:r>
              <a:rPr lang="en-US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50AB86-B3DE-4CF1-90A5-8AF4D07B55C7}"/>
              </a:ext>
            </a:extLst>
          </p:cNvPr>
          <p:cNvSpPr/>
          <p:nvPr/>
        </p:nvSpPr>
        <p:spPr>
          <a:xfrm>
            <a:off x="837254" y="4476719"/>
            <a:ext cx="4289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link</a:t>
            </a:r>
            <a:r>
              <a:rPr lang="en-US">
                <a:solidFill>
                  <a:srgbClr val="FF0000"/>
                </a:solidFill>
              </a:rPr>
              <a:t> rel</a:t>
            </a:r>
            <a:r>
              <a:rPr lang="en-US">
                <a:solidFill>
                  <a:srgbClr val="0000CD"/>
                </a:solidFill>
              </a:rPr>
              <a:t>="stylesheet"</a:t>
            </a:r>
            <a:r>
              <a:rPr lang="en-US">
                <a:solidFill>
                  <a:srgbClr val="FF0000"/>
                </a:solidFill>
              </a:rPr>
              <a:t> href</a:t>
            </a:r>
            <a:r>
              <a:rPr lang="en-US">
                <a:solidFill>
                  <a:srgbClr val="0000CD"/>
                </a:solidFill>
              </a:rPr>
              <a:t>=“myfile.css"&gt;</a:t>
            </a:r>
            <a:r>
              <a:rPr lang="en-US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45BEB0-CD74-4F1B-BE70-2AE77EA40E5D}"/>
              </a:ext>
            </a:extLst>
          </p:cNvPr>
          <p:cNvSpPr/>
          <p:nvPr/>
        </p:nvSpPr>
        <p:spPr>
          <a:xfrm>
            <a:off x="837254" y="4809091"/>
            <a:ext cx="8388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script</a:t>
            </a:r>
            <a:r>
              <a:rPr lang="en-US">
                <a:solidFill>
                  <a:srgbClr val="0000CD"/>
                </a:solidFill>
              </a:rPr>
              <a:t>&gt;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CD"/>
                </a:solidFill>
              </a:rPr>
              <a:t>function</a:t>
            </a:r>
            <a:r>
              <a:rPr lang="en-US">
                <a:solidFill>
                  <a:srgbClr val="000000"/>
                </a:solidFill>
              </a:rPr>
              <a:t> myFunction {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 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document.getElementById(</a:t>
            </a:r>
            <a:r>
              <a:rPr lang="en-US">
                <a:solidFill>
                  <a:srgbClr val="A52A2A"/>
                </a:solidFill>
              </a:rPr>
              <a:t>“wish"</a:t>
            </a:r>
            <a:r>
              <a:rPr lang="en-US">
                <a:solidFill>
                  <a:srgbClr val="000000"/>
                </a:solidFill>
              </a:rPr>
              <a:t>).innerHTML = </a:t>
            </a:r>
            <a:r>
              <a:rPr lang="en-US">
                <a:solidFill>
                  <a:srgbClr val="A52A2A"/>
                </a:solidFill>
              </a:rPr>
              <a:t>"Hello Gud Morning"</a:t>
            </a:r>
            <a:r>
              <a:rPr lang="en-US">
                <a:solidFill>
                  <a:srgbClr val="000000"/>
                </a:solidFill>
              </a:rPr>
              <a:t>;}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/script</a:t>
            </a:r>
            <a:r>
              <a:rPr lang="en-US">
                <a:solidFill>
                  <a:srgbClr val="0000CD"/>
                </a:solidFill>
              </a:rPr>
              <a:t>&gt;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6407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Head Tags: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/>
              <a:t>&lt;meta charset="UTF-8"&gt;  </a:t>
            </a:r>
            <a:r>
              <a:rPr lang="en-US">
                <a:solidFill>
                  <a:srgbClr val="0070C0"/>
                </a:solidFill>
                <a:sym typeface="Wingdings" panose="05000000000000000000" pitchFamily="2" charset="2"/>
              </a:rPr>
              <a:t> defines character set of web page</a:t>
            </a: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/>
              <a:t>&lt;meta name="description" content="Free Web tutorials"&gt;   </a:t>
            </a:r>
            <a:r>
              <a:rPr lang="en-US">
                <a:solidFill>
                  <a:srgbClr val="0070C0"/>
                </a:solidFill>
                <a:sym typeface="Wingdings" panose="05000000000000000000" pitchFamily="2" charset="2"/>
              </a:rPr>
              <a:t> defines description of web page</a:t>
            </a: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/>
              <a:t>&lt;meta name="keywords" content="HTML, CSS, XML, JavaScript"&gt;  </a:t>
            </a:r>
            <a:r>
              <a:rPr lang="en-US">
                <a:solidFill>
                  <a:srgbClr val="0070C0"/>
                </a:solidFill>
                <a:sym typeface="Wingdings" panose="05000000000000000000" pitchFamily="2" charset="2"/>
              </a:rPr>
              <a:t> defines keywords</a:t>
            </a: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/>
              <a:t>&lt;meta name="author" content="John Doe"&gt; </a:t>
            </a:r>
            <a:r>
              <a:rPr lang="en-US">
                <a:solidFill>
                  <a:srgbClr val="0070C0"/>
                </a:solidFill>
                <a:sym typeface="Wingdings" panose="05000000000000000000" pitchFamily="2" charset="2"/>
              </a:rPr>
              <a:t> defines author</a:t>
            </a: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/>
              <a:t>&lt;meta http-equiv="refresh" content="30"&gt; </a:t>
            </a:r>
            <a:r>
              <a:rPr lang="en-US">
                <a:solidFill>
                  <a:srgbClr val="0070C0"/>
                </a:solidFill>
                <a:sym typeface="Wingdings" panose="05000000000000000000" pitchFamily="2" charset="2"/>
              </a:rPr>
              <a:t> defines timed page refresh</a:t>
            </a: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/>
              <a:t>&lt;meta name="viewport" content="width=device-width, initial-scale=1.0"&gt;  </a:t>
            </a:r>
            <a:r>
              <a:rPr lang="en-US">
                <a:solidFill>
                  <a:srgbClr val="0070C0"/>
                </a:solidFill>
                <a:sym typeface="Wingdings" panose="05000000000000000000" pitchFamily="2" charset="2"/>
              </a:rPr>
              <a:t>defines automatic fit of web page</a:t>
            </a:r>
            <a:endParaRPr lang="en-US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615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Layouts: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r>
              <a:rPr lang="en-US" b="1"/>
              <a:t>While Designing a Web Page we need to first plan a Layout in which different HTML Element</a:t>
            </a:r>
          </a:p>
          <a:p>
            <a:pPr marL="0" indent="0">
              <a:buNone/>
            </a:pPr>
            <a:r>
              <a:rPr lang="en-US" b="1"/>
              <a:t>should accommodate.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There are different ways to define HTML Page Layout structure.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HTML tables (not recommened)</a:t>
            </a:r>
          </a:p>
          <a:p>
            <a:r>
              <a:rPr lang="en-US"/>
              <a:t>CSS float property</a:t>
            </a:r>
          </a:p>
          <a:p>
            <a:r>
              <a:rPr lang="en-US"/>
              <a:t>CSS framework</a:t>
            </a:r>
          </a:p>
          <a:p>
            <a:r>
              <a:rPr lang="en-US"/>
              <a:t>CSS grid</a:t>
            </a:r>
          </a:p>
          <a:p>
            <a:r>
              <a:rPr lang="en-US"/>
              <a:t>CSS flexbox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2ECCF9-1AB6-40C3-93FC-930D4A66A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70" y="3112676"/>
            <a:ext cx="5791770" cy="33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220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Entities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r>
              <a:rPr lang="en-US"/>
              <a:t>HTML Entities are special characters that are reserved in HTML. Ex: &lt;,&gt; etc</a:t>
            </a:r>
          </a:p>
          <a:p>
            <a:r>
              <a:rPr lang="en-US"/>
              <a:t>If we want to use those special characters inside HTML Doc we need to use HTML Entity codes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A25641-AC6C-41DA-A531-2A835F289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488217"/>
              </p:ext>
            </p:extLst>
          </p:nvPr>
        </p:nvGraphicFramePr>
        <p:xfrm>
          <a:off x="959203" y="2127448"/>
          <a:ext cx="7513676" cy="43863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78419">
                  <a:extLst>
                    <a:ext uri="{9D8B030D-6E8A-4147-A177-3AD203B41FA5}">
                      <a16:colId xmlns:a16="http://schemas.microsoft.com/office/drawing/2014/main" val="3473461448"/>
                    </a:ext>
                  </a:extLst>
                </a:gridCol>
                <a:gridCol w="1878419">
                  <a:extLst>
                    <a:ext uri="{9D8B030D-6E8A-4147-A177-3AD203B41FA5}">
                      <a16:colId xmlns:a16="http://schemas.microsoft.com/office/drawing/2014/main" val="3375806368"/>
                    </a:ext>
                  </a:extLst>
                </a:gridCol>
                <a:gridCol w="1878419">
                  <a:extLst>
                    <a:ext uri="{9D8B030D-6E8A-4147-A177-3AD203B41FA5}">
                      <a16:colId xmlns:a16="http://schemas.microsoft.com/office/drawing/2014/main" val="2813713172"/>
                    </a:ext>
                  </a:extLst>
                </a:gridCol>
                <a:gridCol w="1878419">
                  <a:extLst>
                    <a:ext uri="{9D8B030D-6E8A-4147-A177-3AD203B41FA5}">
                      <a16:colId xmlns:a16="http://schemas.microsoft.com/office/drawing/2014/main" val="4111617227"/>
                    </a:ext>
                  </a:extLst>
                </a:gridCol>
              </a:tblGrid>
              <a:tr h="331539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/>
                          </a:solidFill>
                        </a:rPr>
                        <a:t>Result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/>
                          </a:solidFill>
                        </a:rPr>
                        <a:t>Entity Name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/>
                          </a:solidFill>
                        </a:rPr>
                        <a:t>Entity Number</a:t>
                      </a:r>
                    </a:p>
                  </a:txBody>
                  <a:tcPr marL="60647" marR="60647" marT="30324" marB="30324" anchor="ctr"/>
                </a:tc>
                <a:extLst>
                  <a:ext uri="{0D108BD9-81ED-4DB2-BD59-A6C34878D82A}">
                    <a16:rowId xmlns:a16="http://schemas.microsoft.com/office/drawing/2014/main" val="1940660776"/>
                  </a:ext>
                </a:extLst>
              </a:tr>
              <a:tr h="580511">
                <a:tc>
                  <a:txBody>
                    <a:bodyPr/>
                    <a:lstStyle/>
                    <a:p>
                      <a:pPr algn="ctr"/>
                      <a:endParaRPr lang="en-US" sz="1800" b="1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</a:rPr>
                        <a:t>non-breaking space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</a:rPr>
                        <a:t>&amp;nbsp;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</a:rPr>
                        <a:t>&amp;#160;</a:t>
                      </a:r>
                    </a:p>
                  </a:txBody>
                  <a:tcPr marL="60647" marR="60647" marT="30324" marB="30324" anchor="ctr"/>
                </a:tc>
                <a:extLst>
                  <a:ext uri="{0D108BD9-81ED-4DB2-BD59-A6C34878D82A}">
                    <a16:rowId xmlns:a16="http://schemas.microsoft.com/office/drawing/2014/main" val="3325189573"/>
                  </a:ext>
                </a:extLst>
              </a:tr>
              <a:tr h="331539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&lt;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less than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&amp;lt;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&amp;#60;</a:t>
                      </a:r>
                    </a:p>
                  </a:txBody>
                  <a:tcPr marL="60647" marR="60647" marT="30324" marB="30324" anchor="ctr"/>
                </a:tc>
                <a:extLst>
                  <a:ext uri="{0D108BD9-81ED-4DB2-BD59-A6C34878D82A}">
                    <a16:rowId xmlns:a16="http://schemas.microsoft.com/office/drawing/2014/main" val="3622298685"/>
                  </a:ext>
                </a:extLst>
              </a:tr>
              <a:tr h="331539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&gt;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greater than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&amp;gt;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&amp;#62;</a:t>
                      </a:r>
                    </a:p>
                  </a:txBody>
                  <a:tcPr marL="60647" marR="60647" marT="30324" marB="30324" anchor="ctr"/>
                </a:tc>
                <a:extLst>
                  <a:ext uri="{0D108BD9-81ED-4DB2-BD59-A6C34878D82A}">
                    <a16:rowId xmlns:a16="http://schemas.microsoft.com/office/drawing/2014/main" val="2899057014"/>
                  </a:ext>
                </a:extLst>
              </a:tr>
              <a:tr h="331539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&amp;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ampersand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&amp;amp;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&amp;#38;</a:t>
                      </a:r>
                    </a:p>
                  </a:txBody>
                  <a:tcPr marL="60647" marR="60647" marT="30324" marB="30324" anchor="ctr"/>
                </a:tc>
                <a:extLst>
                  <a:ext uri="{0D108BD9-81ED-4DB2-BD59-A6C34878D82A}">
                    <a16:rowId xmlns:a16="http://schemas.microsoft.com/office/drawing/2014/main" val="2954319985"/>
                  </a:ext>
                </a:extLst>
              </a:tr>
              <a:tr h="580511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"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double quotation mark 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&amp;quot;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&amp;#34;</a:t>
                      </a:r>
                    </a:p>
                  </a:txBody>
                  <a:tcPr marL="60647" marR="60647" marT="30324" marB="30324" anchor="ctr"/>
                </a:tc>
                <a:extLst>
                  <a:ext uri="{0D108BD9-81ED-4DB2-BD59-A6C34878D82A}">
                    <a16:rowId xmlns:a16="http://schemas.microsoft.com/office/drawing/2014/main" val="1522083270"/>
                  </a:ext>
                </a:extLst>
              </a:tr>
              <a:tr h="580511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'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single quotation mark (apostrophe) 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&amp;apos;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&amp;#39;</a:t>
                      </a:r>
                    </a:p>
                  </a:txBody>
                  <a:tcPr marL="60647" marR="60647" marT="30324" marB="30324" anchor="ctr"/>
                </a:tc>
                <a:extLst>
                  <a:ext uri="{0D108BD9-81ED-4DB2-BD59-A6C34878D82A}">
                    <a16:rowId xmlns:a16="http://schemas.microsoft.com/office/drawing/2014/main" val="2561482362"/>
                  </a:ext>
                </a:extLst>
              </a:tr>
              <a:tr h="331539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©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copyright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&amp;copy;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&amp;#169;</a:t>
                      </a:r>
                    </a:p>
                  </a:txBody>
                  <a:tcPr marL="60647" marR="60647" marT="30324" marB="30324" anchor="ctr"/>
                </a:tc>
                <a:extLst>
                  <a:ext uri="{0D108BD9-81ED-4DB2-BD59-A6C34878D82A}">
                    <a16:rowId xmlns:a16="http://schemas.microsoft.com/office/drawing/2014/main" val="980779288"/>
                  </a:ext>
                </a:extLst>
              </a:tr>
              <a:tr h="580511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®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registered trademark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&amp;reg;</a:t>
                      </a:r>
                    </a:p>
                  </a:txBody>
                  <a:tcPr marL="60647" marR="60647" marT="30324" marB="303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&amp;#174;</a:t>
                      </a:r>
                    </a:p>
                  </a:txBody>
                  <a:tcPr marL="60647" marR="60647" marT="30324" marB="30324" anchor="ctr"/>
                </a:tc>
                <a:extLst>
                  <a:ext uri="{0D108BD9-81ED-4DB2-BD59-A6C34878D82A}">
                    <a16:rowId xmlns:a16="http://schemas.microsoft.com/office/drawing/2014/main" val="364710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512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Symbols: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/>
              <a:t>If we want to type some characters that are not available in our Keyboard then we can make use</a:t>
            </a:r>
          </a:p>
          <a:p>
            <a:pPr marL="0" indent="0">
              <a:buNone/>
            </a:pPr>
            <a:r>
              <a:rPr lang="en-US"/>
              <a:t>of HTML Entity symbols.</a:t>
            </a:r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DD04DD-EA8F-4F84-9BFE-4119F9F32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34049"/>
              </p:ext>
            </p:extLst>
          </p:nvPr>
        </p:nvGraphicFramePr>
        <p:xfrm>
          <a:off x="1912690" y="2177281"/>
          <a:ext cx="5979676" cy="415993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94919">
                  <a:extLst>
                    <a:ext uri="{9D8B030D-6E8A-4147-A177-3AD203B41FA5}">
                      <a16:colId xmlns:a16="http://schemas.microsoft.com/office/drawing/2014/main" val="3877595924"/>
                    </a:ext>
                  </a:extLst>
                </a:gridCol>
                <a:gridCol w="1494919">
                  <a:extLst>
                    <a:ext uri="{9D8B030D-6E8A-4147-A177-3AD203B41FA5}">
                      <a16:colId xmlns:a16="http://schemas.microsoft.com/office/drawing/2014/main" val="1584067441"/>
                    </a:ext>
                  </a:extLst>
                </a:gridCol>
                <a:gridCol w="1494919">
                  <a:extLst>
                    <a:ext uri="{9D8B030D-6E8A-4147-A177-3AD203B41FA5}">
                      <a16:colId xmlns:a16="http://schemas.microsoft.com/office/drawing/2014/main" val="4168526608"/>
                    </a:ext>
                  </a:extLst>
                </a:gridCol>
                <a:gridCol w="1494919">
                  <a:extLst>
                    <a:ext uri="{9D8B030D-6E8A-4147-A177-3AD203B41FA5}">
                      <a16:colId xmlns:a16="http://schemas.microsoft.com/office/drawing/2014/main" val="3820165811"/>
                    </a:ext>
                  </a:extLst>
                </a:gridCol>
              </a:tblGrid>
              <a:tr h="105353">
                <a:tc>
                  <a:txBody>
                    <a:bodyPr/>
                    <a:lstStyle/>
                    <a:p>
                      <a:r>
                        <a:rPr lang="en-US" sz="1400"/>
                        <a:t>₨</a:t>
                      </a:r>
                    </a:p>
                  </a:txBody>
                  <a:tcPr marL="22566" marR="22566" marT="11283" marB="11283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&amp;#8360</a:t>
                      </a:r>
                    </a:p>
                  </a:txBody>
                  <a:tcPr marL="22566" marR="22566" marT="11283" marB="11283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20A8</a:t>
                      </a:r>
                    </a:p>
                  </a:txBody>
                  <a:tcPr marL="22566" marR="22566" marT="11283" marB="11283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RUPEE SIGN</a:t>
                      </a:r>
                    </a:p>
                  </a:txBody>
                  <a:tcPr marL="22566" marR="22566" marT="11283" marB="11283" anchor="ctr"/>
                </a:tc>
                <a:extLst>
                  <a:ext uri="{0D108BD9-81ED-4DB2-BD59-A6C34878D82A}">
                    <a16:rowId xmlns:a16="http://schemas.microsoft.com/office/drawing/2014/main" val="384924104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r>
                        <a:rPr lang="en-US" sz="1400"/>
                        <a:t>₹</a:t>
                      </a:r>
                    </a:p>
                  </a:txBody>
                  <a:tcPr marL="22566" marR="22566" marT="11283" marB="11283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&amp;#8377</a:t>
                      </a:r>
                    </a:p>
                  </a:txBody>
                  <a:tcPr marL="22566" marR="22566" marT="11283" marB="11283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20B9</a:t>
                      </a:r>
                    </a:p>
                  </a:txBody>
                  <a:tcPr marL="22566" marR="22566" marT="11283" marB="11283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INDIAN RUPEE SIGN</a:t>
                      </a:r>
                    </a:p>
                  </a:txBody>
                  <a:tcPr marL="22566" marR="22566" marT="11283" marB="11283" anchor="ctr"/>
                </a:tc>
                <a:extLst>
                  <a:ext uri="{0D108BD9-81ED-4DB2-BD59-A6C34878D82A}">
                    <a16:rowId xmlns:a16="http://schemas.microsoft.com/office/drawing/2014/main" val="1647190534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r>
                        <a:rPr lang="en-US" sz="1200"/>
                        <a:t>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&amp;#8704;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&amp;forall;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FOR 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244672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r>
                        <a:rPr lang="en-US" sz="1200"/>
                        <a:t>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&amp;#8706;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&amp;part;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PARTIAL DIFFERENTIAL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648391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r>
                        <a:rPr lang="en-US" sz="1200"/>
                        <a:t>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&amp;#8707;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&amp;exist;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THERE EXISTS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03341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r>
                        <a:rPr lang="en-US" sz="1200"/>
                        <a:t>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&amp;#8709;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&amp;empty;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EMPTY SETS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074349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r>
                        <a:rPr lang="en-US" sz="1200"/>
                        <a:t>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&amp;#8711;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&amp;nabla;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NABLA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42953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r>
                        <a:rPr lang="en-US" sz="1200"/>
                        <a:t>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&amp;#8712;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&amp;isin;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ELEMENT OF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717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&amp;#8713;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&amp;notin;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NOT AN ELEMENT OF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03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&amp;#8715;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&amp;ni;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CONTAINS AS MEMBER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805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&amp;#8719;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&amp;prod;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N-ARY PRODUCT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888078"/>
                  </a:ext>
                </a:extLst>
              </a:tr>
              <a:tr h="184368">
                <a:tc>
                  <a:txBody>
                    <a:bodyPr/>
                    <a:lstStyle/>
                    <a:p>
                      <a:r>
                        <a:rPr lang="en-US" sz="1200"/>
                        <a:t>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&amp;#8721;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&amp;sum;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N-ARY SUMMATION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776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410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URL Format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7030A0"/>
                </a:solidFill>
              </a:rPr>
              <a:t>URL – Uniform Resource Locator </a:t>
            </a:r>
            <a:r>
              <a:rPr lang="en-US">
                <a:sym typeface="Wingdings" panose="05000000000000000000" pitchFamily="2" charset="2"/>
              </a:rPr>
              <a:t> refers to complete address of web page or resource.</a:t>
            </a:r>
          </a:p>
          <a:p>
            <a:pPr marL="0" indent="0">
              <a:buNone/>
            </a:pPr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5"/>
                </a:solidFill>
              </a:rPr>
              <a:t>url format : </a:t>
            </a:r>
            <a:r>
              <a:rPr lang="en-US" b="1">
                <a:solidFill>
                  <a:srgbClr val="0070C0"/>
                </a:solidFill>
              </a:rPr>
              <a:t>scheme://prefix.domain:port/path/filename </a:t>
            </a:r>
          </a:p>
          <a:p>
            <a:pPr marL="0" indent="0">
              <a:buNone/>
            </a:pPr>
            <a:r>
              <a:rPr lang="en-US" b="1">
                <a:solidFill>
                  <a:schemeClr val="accent5"/>
                </a:solidFill>
              </a:rPr>
              <a:t>              Ex: </a:t>
            </a:r>
            <a:r>
              <a:rPr lang="en-US" b="1">
                <a:solidFill>
                  <a:srgbClr val="0070C0"/>
                </a:solidFill>
                <a:hlinkClick r:id="rId2"/>
              </a:rPr>
              <a:t>http://www.google.com:80/images/flower.jpg</a:t>
            </a:r>
            <a:endParaRPr lang="en-US" b="1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/>
          </a:p>
          <a:p>
            <a:r>
              <a:rPr lang="en-US" b="1"/>
              <a:t>scheme</a:t>
            </a:r>
            <a:r>
              <a:rPr lang="en-US"/>
              <a:t> - defines the </a:t>
            </a:r>
            <a:r>
              <a:rPr lang="en-US" b="1"/>
              <a:t>type</a:t>
            </a:r>
            <a:r>
              <a:rPr lang="en-US"/>
              <a:t> of Internet service (most common is </a:t>
            </a:r>
            <a:r>
              <a:rPr lang="en-US" b="1"/>
              <a:t>http or https or ftp etc</a:t>
            </a:r>
            <a:r>
              <a:rPr lang="en-US"/>
              <a:t>)</a:t>
            </a:r>
          </a:p>
          <a:p>
            <a:r>
              <a:rPr lang="en-US" b="1"/>
              <a:t>prefix</a:t>
            </a:r>
            <a:r>
              <a:rPr lang="en-US"/>
              <a:t> - defines a domain </a:t>
            </a:r>
            <a:r>
              <a:rPr lang="en-US" b="1"/>
              <a:t>prefix</a:t>
            </a:r>
            <a:r>
              <a:rPr lang="en-US"/>
              <a:t> (default for http is </a:t>
            </a:r>
            <a:r>
              <a:rPr lang="en-US" b="1"/>
              <a:t>www</a:t>
            </a:r>
            <a:r>
              <a:rPr lang="en-US"/>
              <a:t>)</a:t>
            </a:r>
          </a:p>
          <a:p>
            <a:r>
              <a:rPr lang="en-US" b="1"/>
              <a:t>domain</a:t>
            </a:r>
            <a:r>
              <a:rPr lang="en-US"/>
              <a:t> - defines the Internet </a:t>
            </a:r>
            <a:r>
              <a:rPr lang="en-US" b="1"/>
              <a:t>domain name </a:t>
            </a:r>
            <a:r>
              <a:rPr lang="en-US"/>
              <a:t>(like google.com)</a:t>
            </a:r>
          </a:p>
          <a:p>
            <a:r>
              <a:rPr lang="en-US" b="1"/>
              <a:t>port</a:t>
            </a:r>
            <a:r>
              <a:rPr lang="en-US"/>
              <a:t> - defines the </a:t>
            </a:r>
            <a:r>
              <a:rPr lang="en-US" b="1"/>
              <a:t>port number </a:t>
            </a:r>
            <a:r>
              <a:rPr lang="en-US"/>
              <a:t>at the host (default for http is </a:t>
            </a:r>
            <a:r>
              <a:rPr lang="en-US" b="1"/>
              <a:t>80</a:t>
            </a:r>
            <a:r>
              <a:rPr lang="en-US"/>
              <a:t>)</a:t>
            </a:r>
          </a:p>
          <a:p>
            <a:r>
              <a:rPr lang="en-US" b="1"/>
              <a:t>path</a:t>
            </a:r>
            <a:r>
              <a:rPr lang="en-US"/>
              <a:t> - defines a </a:t>
            </a:r>
            <a:r>
              <a:rPr lang="en-US" b="1"/>
              <a:t>path</a:t>
            </a:r>
            <a:r>
              <a:rPr lang="en-US"/>
              <a:t> at the server (If omitted: the web server root directory will be default path)</a:t>
            </a:r>
          </a:p>
          <a:p>
            <a:r>
              <a:rPr lang="en-US" b="1"/>
              <a:t>filename</a:t>
            </a:r>
            <a:r>
              <a:rPr lang="en-US"/>
              <a:t> - defines the name of a document or resource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537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Forms: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2000" b="1"/>
              <a:t>HTML Forms are used to collect data from the user.</a:t>
            </a:r>
          </a:p>
          <a:p>
            <a:r>
              <a:rPr lang="en-US" sz="2000" b="1"/>
              <a:t>The collected user data is stored in a Database for further processing at</a:t>
            </a:r>
          </a:p>
          <a:p>
            <a:pPr marL="0" indent="0">
              <a:buNone/>
            </a:pPr>
            <a:r>
              <a:rPr lang="en-US" sz="2000" b="1"/>
              <a:t>     server side using scripting languages like python,php,java etc.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Syntax </a:t>
            </a:r>
            <a:r>
              <a:rPr lang="en-US"/>
              <a:t>: </a:t>
            </a:r>
            <a:r>
              <a:rPr lang="en-US" b="1">
                <a:solidFill>
                  <a:schemeClr val="accent2"/>
                </a:solidFill>
              </a:rPr>
              <a:t>&lt;form&gt;</a:t>
            </a:r>
          </a:p>
          <a:p>
            <a:pPr marL="0" indent="0">
              <a:buNone/>
            </a:pPr>
            <a:r>
              <a:rPr lang="en-US"/>
              <a:t>		form elements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US" b="1">
                <a:solidFill>
                  <a:schemeClr val="accent2"/>
                </a:solidFill>
              </a:rPr>
              <a:t>&lt;/form&gt;</a:t>
            </a:r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HTML Form Elements :</a:t>
            </a:r>
          </a:p>
          <a:p>
            <a:pPr marL="0" indent="0">
              <a:buNone/>
            </a:pPr>
            <a:r>
              <a:rPr lang="en-US"/>
              <a:t>1 ) input</a:t>
            </a:r>
          </a:p>
          <a:p>
            <a:pPr marL="0" indent="0">
              <a:buNone/>
            </a:pPr>
            <a:r>
              <a:rPr lang="en-US"/>
              <a:t>2 ) select</a:t>
            </a:r>
          </a:p>
          <a:p>
            <a:pPr marL="0" indent="0">
              <a:buNone/>
            </a:pPr>
            <a:r>
              <a:rPr lang="en-US"/>
              <a:t>3 ) textarea</a:t>
            </a:r>
          </a:p>
          <a:p>
            <a:pPr marL="0" indent="0">
              <a:buNone/>
            </a:pPr>
            <a:r>
              <a:rPr lang="en-US"/>
              <a:t>4 ) button</a:t>
            </a:r>
          </a:p>
          <a:p>
            <a:pPr marL="0" indent="0">
              <a:buNone/>
            </a:pPr>
            <a:r>
              <a:rPr lang="en-US"/>
              <a:t>5 ) datalist</a:t>
            </a:r>
          </a:p>
          <a:p>
            <a:pPr marL="0" indent="0">
              <a:buNone/>
            </a:pPr>
            <a:r>
              <a:rPr lang="en-US"/>
              <a:t>6 ) fieldset</a:t>
            </a:r>
          </a:p>
          <a:p>
            <a:pPr marL="0" indent="0">
              <a:buNone/>
            </a:pPr>
            <a:r>
              <a:rPr lang="en-US"/>
              <a:t>7 ) legend</a:t>
            </a:r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B22EAA-237F-4E6D-B956-3D7FE31AF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814" y="2784139"/>
            <a:ext cx="4834877" cy="344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1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Front End Languages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 b="1">
                <a:solidFill>
                  <a:srgbClr val="0070C0"/>
                </a:solidFill>
              </a:rPr>
              <a:t>HTML : Hyper Text Markup Language :-</a:t>
            </a:r>
            <a:r>
              <a:rPr lang="en-US" sz="2400" b="1"/>
              <a:t> </a:t>
            </a:r>
            <a:r>
              <a:rPr lang="en-US" sz="2400"/>
              <a:t>Used for </a:t>
            </a:r>
            <a:r>
              <a:rPr lang="en-US" sz="2400">
                <a:solidFill>
                  <a:schemeClr val="accent4"/>
                </a:solidFill>
              </a:rPr>
              <a:t>Building</a:t>
            </a:r>
            <a:r>
              <a:rPr lang="en-US" sz="2400"/>
              <a:t> the Web Pages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>
                <a:solidFill>
                  <a:srgbClr val="0070C0"/>
                </a:solidFill>
              </a:rPr>
              <a:t>CSS : Cascading Style Sheet :- </a:t>
            </a:r>
            <a:r>
              <a:rPr lang="en-US" sz="2400"/>
              <a:t>Used for </a:t>
            </a:r>
            <a:r>
              <a:rPr lang="en-US" sz="2400">
                <a:solidFill>
                  <a:schemeClr val="accent4"/>
                </a:solidFill>
              </a:rPr>
              <a:t>Styling</a:t>
            </a:r>
            <a:r>
              <a:rPr lang="en-US" sz="2400"/>
              <a:t> the Web Pages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>
                <a:solidFill>
                  <a:srgbClr val="0070C0"/>
                </a:solidFill>
              </a:rPr>
              <a:t>JS : JavaScript :- </a:t>
            </a:r>
            <a:r>
              <a:rPr lang="en-US" sz="2400"/>
              <a:t>Used for </a:t>
            </a:r>
            <a:r>
              <a:rPr lang="en-US" sz="2400">
                <a:solidFill>
                  <a:schemeClr val="accent4"/>
                </a:solidFill>
              </a:rPr>
              <a:t>Programming </a:t>
            </a:r>
            <a:r>
              <a:rPr lang="en-US" sz="2400"/>
              <a:t>the Web Pages for interaction with </a:t>
            </a:r>
          </a:p>
          <a:p>
            <a:pPr marL="0" indent="0">
              <a:buNone/>
            </a:pPr>
            <a:r>
              <a:rPr lang="en-US" sz="2400"/>
              <a:t>					   the User.</a:t>
            </a:r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5829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input tag: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sz="2000" b="1"/>
              <a:t>HTML input tag is very important tag used to collect various forms of user data.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Text Input : </a:t>
            </a:r>
            <a:r>
              <a:rPr lang="en-US"/>
              <a:t>&lt;input type="text" name="firstname"&gt; (if we miss name attribute then data will not sent)</a:t>
            </a:r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Radio Button Input : </a:t>
            </a:r>
            <a:r>
              <a:rPr lang="en-US"/>
              <a:t>&lt;input type="radio" name="gender" value="male"&gt; Male </a:t>
            </a:r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Check Box Input : </a:t>
            </a:r>
            <a:r>
              <a:rPr lang="en-US"/>
              <a:t>&lt;input type="checkbox" name=“food" value=“poori"&gt; POORI &lt;br&gt;</a:t>
            </a:r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Submit Button Input : </a:t>
            </a:r>
            <a:r>
              <a:rPr lang="en-US"/>
              <a:t>&lt;input type="submit" value=“Enter"&gt;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40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8D2D749-B5D6-4BF4-818F-0B39F66E8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76" y="442927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94C05-8DC2-437D-B488-6AD321DCA73A}"/>
              </a:ext>
            </a:extLst>
          </p:cNvPr>
          <p:cNvSpPr txBox="1"/>
          <p:nvPr/>
        </p:nvSpPr>
        <p:spPr>
          <a:xfrm>
            <a:off x="5507373" y="3624035"/>
            <a:ext cx="29655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Arial Unicode MS" panose="020B0604020202020204" pitchFamily="34" charset="-128"/>
              </a:rPr>
              <a:t>&lt;input type="password"&gt;</a:t>
            </a:r>
            <a:r>
              <a:rPr lang="en-US" altLang="en-US" sz="800"/>
              <a:t> </a:t>
            </a:r>
            <a:endParaRPr lang="en-US" altLang="en-US" sz="360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Arial Unicode MS" panose="020B0604020202020204" pitchFamily="34" charset="-128"/>
              </a:rPr>
              <a:t>&lt;input type="radio"&gt;</a:t>
            </a:r>
            <a:r>
              <a:rPr lang="en-US" altLang="en-US" sz="800"/>
              <a:t> </a:t>
            </a:r>
            <a:endParaRPr lang="en-US" altLang="en-US" sz="360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Arial Unicode MS" panose="020B0604020202020204" pitchFamily="34" charset="-128"/>
              </a:rPr>
              <a:t>&lt;input type="range"&gt;</a:t>
            </a:r>
            <a:r>
              <a:rPr lang="en-US" altLang="en-US" sz="800"/>
              <a:t> </a:t>
            </a:r>
            <a:endParaRPr lang="en-US" altLang="en-US" sz="360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Arial Unicode MS" panose="020B0604020202020204" pitchFamily="34" charset="-128"/>
              </a:rPr>
              <a:t>&lt;input type="reset"&gt;</a:t>
            </a:r>
            <a:r>
              <a:rPr lang="en-US" altLang="en-US" sz="800"/>
              <a:t> </a:t>
            </a:r>
            <a:endParaRPr lang="en-US" altLang="en-US" sz="360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Arial Unicode MS" panose="020B0604020202020204" pitchFamily="34" charset="-128"/>
              </a:rPr>
              <a:t>&lt;input type="search"&gt;</a:t>
            </a:r>
            <a:r>
              <a:rPr lang="en-US" altLang="en-US" sz="800"/>
              <a:t> </a:t>
            </a:r>
            <a:endParaRPr lang="en-US" altLang="en-US" sz="360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Arial Unicode MS" panose="020B0604020202020204" pitchFamily="34" charset="-128"/>
              </a:rPr>
              <a:t>&lt;input type="submit"&gt;</a:t>
            </a:r>
            <a:r>
              <a:rPr lang="en-US" altLang="en-US" sz="800"/>
              <a:t> </a:t>
            </a:r>
            <a:endParaRPr lang="en-US" altLang="en-US" sz="360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Arial Unicode MS" panose="020B0604020202020204" pitchFamily="34" charset="-128"/>
              </a:rPr>
              <a:t>&lt;input type="tel"&gt;</a:t>
            </a:r>
            <a:r>
              <a:rPr lang="en-US" altLang="en-US" sz="800"/>
              <a:t> </a:t>
            </a:r>
            <a:endParaRPr lang="en-US" altLang="en-US" sz="360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Arial Unicode MS" panose="020B0604020202020204" pitchFamily="34" charset="-128"/>
              </a:rPr>
              <a:t>&lt;input type="text"&gt;</a:t>
            </a:r>
            <a:r>
              <a:rPr lang="en-US" altLang="en-US" sz="800"/>
              <a:t> </a:t>
            </a:r>
            <a:endParaRPr lang="en-US" altLang="en-US" sz="360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Arial Unicode MS" panose="020B0604020202020204" pitchFamily="34" charset="-128"/>
              </a:rPr>
              <a:t>&lt;input type="time"&gt;</a:t>
            </a:r>
            <a:r>
              <a:rPr lang="en-US" altLang="en-US" sz="800"/>
              <a:t> </a:t>
            </a:r>
            <a:endParaRPr lang="en-US" altLang="en-US" sz="360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Arial Unicode MS" panose="020B0604020202020204" pitchFamily="34" charset="-128"/>
              </a:rPr>
              <a:t>&lt;input type="url"&gt;</a:t>
            </a:r>
            <a:r>
              <a:rPr lang="en-US" altLang="en-US" sz="800"/>
              <a:t> </a:t>
            </a:r>
            <a:endParaRPr lang="en-US" altLang="en-US" sz="360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Arial Unicode MS" panose="020B0604020202020204" pitchFamily="34" charset="-128"/>
              </a:rPr>
              <a:t>&lt;input type="week"&gt;</a:t>
            </a:r>
            <a:r>
              <a:rPr lang="en-US" altLang="en-US" sz="800"/>
              <a:t> 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E7EFE-57A6-4689-B87B-D360A4B2C5BC}"/>
              </a:ext>
            </a:extLst>
          </p:cNvPr>
          <p:cNvSpPr txBox="1"/>
          <p:nvPr/>
        </p:nvSpPr>
        <p:spPr>
          <a:xfrm>
            <a:off x="1371599" y="3688539"/>
            <a:ext cx="33010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Arial Unicode MS" panose="020B0604020202020204" pitchFamily="34" charset="-128"/>
              </a:rPr>
              <a:t>&lt;input type="button"&gt;</a:t>
            </a:r>
            <a:r>
              <a:rPr lang="en-US" altLang="en-US" sz="800"/>
              <a:t> </a:t>
            </a:r>
            <a:endParaRPr lang="en-US" altLang="en-US" sz="360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Arial Unicode MS" panose="020B0604020202020204" pitchFamily="34" charset="-128"/>
              </a:rPr>
              <a:t>&lt;input type="checkbox"&gt;</a:t>
            </a:r>
            <a:r>
              <a:rPr lang="en-US" altLang="en-US" sz="800"/>
              <a:t> </a:t>
            </a:r>
            <a:endParaRPr lang="en-US" altLang="en-US" sz="360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Arial Unicode MS" panose="020B0604020202020204" pitchFamily="34" charset="-128"/>
              </a:rPr>
              <a:t>&lt;input type="color"&gt;</a:t>
            </a:r>
            <a:r>
              <a:rPr lang="en-US" altLang="en-US" sz="800"/>
              <a:t> </a:t>
            </a:r>
            <a:endParaRPr lang="en-US" altLang="en-US" sz="360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Arial Unicode MS" panose="020B0604020202020204" pitchFamily="34" charset="-128"/>
              </a:rPr>
              <a:t>&lt;input type="date"&gt;</a:t>
            </a:r>
            <a:r>
              <a:rPr lang="en-US" altLang="en-US" sz="800"/>
              <a:t> </a:t>
            </a:r>
            <a:endParaRPr lang="en-US" altLang="en-US" sz="360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Arial Unicode MS" panose="020B0604020202020204" pitchFamily="34" charset="-128"/>
              </a:rPr>
              <a:t>&lt;input type="datetime-local"&gt;</a:t>
            </a:r>
            <a:r>
              <a:rPr lang="en-US" altLang="en-US" sz="800"/>
              <a:t> </a:t>
            </a:r>
            <a:endParaRPr lang="en-US" altLang="en-US" sz="360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Arial Unicode MS" panose="020B0604020202020204" pitchFamily="34" charset="-128"/>
              </a:rPr>
              <a:t>&lt;input type="email"&gt;</a:t>
            </a:r>
            <a:r>
              <a:rPr lang="en-US" altLang="en-US" sz="800"/>
              <a:t> </a:t>
            </a:r>
            <a:endParaRPr lang="en-US" altLang="en-US" sz="360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Arial Unicode MS" panose="020B0604020202020204" pitchFamily="34" charset="-128"/>
              </a:rPr>
              <a:t>&lt;input type="file"&gt;</a:t>
            </a:r>
            <a:r>
              <a:rPr lang="en-US" altLang="en-US" sz="800"/>
              <a:t> </a:t>
            </a:r>
            <a:endParaRPr lang="en-US" altLang="en-US" sz="360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Arial Unicode MS" panose="020B0604020202020204" pitchFamily="34" charset="-128"/>
              </a:rPr>
              <a:t>&lt;input type="hidden"&gt;</a:t>
            </a:r>
            <a:r>
              <a:rPr lang="en-US" altLang="en-US" sz="800"/>
              <a:t> </a:t>
            </a:r>
            <a:endParaRPr lang="en-US" altLang="en-US" sz="360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Arial Unicode MS" panose="020B0604020202020204" pitchFamily="34" charset="-128"/>
              </a:rPr>
              <a:t>&lt;input type="image"&gt;</a:t>
            </a:r>
            <a:r>
              <a:rPr lang="en-US" altLang="en-US" sz="800"/>
              <a:t> </a:t>
            </a:r>
            <a:endParaRPr lang="en-US" altLang="en-US" sz="360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Arial Unicode MS" panose="020B0604020202020204" pitchFamily="34" charset="-128"/>
              </a:rPr>
              <a:t>&lt;input type="month"&gt;</a:t>
            </a:r>
            <a:r>
              <a:rPr lang="en-US" altLang="en-US" sz="800"/>
              <a:t> </a:t>
            </a:r>
            <a:endParaRPr lang="en-US" altLang="en-US" sz="360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Arial Unicode MS" panose="020B0604020202020204" pitchFamily="34" charset="-128"/>
              </a:rPr>
              <a:t>&lt;input type="number"&gt;</a:t>
            </a:r>
            <a:r>
              <a:rPr lang="en-US" altLang="en-US" sz="800"/>
              <a:t> </a:t>
            </a:r>
            <a:endParaRPr lang="en-US" altLang="en-US" sz="3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2551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Form Attributes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Action Attribute : &lt;form </a:t>
            </a:r>
            <a:r>
              <a:rPr lang="en-US" b="1"/>
              <a:t>action="/server_side_script.php</a:t>
            </a:r>
            <a:r>
              <a:rPr lang="en-US"/>
              <a:t>"&gt;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Method Attribute : &lt;form action="/server_side_script.php“ </a:t>
            </a:r>
            <a:r>
              <a:rPr lang="en-US" b="1"/>
              <a:t>method = “get”</a:t>
            </a:r>
            <a:r>
              <a:rPr lang="en-US"/>
              <a:t>&gt;  ( default method )</a:t>
            </a:r>
          </a:p>
          <a:p>
            <a:pPr marL="0" indent="0">
              <a:buNone/>
            </a:pPr>
            <a:r>
              <a:rPr lang="en-US"/>
              <a:t>				-- unsecured (used for collecting small data such as query strings)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			 &lt;form action="/server_side_script.php“ </a:t>
            </a:r>
            <a:r>
              <a:rPr lang="en-US" b="1"/>
              <a:t>method = “post”</a:t>
            </a:r>
            <a:r>
              <a:rPr lang="en-US"/>
              <a:t>&gt; </a:t>
            </a:r>
          </a:p>
          <a:p>
            <a:pPr marL="0" indent="0">
              <a:buNone/>
            </a:pPr>
            <a:r>
              <a:rPr lang="en-US"/>
              <a:t>				-- secured (used for collecting large data)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Target Attribute : &lt;form action="/server_side_script.php“ </a:t>
            </a:r>
            <a:r>
              <a:rPr lang="en-US" b="1"/>
              <a:t>target=“_blank”</a:t>
            </a:r>
            <a:r>
              <a:rPr lang="en-US"/>
              <a:t>&gt;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353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Drop Down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r>
              <a:rPr lang="en-US" sz="2000" b="1"/>
              <a:t>Select tag is used for drop down selection of choice.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Syntax : </a:t>
            </a:r>
            <a:endParaRPr lang="en-US"/>
          </a:p>
          <a:p>
            <a:pPr marL="0" indent="0">
              <a:buNone/>
            </a:pPr>
            <a:r>
              <a:rPr lang="en-US"/>
              <a:t>&lt;select name=“food"&gt;</a:t>
            </a:r>
            <a:br>
              <a:rPr lang="en-US"/>
            </a:br>
            <a:r>
              <a:rPr lang="en-US"/>
              <a:t>  &lt;option value=“idly"&gt; IDLY &lt;/option&gt;</a:t>
            </a:r>
            <a:br>
              <a:rPr lang="en-US"/>
            </a:br>
            <a:r>
              <a:rPr lang="en-US"/>
              <a:t>  &lt;option value=“poori"&gt; POORI &lt;/option&gt;</a:t>
            </a:r>
            <a:br>
              <a:rPr lang="en-US"/>
            </a:br>
            <a:r>
              <a:rPr lang="en-US"/>
              <a:t>  &lt;option value=“dosa"&gt; DOSA &lt;/option&gt;</a:t>
            </a:r>
            <a:br>
              <a:rPr lang="en-US"/>
            </a:br>
            <a:r>
              <a:rPr lang="en-US"/>
              <a:t>  &lt;option value=“pongal"&gt; PONGAL &lt;/option&gt;</a:t>
            </a:r>
            <a:br>
              <a:rPr lang="en-US"/>
            </a:br>
            <a:r>
              <a:rPr lang="en-US"/>
              <a:t>&lt;/select&gt;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Select attribute : size (for visible options)</a:t>
            </a:r>
          </a:p>
          <a:p>
            <a:pPr marL="0" indent="0">
              <a:buNone/>
            </a:pPr>
            <a:r>
              <a:rPr lang="en-US"/>
              <a:t>Option attribute : selected (for pre selecting a specific option)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174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Text Area: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r>
              <a:rPr lang="en-US" sz="2000" b="1"/>
              <a:t>Text Area tag is used to collect multiple lines of text from the user.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Syntax: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&lt;textarea name=“information" rows=“20" cols=“20"&gt;</a:t>
            </a:r>
          </a:p>
          <a:p>
            <a:pPr marL="0" indent="0">
              <a:buNone/>
            </a:pPr>
            <a:br>
              <a:rPr lang="en-US"/>
            </a:br>
            <a:r>
              <a:rPr lang="en-US"/>
              <a:t>HTML is front end Markup Language</a:t>
            </a:r>
          </a:p>
          <a:p>
            <a:pPr marL="0" indent="0">
              <a:buNone/>
            </a:pPr>
            <a:r>
              <a:rPr lang="en-US"/>
              <a:t>CSS is front end Styling </a:t>
            </a:r>
          </a:p>
          <a:p>
            <a:pPr marL="0" indent="0">
              <a:buNone/>
            </a:pPr>
            <a:r>
              <a:rPr lang="en-US"/>
              <a:t>JS is front end programming</a:t>
            </a:r>
          </a:p>
          <a:p>
            <a:pPr marL="0" indent="0">
              <a:buNone/>
            </a:pPr>
            <a:br>
              <a:rPr lang="en-US"/>
            </a:br>
            <a:r>
              <a:rPr lang="en-US"/>
              <a:t>&lt;/textarea&gt;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35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Buttons: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r>
              <a:rPr lang="en-US" sz="2000" b="1"/>
              <a:t>Buttons are used for clickable button as an event to carry out specific </a:t>
            </a:r>
          </a:p>
          <a:p>
            <a:pPr marL="0" indent="0">
              <a:buNone/>
            </a:pPr>
            <a:r>
              <a:rPr lang="en-US" sz="2000" b="1"/>
              <a:t>     functions on click.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/>
              <a:t>		&lt;button type="button" onclick="alert('Hello World!’)”&gt;  click here  &lt;/button&gt;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1731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Datalist: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r>
              <a:rPr lang="en-US" sz="2000" b="1"/>
              <a:t>Datalist tag is used to pre defined options for an input.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Syntax :</a:t>
            </a:r>
          </a:p>
          <a:p>
            <a:pPr marL="0" indent="0">
              <a:buNone/>
            </a:pPr>
            <a:r>
              <a:rPr lang="en-US"/>
              <a:t>&lt;input list=“food" name=“food_type"&gt;</a:t>
            </a: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</a:rPr>
              <a:t>&lt;datalist id=“food"&gt;</a:t>
            </a: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</a:rPr>
              <a:t>    &lt;option value=“idly"&gt;</a:t>
            </a: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</a:rPr>
              <a:t>    &lt;option value=“poori"&gt;</a:t>
            </a: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</a:rPr>
              <a:t>    &lt;option value=“dosa"&gt;</a:t>
            </a: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</a:rPr>
              <a:t>    &lt;option value=“pongal"&gt;</a:t>
            </a: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</a:rPr>
              <a:t>    &lt;option value=“vada"&gt;</a:t>
            </a: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</a:rPr>
              <a:t>  &lt;/datalist&gt;</a:t>
            </a:r>
          </a:p>
          <a:p>
            <a:pPr marL="0" indent="0">
              <a:buNone/>
            </a:pPr>
            <a:r>
              <a:rPr lang="en-US"/>
              <a:t>&lt;input type="submit"&gt;</a:t>
            </a:r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931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HTML5 New Elements: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AAF96C-A7C9-452E-9C0E-FD5FF24C4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954210"/>
              </p:ext>
            </p:extLst>
          </p:nvPr>
        </p:nvGraphicFramePr>
        <p:xfrm>
          <a:off x="1153452" y="961053"/>
          <a:ext cx="8120543" cy="5142641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622805">
                  <a:extLst>
                    <a:ext uri="{9D8B030D-6E8A-4147-A177-3AD203B41FA5}">
                      <a16:colId xmlns:a16="http://schemas.microsoft.com/office/drawing/2014/main" val="3651165740"/>
                    </a:ext>
                  </a:extLst>
                </a:gridCol>
                <a:gridCol w="6497738">
                  <a:extLst>
                    <a:ext uri="{9D8B030D-6E8A-4147-A177-3AD203B41FA5}">
                      <a16:colId xmlns:a16="http://schemas.microsoft.com/office/drawing/2014/main" val="3860046920"/>
                    </a:ext>
                  </a:extLst>
                </a:gridCol>
              </a:tblGrid>
              <a:tr h="3152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Tag</a:t>
                      </a:r>
                    </a:p>
                  </a:txBody>
                  <a:tcPr marL="97012" marR="48506" marT="48506" marB="485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48506" marR="48506" marT="48506" marB="48506"/>
                </a:tc>
                <a:extLst>
                  <a:ext uri="{0D108BD9-81ED-4DB2-BD59-A6C34878D82A}">
                    <a16:rowId xmlns:a16="http://schemas.microsoft.com/office/drawing/2014/main" val="1575417134"/>
                  </a:ext>
                </a:extLst>
              </a:tr>
              <a:tr h="31529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2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&lt;article&gt;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7012" marR="48506" marT="48506" marB="485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Defines an article</a:t>
                      </a:r>
                    </a:p>
                  </a:txBody>
                  <a:tcPr marL="48506" marR="48506" marT="48506" marB="48506"/>
                </a:tc>
                <a:extLst>
                  <a:ext uri="{0D108BD9-81ED-4DB2-BD59-A6C34878D82A}">
                    <a16:rowId xmlns:a16="http://schemas.microsoft.com/office/drawing/2014/main" val="2906158838"/>
                  </a:ext>
                </a:extLst>
              </a:tr>
              <a:tr h="31529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2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&lt;aside&gt;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7012" marR="48506" marT="48506" marB="485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Defines content aside from the page content</a:t>
                      </a:r>
                    </a:p>
                  </a:txBody>
                  <a:tcPr marL="48506" marR="48506" marT="48506" marB="48506"/>
                </a:tc>
                <a:extLst>
                  <a:ext uri="{0D108BD9-81ED-4DB2-BD59-A6C34878D82A}">
                    <a16:rowId xmlns:a16="http://schemas.microsoft.com/office/drawing/2014/main" val="3795306239"/>
                  </a:ext>
                </a:extLst>
              </a:tr>
              <a:tr h="5335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2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&lt;details&gt;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7012" marR="48506" marT="48506" marB="485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Defines additional details that the user can view or hide</a:t>
                      </a:r>
                    </a:p>
                  </a:txBody>
                  <a:tcPr marL="48506" marR="48506" marT="48506" marB="48506"/>
                </a:tc>
                <a:extLst>
                  <a:ext uri="{0D108BD9-81ED-4DB2-BD59-A6C34878D82A}">
                    <a16:rowId xmlns:a16="http://schemas.microsoft.com/office/drawing/2014/main" val="2705922773"/>
                  </a:ext>
                </a:extLst>
              </a:tr>
              <a:tr h="5335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2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&lt;figcaption&gt;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7012" marR="48506" marT="48506" marB="485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Defines a caption for a &lt;figure&gt; element</a:t>
                      </a:r>
                    </a:p>
                  </a:txBody>
                  <a:tcPr marL="48506" marR="48506" marT="48506" marB="48506"/>
                </a:tc>
                <a:extLst>
                  <a:ext uri="{0D108BD9-81ED-4DB2-BD59-A6C34878D82A}">
                    <a16:rowId xmlns:a16="http://schemas.microsoft.com/office/drawing/2014/main" val="2978615450"/>
                  </a:ext>
                </a:extLst>
              </a:tr>
              <a:tr h="47342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2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&lt;figure&gt;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7012" marR="48506" marT="48506" marB="485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Specifies self-contained content, like illustrations, diagrams, photos, code listings, etc.</a:t>
                      </a:r>
                    </a:p>
                  </a:txBody>
                  <a:tcPr marL="48506" marR="48506" marT="48506" marB="48506"/>
                </a:tc>
                <a:extLst>
                  <a:ext uri="{0D108BD9-81ED-4DB2-BD59-A6C34878D82A}">
                    <a16:rowId xmlns:a16="http://schemas.microsoft.com/office/drawing/2014/main" val="2301425830"/>
                  </a:ext>
                </a:extLst>
              </a:tr>
              <a:tr h="31529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2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&lt;footer&gt;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7012" marR="48506" marT="48506" marB="485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Defines a footer for a document or section</a:t>
                      </a:r>
                    </a:p>
                  </a:txBody>
                  <a:tcPr marL="48506" marR="48506" marT="48506" marB="48506"/>
                </a:tc>
                <a:extLst>
                  <a:ext uri="{0D108BD9-81ED-4DB2-BD59-A6C34878D82A}">
                    <a16:rowId xmlns:a16="http://schemas.microsoft.com/office/drawing/2014/main" val="1255272984"/>
                  </a:ext>
                </a:extLst>
              </a:tr>
              <a:tr h="31529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2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&lt;header&gt;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7012" marR="48506" marT="48506" marB="485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Specifies a header for a document or section</a:t>
                      </a:r>
                    </a:p>
                  </a:txBody>
                  <a:tcPr marL="48506" marR="48506" marT="48506" marB="48506"/>
                </a:tc>
                <a:extLst>
                  <a:ext uri="{0D108BD9-81ED-4DB2-BD59-A6C34878D82A}">
                    <a16:rowId xmlns:a16="http://schemas.microsoft.com/office/drawing/2014/main" val="1397003587"/>
                  </a:ext>
                </a:extLst>
              </a:tr>
              <a:tr h="31529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2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&lt;main&gt;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7012" marR="48506" marT="48506" marB="485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Specifies the main content of a document</a:t>
                      </a:r>
                    </a:p>
                  </a:txBody>
                  <a:tcPr marL="48506" marR="48506" marT="48506" marB="48506"/>
                </a:tc>
                <a:extLst>
                  <a:ext uri="{0D108BD9-81ED-4DB2-BD59-A6C34878D82A}">
                    <a16:rowId xmlns:a16="http://schemas.microsoft.com/office/drawing/2014/main" val="2193216660"/>
                  </a:ext>
                </a:extLst>
              </a:tr>
              <a:tr h="31529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2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&lt;mark&gt;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7012" marR="48506" marT="48506" marB="485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Defines marked/highlighted text</a:t>
                      </a:r>
                    </a:p>
                  </a:txBody>
                  <a:tcPr marL="48506" marR="48506" marT="48506" marB="48506"/>
                </a:tc>
                <a:extLst>
                  <a:ext uri="{0D108BD9-81ED-4DB2-BD59-A6C34878D82A}">
                    <a16:rowId xmlns:a16="http://schemas.microsoft.com/office/drawing/2014/main" val="2204328580"/>
                  </a:ext>
                </a:extLst>
              </a:tr>
              <a:tr h="31529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2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&lt;nav&gt;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7012" marR="48506" marT="48506" marB="485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Defines navigation links</a:t>
                      </a:r>
                    </a:p>
                  </a:txBody>
                  <a:tcPr marL="48506" marR="48506" marT="48506" marB="48506"/>
                </a:tc>
                <a:extLst>
                  <a:ext uri="{0D108BD9-81ED-4DB2-BD59-A6C34878D82A}">
                    <a16:rowId xmlns:a16="http://schemas.microsoft.com/office/drawing/2014/main" val="3492657406"/>
                  </a:ext>
                </a:extLst>
              </a:tr>
              <a:tr h="31529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2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&lt;section&gt;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7012" marR="48506" marT="48506" marB="485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Defines a section in a document</a:t>
                      </a:r>
                    </a:p>
                  </a:txBody>
                  <a:tcPr marL="48506" marR="48506" marT="48506" marB="48506"/>
                </a:tc>
                <a:extLst>
                  <a:ext uri="{0D108BD9-81ED-4DB2-BD59-A6C34878D82A}">
                    <a16:rowId xmlns:a16="http://schemas.microsoft.com/office/drawing/2014/main" val="4173003047"/>
                  </a:ext>
                </a:extLst>
              </a:tr>
              <a:tr h="37331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2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&lt;summary&gt;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7012" marR="48506" marT="48506" marB="485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Defines a visible heading for a &lt;details&gt; element</a:t>
                      </a:r>
                    </a:p>
                  </a:txBody>
                  <a:tcPr marL="48506" marR="48506" marT="48506" marB="48506"/>
                </a:tc>
                <a:extLst>
                  <a:ext uri="{0D108BD9-81ED-4DB2-BD59-A6C34878D82A}">
                    <a16:rowId xmlns:a16="http://schemas.microsoft.com/office/drawing/2014/main" val="1158930638"/>
                  </a:ext>
                </a:extLst>
              </a:tr>
              <a:tr h="31529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chemeClr val="accent2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&lt;time&gt;</a:t>
                      </a:r>
                      <a:endParaRPr lang="en-US" sz="1400" b="1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7012" marR="48506" marT="48506" marB="4850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Defines a date/time</a:t>
                      </a:r>
                    </a:p>
                  </a:txBody>
                  <a:tcPr marL="48506" marR="48506" marT="48506" marB="48506"/>
                </a:tc>
                <a:extLst>
                  <a:ext uri="{0D108BD9-81ED-4DB2-BD59-A6C34878D82A}">
                    <a16:rowId xmlns:a16="http://schemas.microsoft.com/office/drawing/2014/main" val="773572197"/>
                  </a:ext>
                </a:extLst>
              </a:tr>
            </a:tbl>
          </a:graphicData>
        </a:graphic>
      </p:graphicFrame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3583CC-B755-44B9-84EF-FDDE1A3506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901" y="2544061"/>
            <a:ext cx="2085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924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nav tag: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r>
              <a:rPr lang="en-US" sz="2000" b="1"/>
              <a:t>HTML nav tag is used to navigation to different links which are grouped </a:t>
            </a:r>
          </a:p>
          <a:p>
            <a:pPr marL="0" indent="0">
              <a:buNone/>
            </a:pPr>
            <a:r>
              <a:rPr lang="en-US" sz="2000" b="1"/>
              <a:t>     in Menu Bar.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Syntax :</a:t>
            </a:r>
          </a:p>
          <a:p>
            <a:pPr marL="0" indent="0">
              <a:buNone/>
            </a:pPr>
            <a:endParaRPr lang="en-US" b="1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2"/>
                </a:solidFill>
              </a:rPr>
              <a:t>&lt;nav&gt;</a:t>
            </a:r>
          </a:p>
          <a:p>
            <a:pPr marL="400050" lvl="1" indent="0">
              <a:buNone/>
            </a:pPr>
            <a:r>
              <a:rPr lang="en-US" sz="1800"/>
              <a:t>&lt;a href="/python.html" target="_blank"&gt;PYTHON&lt;/a&gt; |</a:t>
            </a:r>
          </a:p>
          <a:p>
            <a:pPr marL="400050" lvl="1" indent="0">
              <a:buNone/>
            </a:pPr>
            <a:r>
              <a:rPr lang="en-US" sz="1800"/>
              <a:t>&lt;a href="/php.html/" target="_blank"&gt;PHP&lt;/a&gt; |</a:t>
            </a:r>
          </a:p>
          <a:p>
            <a:pPr marL="400050" lvl="1" indent="0">
              <a:buNone/>
            </a:pPr>
            <a:r>
              <a:rPr lang="en-US" sz="1800"/>
              <a:t>&lt;a href="/java.html/" target="_blank"&gt;JAVA&lt;/a&gt; |</a:t>
            </a:r>
          </a:p>
          <a:p>
            <a:pPr marL="400050" lvl="1" indent="0">
              <a:buNone/>
            </a:pPr>
            <a:r>
              <a:rPr lang="en-US" sz="1800"/>
              <a:t>&lt;a href="/node.html/" target="_blank"&gt;NODE JS&lt;/a&gt;</a:t>
            </a:r>
          </a:p>
          <a:p>
            <a:pPr marL="0" indent="0">
              <a:buNone/>
            </a:pPr>
            <a:r>
              <a:rPr lang="en-US" b="1">
                <a:solidFill>
                  <a:schemeClr val="accent2"/>
                </a:solidFill>
              </a:rPr>
              <a:t>&lt;/nav&gt; </a:t>
            </a:r>
          </a:p>
          <a:p>
            <a:pPr marL="0" indent="0">
              <a:buNone/>
            </a:pPr>
            <a:endParaRPr lang="en-US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4154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Video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r>
              <a:rPr lang="en-US" sz="2000" b="1"/>
              <a:t>HTML Video tags are used to insert video content into a Web page.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Syntax 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chemeClr val="accent2"/>
                </a:solidFill>
              </a:rPr>
              <a:t>&lt;video</a:t>
            </a:r>
            <a:r>
              <a:rPr lang="en-US"/>
              <a:t> width="500" height="400" controls&gt;</a:t>
            </a:r>
            <a:br>
              <a:rPr lang="en-US"/>
            </a:br>
            <a:r>
              <a:rPr lang="en-US"/>
              <a:t>  </a:t>
            </a:r>
          </a:p>
          <a:p>
            <a:pPr marL="0" indent="0">
              <a:buNone/>
            </a:pPr>
            <a:r>
              <a:rPr lang="en-US"/>
              <a:t>	&lt;source src="/earth.mp4" &gt;   </a:t>
            </a:r>
          </a:p>
          <a:p>
            <a:pPr marL="0" indent="0">
              <a:buNone/>
            </a:pPr>
            <a:r>
              <a:rPr lang="en-US"/>
              <a:t>	Your browser does not support the video tag.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b="1">
                <a:solidFill>
                  <a:schemeClr val="accent2"/>
                </a:solidFill>
              </a:rPr>
              <a:t>&lt;/video&gt;</a:t>
            </a:r>
          </a:p>
          <a:p>
            <a:pPr marL="0" indent="0">
              <a:buNone/>
            </a:pPr>
            <a:endParaRPr lang="en-US" b="1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2"/>
                </a:solidFill>
              </a:rPr>
              <a:t>			(or)</a:t>
            </a:r>
          </a:p>
          <a:p>
            <a:pPr marL="0" indent="0">
              <a:buNone/>
            </a:pPr>
            <a:endParaRPr lang="en-US" b="1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2"/>
                </a:solidFill>
              </a:rPr>
              <a:t>&lt;object </a:t>
            </a:r>
            <a:r>
              <a:rPr lang="en-US"/>
              <a:t>width="500" height="300" data="earth.mp4"&gt;</a:t>
            </a:r>
            <a:r>
              <a:rPr lang="en-US" b="1">
                <a:solidFill>
                  <a:schemeClr val="accent2"/>
                </a:solidFill>
              </a:rPr>
              <a:t>&lt;/object&gt; </a:t>
            </a:r>
          </a:p>
          <a:p>
            <a:pPr marL="0" indent="0">
              <a:buNone/>
            </a:pPr>
            <a:endParaRPr lang="en-US" b="1">
              <a:solidFill>
                <a:schemeClr val="accent2"/>
              </a:solidFill>
            </a:endParaRPr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717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Audio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r>
              <a:rPr lang="en-US" sz="2000" b="1"/>
              <a:t>HTML Audio tag is used to insert audio content into a Web page.</a:t>
            </a:r>
          </a:p>
          <a:p>
            <a:endParaRPr lang="en-US" sz="2000" b="1"/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Syntax 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chemeClr val="accent2"/>
                </a:solidFill>
              </a:rPr>
              <a:t>&lt;audio</a:t>
            </a:r>
            <a:r>
              <a:rPr lang="en-US"/>
              <a:t> controls&gt;</a:t>
            </a:r>
          </a:p>
          <a:p>
            <a:pPr marL="0" indent="0">
              <a:buNone/>
            </a:pPr>
            <a:r>
              <a:rPr lang="en-US"/>
              <a:t>	&lt;source src=“music.mp3" type="audio/mp3"&gt; </a:t>
            </a:r>
          </a:p>
          <a:p>
            <a:pPr marL="0" indent="0">
              <a:buNone/>
            </a:pPr>
            <a:r>
              <a:rPr lang="en-US"/>
              <a:t>	Your browser does not support the audio element.</a:t>
            </a:r>
          </a:p>
          <a:p>
            <a:pPr marL="0" indent="0">
              <a:buNone/>
            </a:pPr>
            <a:r>
              <a:rPr lang="en-US" b="1">
                <a:solidFill>
                  <a:schemeClr val="accent2"/>
                </a:solidFill>
              </a:rPr>
              <a:t>&lt;/audio&gt;</a:t>
            </a:r>
          </a:p>
          <a:p>
            <a:pPr marL="0" indent="0">
              <a:buNone/>
            </a:pPr>
            <a:endParaRPr lang="en-US" b="1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2"/>
                </a:solidFill>
              </a:rPr>
              <a:t>				(or)</a:t>
            </a:r>
          </a:p>
          <a:p>
            <a:pPr marL="0" indent="0">
              <a:buNone/>
            </a:pPr>
            <a:endParaRPr lang="en-US" b="1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2"/>
                </a:solidFill>
              </a:rPr>
              <a:t>&lt;object </a:t>
            </a:r>
            <a:r>
              <a:rPr lang="en-US"/>
              <a:t>width="500" height="500" data="music.mp3"&gt;</a:t>
            </a:r>
            <a:r>
              <a:rPr lang="en-US" b="1">
                <a:solidFill>
                  <a:schemeClr val="accent2"/>
                </a:solidFill>
              </a:rPr>
              <a:t>&lt;/object&gt;</a:t>
            </a:r>
            <a:r>
              <a:rPr lang="en-US"/>
              <a:t> </a:t>
            </a:r>
          </a:p>
          <a:p>
            <a:pPr marL="0" indent="0">
              <a:buNone/>
            </a:pPr>
            <a:endParaRPr lang="en-US" b="1">
              <a:solidFill>
                <a:schemeClr val="accent2"/>
              </a:solidFill>
            </a:endParaRPr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37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 b="1">
                <a:solidFill>
                  <a:schemeClr val="accent4"/>
                </a:solidFill>
              </a:rPr>
              <a:t>Back End Languages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accent1"/>
                </a:solidFill>
              </a:rPr>
              <a:t>For Scripting the Web Pages :</a:t>
            </a:r>
          </a:p>
          <a:p>
            <a:pPr marL="0" indent="0">
              <a:buNone/>
            </a:pPr>
            <a:r>
              <a:rPr lang="en-US" sz="2400" b="1">
                <a:solidFill>
                  <a:srgbClr val="0070C0"/>
                </a:solidFill>
              </a:rPr>
              <a:t>PHP :- </a:t>
            </a:r>
            <a:r>
              <a:rPr lang="en-US" sz="2400">
                <a:solidFill>
                  <a:schemeClr val="tx1"/>
                </a:solidFill>
              </a:rPr>
              <a:t>Hypertext Pre-Processor (Codeignitor, Laravel, Symphony etc)</a:t>
            </a:r>
          </a:p>
          <a:p>
            <a:pPr marL="0" indent="0">
              <a:buNone/>
            </a:pPr>
            <a:r>
              <a:rPr lang="en-US" sz="2400" b="1">
                <a:solidFill>
                  <a:srgbClr val="0070C0"/>
                </a:solidFill>
              </a:rPr>
              <a:t>ASP :- </a:t>
            </a:r>
            <a:r>
              <a:rPr lang="en-US" sz="2400">
                <a:solidFill>
                  <a:schemeClr val="tx1"/>
                </a:solidFill>
              </a:rPr>
              <a:t>Active Server Page (ASP.NET MicroSoft Technology)</a:t>
            </a:r>
          </a:p>
          <a:p>
            <a:pPr marL="0" indent="0">
              <a:buNone/>
            </a:pPr>
            <a:r>
              <a:rPr lang="en-US" sz="2400" b="1">
                <a:solidFill>
                  <a:srgbClr val="0070C0"/>
                </a:solidFill>
              </a:rPr>
              <a:t>JSP :- </a:t>
            </a:r>
            <a:r>
              <a:rPr lang="en-US" sz="2400">
                <a:solidFill>
                  <a:schemeClr val="tx1"/>
                </a:solidFill>
              </a:rPr>
              <a:t>Java Server Page (Servlets, Spring, SpringBoot Java Technology)</a:t>
            </a:r>
          </a:p>
          <a:p>
            <a:pPr marL="0" indent="0">
              <a:buNone/>
            </a:pPr>
            <a:r>
              <a:rPr lang="en-US" sz="2400" b="1">
                <a:solidFill>
                  <a:srgbClr val="0070C0"/>
                </a:solidFill>
              </a:rPr>
              <a:t>JS :- </a:t>
            </a:r>
            <a:r>
              <a:rPr lang="en-US" sz="2400">
                <a:solidFill>
                  <a:schemeClr val="tx1"/>
                </a:solidFill>
              </a:rPr>
              <a:t>Java Script (Node JS, Express JS)</a:t>
            </a:r>
          </a:p>
          <a:p>
            <a:pPr marL="0" indent="0">
              <a:buNone/>
            </a:pPr>
            <a:r>
              <a:rPr lang="en-US" sz="2400" b="1">
                <a:solidFill>
                  <a:srgbClr val="0070C0"/>
                </a:solidFill>
              </a:rPr>
              <a:t>Python :- </a:t>
            </a:r>
            <a:r>
              <a:rPr lang="en-US" sz="2400">
                <a:solidFill>
                  <a:schemeClr val="tx1"/>
                </a:solidFill>
              </a:rPr>
              <a:t>(Django, Flask)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>
                <a:solidFill>
                  <a:schemeClr val="accent1"/>
                </a:solidFill>
              </a:rPr>
              <a:t>For DataBase Access : </a:t>
            </a:r>
          </a:p>
          <a:p>
            <a:pPr marL="0" indent="0">
              <a:buNone/>
            </a:pPr>
            <a:r>
              <a:rPr lang="en-US" sz="2400"/>
              <a:t>  </a:t>
            </a:r>
            <a:r>
              <a:rPr lang="en-US" sz="2400" b="1">
                <a:solidFill>
                  <a:srgbClr val="0070C0"/>
                </a:solidFill>
              </a:rPr>
              <a:t>SQL :- </a:t>
            </a:r>
            <a:r>
              <a:rPr lang="en-US" sz="2400">
                <a:solidFill>
                  <a:schemeClr val="tx1"/>
                </a:solidFill>
              </a:rPr>
              <a:t>Structured Query Language (RDBMS)</a:t>
            </a:r>
          </a:p>
          <a:p>
            <a:pPr marL="0" indent="0">
              <a:buNone/>
            </a:pPr>
            <a:r>
              <a:rPr lang="en-US" sz="2400"/>
              <a:t>  </a:t>
            </a:r>
            <a:r>
              <a:rPr lang="en-US" sz="2400" b="1">
                <a:solidFill>
                  <a:srgbClr val="0070C0"/>
                </a:solidFill>
              </a:rPr>
              <a:t>NoSQL :- </a:t>
            </a:r>
            <a:r>
              <a:rPr lang="en-US" sz="2400">
                <a:solidFill>
                  <a:schemeClr val="tx1"/>
                </a:solidFill>
              </a:rPr>
              <a:t>Not Only SQL (Non-RDBMS)</a:t>
            </a:r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1398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File Downloads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r>
              <a:rPr lang="en-US" sz="2000" b="1"/>
              <a:t>We can give access to files like pdf,excel,word etc with HTML </a:t>
            </a:r>
            <a:r>
              <a:rPr lang="en-US" sz="2000" b="1">
                <a:solidFill>
                  <a:schemeClr val="accent2"/>
                </a:solidFill>
              </a:rPr>
              <a:t>Anchor tag</a:t>
            </a:r>
            <a:r>
              <a:rPr lang="en-US" sz="2000" b="1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Syntax 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&lt;a href=“</a:t>
            </a:r>
            <a:r>
              <a:rPr lang="en-US">
                <a:solidFill>
                  <a:srgbClr val="0070C0"/>
                </a:solidFill>
              </a:rPr>
              <a:t>filepath</a:t>
            </a:r>
            <a:r>
              <a:rPr lang="en-US"/>
              <a:t>”&gt; click to open this file &lt;/a&gt;  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chemeClr val="accent2"/>
                </a:solidFill>
                <a:sym typeface="Wingdings" panose="05000000000000000000" pitchFamily="2" charset="2"/>
              </a:rPr>
              <a:t>it will open the file with suitable software in ur pc.</a:t>
            </a:r>
            <a:endParaRPr lang="en-US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&lt;a href=“</a:t>
            </a:r>
            <a:r>
              <a:rPr lang="en-US">
                <a:solidFill>
                  <a:srgbClr val="0070C0"/>
                </a:solidFill>
              </a:rPr>
              <a:t>filepath</a:t>
            </a:r>
            <a:r>
              <a:rPr lang="en-US"/>
              <a:t>” </a:t>
            </a:r>
            <a:r>
              <a:rPr lang="en-US">
                <a:solidFill>
                  <a:schemeClr val="accent4"/>
                </a:solidFill>
              </a:rPr>
              <a:t>download</a:t>
            </a:r>
            <a:r>
              <a:rPr lang="en-US"/>
              <a:t>&gt; click to download this file &lt;/a&gt; 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it will download the file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3383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File Uploads: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r>
              <a:rPr lang="en-US" sz="2400" b="1"/>
              <a:t>We can upload files to the Web Server using </a:t>
            </a:r>
            <a:r>
              <a:rPr lang="en-US" sz="2400" b="1">
                <a:solidFill>
                  <a:schemeClr val="accent2"/>
                </a:solidFill>
              </a:rPr>
              <a:t>input tag</a:t>
            </a:r>
            <a:r>
              <a:rPr lang="en-US" sz="2400" b="1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Syntax 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&lt;form action="/server_side_script.php“ method = “post” </a:t>
            </a:r>
            <a:r>
              <a:rPr lang="en-US">
                <a:solidFill>
                  <a:schemeClr val="accent2"/>
                </a:solidFill>
              </a:rPr>
              <a:t>enctype</a:t>
            </a:r>
            <a:r>
              <a:rPr lang="en-US"/>
              <a:t>=“multipart/form-data”&gt;</a:t>
            </a:r>
          </a:p>
          <a:p>
            <a:pPr marL="0" indent="0">
              <a:buNone/>
            </a:pPr>
            <a:r>
              <a:rPr lang="en-US"/>
              <a:t>  Select PDF Files : </a:t>
            </a:r>
            <a:r>
              <a:rPr lang="en-US">
                <a:solidFill>
                  <a:schemeClr val="tx1"/>
                </a:solidFill>
              </a:rPr>
              <a:t>&lt;input type</a:t>
            </a:r>
            <a:r>
              <a:rPr lang="en-US">
                <a:solidFill>
                  <a:schemeClr val="accent2"/>
                </a:solidFill>
              </a:rPr>
              <a:t>="file" </a:t>
            </a:r>
            <a:r>
              <a:rPr lang="en-US">
                <a:solidFill>
                  <a:schemeClr val="tx1"/>
                </a:solidFill>
              </a:rPr>
              <a:t>name=“pdf" </a:t>
            </a:r>
            <a:r>
              <a:rPr lang="en-US">
                <a:solidFill>
                  <a:schemeClr val="accent2"/>
                </a:solidFill>
              </a:rPr>
              <a:t>multiple</a:t>
            </a:r>
            <a:r>
              <a:rPr lang="en-US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/>
              <a:t>  &lt;input type="submit"&gt;</a:t>
            </a:r>
          </a:p>
          <a:p>
            <a:pPr marL="0" indent="0">
              <a:buNone/>
            </a:pPr>
            <a:r>
              <a:rPr lang="en-US"/>
              <a:t>&lt;/form&gt;</a:t>
            </a:r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713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668" y="201941"/>
            <a:ext cx="9969269" cy="797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4"/>
                </a:solidFill>
              </a:rPr>
              <a:t> </a:t>
            </a:r>
            <a:r>
              <a:rPr lang="en-US" sz="3200" b="1">
                <a:solidFill>
                  <a:schemeClr val="accent4"/>
                </a:solidFill>
              </a:rPr>
              <a:t>How to Host a Web Site in Local Computer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796954"/>
            <a:ext cx="11984477" cy="5998129"/>
          </a:xfrm>
          <a:ln w="19050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>
                <a:solidFill>
                  <a:schemeClr val="accent2"/>
                </a:solidFill>
              </a:rPr>
              <a:t>Step:- 1 ) </a:t>
            </a:r>
            <a:r>
              <a:rPr lang="en-US" sz="1200">
                <a:solidFill>
                  <a:schemeClr val="tx1"/>
                </a:solidFill>
              </a:rPr>
              <a:t>Download and install XAMPP from</a:t>
            </a:r>
            <a:r>
              <a:rPr lang="en-US" sz="1200"/>
              <a:t> </a:t>
            </a:r>
            <a:r>
              <a:rPr lang="en-US" sz="120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https://www.apachefriends.org/download.html</a:t>
            </a:r>
            <a:endParaRPr lang="en-US" sz="12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chemeClr val="accent2"/>
                </a:solidFill>
              </a:rPr>
              <a:t>			</a:t>
            </a:r>
            <a:r>
              <a:rPr lang="en-US" sz="1200" b="1">
                <a:solidFill>
                  <a:srgbClr val="FF0000"/>
                </a:solidFill>
              </a:rPr>
              <a:t>X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 b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200" b="1">
                <a:solidFill>
                  <a:schemeClr val="tx1"/>
                </a:solidFill>
              </a:rPr>
              <a:t> Cross Platform ( can be used in windows, linux , mac )</a:t>
            </a:r>
          </a:p>
          <a:p>
            <a:pPr marL="0" indent="0">
              <a:buNone/>
            </a:pPr>
            <a:r>
              <a:rPr lang="en-US" sz="1200" b="1">
                <a:solidFill>
                  <a:srgbClr val="FF0000"/>
                </a:solidFill>
              </a:rPr>
              <a:t>			A </a:t>
            </a:r>
            <a:r>
              <a:rPr lang="en-US" sz="1200" b="1">
                <a:solidFill>
                  <a:schemeClr val="tx1"/>
                </a:solidFill>
                <a:sym typeface="Wingdings" panose="05000000000000000000" pitchFamily="2" charset="2"/>
              </a:rPr>
              <a:t> Apache Web Server</a:t>
            </a:r>
          </a:p>
          <a:p>
            <a:pPr marL="0" indent="0">
              <a:buNone/>
            </a:pPr>
            <a:r>
              <a:rPr lang="en-US" sz="1200" b="1">
                <a:solidFill>
                  <a:srgbClr val="FF0000"/>
                </a:solidFill>
                <a:sym typeface="Wingdings" panose="05000000000000000000" pitchFamily="2" charset="2"/>
              </a:rPr>
              <a:t>			M </a:t>
            </a:r>
            <a:r>
              <a:rPr lang="en-US" sz="1200" b="1">
                <a:solidFill>
                  <a:schemeClr val="tx1"/>
                </a:solidFill>
                <a:sym typeface="Wingdings" panose="05000000000000000000" pitchFamily="2" charset="2"/>
              </a:rPr>
              <a:t> MySQL DataBase Server </a:t>
            </a:r>
          </a:p>
          <a:p>
            <a:pPr marL="0" indent="0">
              <a:buNone/>
            </a:pPr>
            <a:r>
              <a:rPr lang="en-US" sz="1200" b="1">
                <a:solidFill>
                  <a:srgbClr val="FF0000"/>
                </a:solidFill>
                <a:sym typeface="Wingdings" panose="05000000000000000000" pitchFamily="2" charset="2"/>
              </a:rPr>
              <a:t>			P </a:t>
            </a:r>
            <a:r>
              <a:rPr lang="en-US" sz="1200" b="1">
                <a:solidFill>
                  <a:schemeClr val="tx1"/>
                </a:solidFill>
                <a:sym typeface="Wingdings" panose="05000000000000000000" pitchFamily="2" charset="2"/>
              </a:rPr>
              <a:t> PHP Scripting Support</a:t>
            </a:r>
          </a:p>
          <a:p>
            <a:pPr marL="0" indent="0">
              <a:buNone/>
            </a:pPr>
            <a:r>
              <a:rPr lang="en-US" sz="1200" b="1">
                <a:solidFill>
                  <a:srgbClr val="FF0000"/>
                </a:solidFill>
                <a:sym typeface="Wingdings" panose="05000000000000000000" pitchFamily="2" charset="2"/>
              </a:rPr>
              <a:t>			P </a:t>
            </a:r>
            <a:r>
              <a:rPr lang="en-US" sz="1200" b="1">
                <a:solidFill>
                  <a:schemeClr val="tx1"/>
                </a:solidFill>
                <a:sym typeface="Wingdings" panose="05000000000000000000" pitchFamily="2" charset="2"/>
              </a:rPr>
              <a:t> PEARL Scripting Support </a:t>
            </a:r>
          </a:p>
          <a:p>
            <a:pPr marL="0" indent="0">
              <a:buNone/>
            </a:pPr>
            <a:endParaRPr lang="en-US" sz="1200" b="1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200" b="1">
                <a:solidFill>
                  <a:schemeClr val="tx1"/>
                </a:solidFill>
                <a:sym typeface="Wingdings" panose="05000000000000000000" pitchFamily="2" charset="2"/>
              </a:rPr>
              <a:t>		</a:t>
            </a:r>
            <a:r>
              <a:rPr lang="en-US" sz="1200" b="1">
                <a:solidFill>
                  <a:srgbClr val="7030A0"/>
                </a:solidFill>
                <a:sym typeface="Wingdings" panose="05000000000000000000" pitchFamily="2" charset="2"/>
              </a:rPr>
              <a:t>Note : </a:t>
            </a:r>
            <a:r>
              <a:rPr lang="en-US" sz="1200" b="1">
                <a:solidFill>
                  <a:schemeClr val="tx1"/>
                </a:solidFill>
                <a:sym typeface="Wingdings" panose="05000000000000000000" pitchFamily="2" charset="2"/>
              </a:rPr>
              <a:t>XAMPP makes your local computer to act like a Web Server and Data Base Server with Scripting Support.</a:t>
            </a:r>
          </a:p>
          <a:p>
            <a:pPr marL="0" indent="0">
              <a:buNone/>
            </a:pPr>
            <a:endParaRPr lang="en-US" sz="1200" b="1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200" b="1">
                <a:solidFill>
                  <a:schemeClr val="tx1"/>
                </a:solidFill>
                <a:sym typeface="Wingdings" panose="05000000000000000000" pitchFamily="2" charset="2"/>
              </a:rPr>
              <a:t>		</a:t>
            </a:r>
            <a:r>
              <a:rPr lang="en-US" sz="1200" b="1">
                <a:solidFill>
                  <a:srgbClr val="7030A0"/>
                </a:solidFill>
                <a:sym typeface="Wingdings" panose="05000000000000000000" pitchFamily="2" charset="2"/>
              </a:rPr>
              <a:t>Note</a:t>
            </a:r>
            <a:r>
              <a:rPr lang="en-US" sz="1200" b="1">
                <a:solidFill>
                  <a:schemeClr val="tx1"/>
                </a:solidFill>
                <a:sym typeface="Wingdings" panose="05000000000000000000" pitchFamily="2" charset="2"/>
              </a:rPr>
              <a:t> : “XAMPP is a good full stack web setup that suits only for Development and Testing of Web Sites &amp; Web Pages in our local computer but </a:t>
            </a:r>
          </a:p>
          <a:p>
            <a:pPr marL="0" indent="0">
              <a:buNone/>
            </a:pPr>
            <a:r>
              <a:rPr lang="en-US" sz="1200" b="1">
                <a:solidFill>
                  <a:schemeClr val="tx1"/>
                </a:solidFill>
                <a:sym typeface="Wingdings" panose="05000000000000000000" pitchFamily="2" charset="2"/>
              </a:rPr>
              <a:t>			  it may not be suitable for Real time Production Environments.”</a:t>
            </a:r>
          </a:p>
          <a:p>
            <a:pPr marL="0" indent="0">
              <a:buNone/>
            </a:pPr>
            <a:r>
              <a:rPr lang="en-US" sz="1200"/>
              <a:t> </a:t>
            </a:r>
          </a:p>
          <a:p>
            <a:pPr marL="0" indent="0">
              <a:buNone/>
            </a:pPr>
            <a:r>
              <a:rPr lang="en-US" sz="1200" b="1">
                <a:solidFill>
                  <a:schemeClr val="accent2"/>
                </a:solidFill>
              </a:rPr>
              <a:t>Step:- 2 ) </a:t>
            </a:r>
            <a:r>
              <a:rPr lang="en-US" sz="1200">
                <a:solidFill>
                  <a:schemeClr val="tx1"/>
                </a:solidFill>
              </a:rPr>
              <a:t>Open xampp folder in c drive and then open “HTDOCS” folder.</a:t>
            </a:r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en-US" sz="1200" b="1">
                <a:solidFill>
                  <a:schemeClr val="accent2"/>
                </a:solidFill>
              </a:rPr>
              <a:t>Step:- 3 ) </a:t>
            </a:r>
            <a:r>
              <a:rPr lang="en-US" sz="1200">
                <a:solidFill>
                  <a:schemeClr val="tx1"/>
                </a:solidFill>
              </a:rPr>
              <a:t>Put your web page source code files in HTDOCS folder.</a:t>
            </a:r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en-US" sz="1200" b="1">
                <a:solidFill>
                  <a:schemeClr val="accent2"/>
                </a:solidFill>
              </a:rPr>
              <a:t>Step:- 4 )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Open Web Browser and type the Web Page name as shown below</a:t>
            </a:r>
          </a:p>
          <a:p>
            <a:pPr marL="0" indent="0">
              <a:buNone/>
            </a:pPr>
            <a:r>
              <a:rPr lang="en-US" sz="1200"/>
              <a:t>		</a:t>
            </a:r>
            <a:r>
              <a:rPr lang="en-US" sz="1200">
                <a:solidFill>
                  <a:srgbClr val="FFC000"/>
                </a:solidFill>
              </a:rPr>
              <a:t> </a:t>
            </a:r>
            <a:r>
              <a:rPr lang="en-US" sz="1200" b="1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http://localhost/webpage-name.html</a:t>
            </a:r>
            <a:endParaRPr lang="en-US" sz="1200" b="1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200" b="1">
                <a:solidFill>
                  <a:srgbClr val="7030A0"/>
                </a:solidFill>
              </a:rPr>
              <a:t>						or</a:t>
            </a:r>
          </a:p>
          <a:p>
            <a:pPr marL="0" indent="0">
              <a:buNone/>
            </a:pPr>
            <a:r>
              <a:rPr lang="en-US" sz="1200" b="1">
                <a:solidFill>
                  <a:srgbClr val="7030A0"/>
                </a:solidFill>
              </a:rPr>
              <a:t>		</a:t>
            </a:r>
            <a:r>
              <a:rPr lang="en-US" sz="1200" b="1">
                <a:solidFill>
                  <a:srgbClr val="0070C0"/>
                </a:solidFill>
              </a:rPr>
              <a:t> </a:t>
            </a:r>
            <a:r>
              <a:rPr lang="en-US" sz="1200" b="1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http://127.0.0.1/webpage-name.html</a:t>
            </a:r>
            <a:r>
              <a:rPr lang="en-US" sz="1000" b="1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22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 b="1">
                <a:solidFill>
                  <a:schemeClr val="accent4"/>
                </a:solidFill>
              </a:rPr>
              <a:t>How to Host a Web Site in Internet ?</a:t>
            </a:r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CBE2E-D594-4189-AAA2-E6940F5341F3}"/>
              </a:ext>
            </a:extLst>
          </p:cNvPr>
          <p:cNvSpPr/>
          <p:nvPr/>
        </p:nvSpPr>
        <p:spPr>
          <a:xfrm>
            <a:off x="7002085" y="3230564"/>
            <a:ext cx="1828800" cy="1233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Server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(Root Directory) [DNS IP Address]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E2C6C0-56F5-4B3D-BA1F-707F39DBDB3B}"/>
              </a:ext>
            </a:extLst>
          </p:cNvPr>
          <p:cNvSpPr/>
          <p:nvPr/>
        </p:nvSpPr>
        <p:spPr>
          <a:xfrm>
            <a:off x="1782694" y="1870745"/>
            <a:ext cx="2424205" cy="12331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Normal Computer-1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[Client or Guest or User or Browser]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A17089-FC4F-4881-86A8-83ECD0622292}"/>
              </a:ext>
            </a:extLst>
          </p:cNvPr>
          <p:cNvCxnSpPr>
            <a:cxnSpLocks/>
          </p:cNvCxnSpPr>
          <p:nvPr/>
        </p:nvCxnSpPr>
        <p:spPr>
          <a:xfrm>
            <a:off x="4206899" y="2360699"/>
            <a:ext cx="2795186" cy="135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B6F17C-189D-42F9-A9E6-EB37767C00E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227692" y="3847155"/>
            <a:ext cx="2774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7B7E82-8773-467B-8C4D-0468283BCA01}"/>
              </a:ext>
            </a:extLst>
          </p:cNvPr>
          <p:cNvCxnSpPr>
            <a:cxnSpLocks/>
          </p:cNvCxnSpPr>
          <p:nvPr/>
        </p:nvCxnSpPr>
        <p:spPr>
          <a:xfrm flipV="1">
            <a:off x="4230566" y="4254482"/>
            <a:ext cx="2774393" cy="139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CF5D3C-B9CF-4C20-8300-A3B6D12D26E0}"/>
              </a:ext>
            </a:extLst>
          </p:cNvPr>
          <p:cNvSpPr txBox="1"/>
          <p:nvPr/>
        </p:nvSpPr>
        <p:spPr>
          <a:xfrm>
            <a:off x="6089014" y="5050294"/>
            <a:ext cx="182614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HTML+CSS+JS</a:t>
            </a:r>
          </a:p>
          <a:p>
            <a:r>
              <a:rPr lang="en-US"/>
              <a:t>          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A6E5E-3D53-4588-886E-CF45C1D7BAF3}"/>
              </a:ext>
            </a:extLst>
          </p:cNvPr>
          <p:cNvSpPr txBox="1"/>
          <p:nvPr/>
        </p:nvSpPr>
        <p:spPr>
          <a:xfrm>
            <a:off x="8227615" y="5050294"/>
            <a:ext cx="168732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  Script Files</a:t>
            </a:r>
          </a:p>
          <a:p>
            <a:r>
              <a:rPr lang="en-US"/>
              <a:t>PHP + MySQL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22A40A-C034-407C-B5D1-C8DE1EA84AA9}"/>
              </a:ext>
            </a:extLst>
          </p:cNvPr>
          <p:cNvSpPr txBox="1"/>
          <p:nvPr/>
        </p:nvSpPr>
        <p:spPr>
          <a:xfrm>
            <a:off x="9362114" y="3506598"/>
            <a:ext cx="1197764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DataBase</a:t>
            </a:r>
          </a:p>
          <a:p>
            <a:r>
              <a:rPr lang="en-US"/>
              <a:t>   Server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83DBF5-E47B-4127-A9FF-E4FE4BBC4FA4}"/>
              </a:ext>
            </a:extLst>
          </p:cNvPr>
          <p:cNvCxnSpPr>
            <a:stCxn id="18" idx="0"/>
          </p:cNvCxnSpPr>
          <p:nvPr/>
        </p:nvCxnSpPr>
        <p:spPr>
          <a:xfrm flipV="1">
            <a:off x="7002085" y="4433855"/>
            <a:ext cx="329893" cy="61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838E0C-8F82-4B77-B9D7-09FF8CAE6CA8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8539998" y="4463746"/>
            <a:ext cx="531278" cy="58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7C58F1-7309-4850-B7D2-919EB0B8A054}"/>
              </a:ext>
            </a:extLst>
          </p:cNvPr>
          <p:cNvCxnSpPr/>
          <p:nvPr/>
        </p:nvCxnSpPr>
        <p:spPr>
          <a:xfrm>
            <a:off x="8830885" y="3624044"/>
            <a:ext cx="531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E0D95C-2795-4B3A-B8FE-2B991A8A5EB4}"/>
              </a:ext>
            </a:extLst>
          </p:cNvPr>
          <p:cNvCxnSpPr/>
          <p:nvPr/>
        </p:nvCxnSpPr>
        <p:spPr>
          <a:xfrm flipH="1">
            <a:off x="8830885" y="3973793"/>
            <a:ext cx="531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F221ECF-06D6-4F79-AAEB-575F1085999F}"/>
              </a:ext>
            </a:extLst>
          </p:cNvPr>
          <p:cNvCxnSpPr>
            <a:cxnSpLocks/>
          </p:cNvCxnSpPr>
          <p:nvPr/>
        </p:nvCxnSpPr>
        <p:spPr>
          <a:xfrm>
            <a:off x="5213724" y="822121"/>
            <a:ext cx="4228" cy="585551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7E2904-B347-4369-A81E-CDF629B3EEC1}"/>
              </a:ext>
            </a:extLst>
          </p:cNvPr>
          <p:cNvSpPr txBox="1"/>
          <p:nvPr/>
        </p:nvSpPr>
        <p:spPr>
          <a:xfrm>
            <a:off x="1129758" y="1087690"/>
            <a:ext cx="331372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Client Side or Front End Setup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3D3D79-3FC5-47F5-B151-88C290AB5F18}"/>
              </a:ext>
            </a:extLst>
          </p:cNvPr>
          <p:cNvSpPr txBox="1"/>
          <p:nvPr/>
        </p:nvSpPr>
        <p:spPr>
          <a:xfrm>
            <a:off x="6886668" y="1087690"/>
            <a:ext cx="33778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Server Side or Back End Setup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853A8D-B5BE-4E96-BE9B-EFBE7F463C8A}"/>
              </a:ext>
            </a:extLst>
          </p:cNvPr>
          <p:cNvSpPr txBox="1"/>
          <p:nvPr/>
        </p:nvSpPr>
        <p:spPr>
          <a:xfrm>
            <a:off x="6348045" y="2630426"/>
            <a:ext cx="322395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High Config Host Computer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7CC7AD-6FD4-469C-9E7D-929B40A84B0A}"/>
              </a:ext>
            </a:extLst>
          </p:cNvPr>
          <p:cNvSpPr/>
          <p:nvPr/>
        </p:nvSpPr>
        <p:spPr>
          <a:xfrm>
            <a:off x="1782694" y="3284044"/>
            <a:ext cx="2424205" cy="12331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Normal Computer-2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[Client or Guest or User or Browser]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9DD46D-E975-4A02-BF72-2B5063A08DB7}"/>
              </a:ext>
            </a:extLst>
          </p:cNvPr>
          <p:cNvSpPr/>
          <p:nvPr/>
        </p:nvSpPr>
        <p:spPr>
          <a:xfrm>
            <a:off x="1782693" y="4742074"/>
            <a:ext cx="2424205" cy="12331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Normal Computer-3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[Client or Guest or User or Browser]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AF96BD-AD5F-43B1-B228-9AD169F949A8}"/>
              </a:ext>
            </a:extLst>
          </p:cNvPr>
          <p:cNvCxnSpPr/>
          <p:nvPr/>
        </p:nvCxnSpPr>
        <p:spPr>
          <a:xfrm flipH="1" flipV="1">
            <a:off x="4186620" y="2130804"/>
            <a:ext cx="2815464" cy="1375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D41249-3B2D-4BF0-906D-583F97E5E2FA}"/>
              </a:ext>
            </a:extLst>
          </p:cNvPr>
          <p:cNvCxnSpPr/>
          <p:nvPr/>
        </p:nvCxnSpPr>
        <p:spPr>
          <a:xfrm flipH="1">
            <a:off x="4186620" y="3987982"/>
            <a:ext cx="2774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0309729-87EA-4F37-824F-DF73360AE0A4}"/>
              </a:ext>
            </a:extLst>
          </p:cNvPr>
          <p:cNvCxnSpPr>
            <a:endCxn id="42" idx="3"/>
          </p:cNvCxnSpPr>
          <p:nvPr/>
        </p:nvCxnSpPr>
        <p:spPr>
          <a:xfrm flipH="1">
            <a:off x="4206898" y="4093146"/>
            <a:ext cx="2789710" cy="126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4446A9F-2A3F-4945-A360-9F1A53414032}"/>
              </a:ext>
            </a:extLst>
          </p:cNvPr>
          <p:cNvSpPr txBox="1"/>
          <p:nvPr/>
        </p:nvSpPr>
        <p:spPr>
          <a:xfrm>
            <a:off x="4431226" y="2861259"/>
            <a:ext cx="75327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Request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D96B87-A8CD-4B9C-B998-0A9CFED19CB4}"/>
              </a:ext>
            </a:extLst>
          </p:cNvPr>
          <p:cNvSpPr txBox="1"/>
          <p:nvPr/>
        </p:nvSpPr>
        <p:spPr>
          <a:xfrm>
            <a:off x="5341220" y="2365210"/>
            <a:ext cx="883557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/>
              <a:t>Response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D08D76-8C62-401E-A717-17236E6A7D66}"/>
              </a:ext>
            </a:extLst>
          </p:cNvPr>
          <p:cNvSpPr txBox="1"/>
          <p:nvPr/>
        </p:nvSpPr>
        <p:spPr>
          <a:xfrm>
            <a:off x="5825636" y="6188113"/>
            <a:ext cx="236898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www.example.com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A33808-A8CE-4671-B285-F6A3510E0C2C}"/>
              </a:ext>
            </a:extLst>
          </p:cNvPr>
          <p:cNvSpPr txBox="1"/>
          <p:nvPr/>
        </p:nvSpPr>
        <p:spPr>
          <a:xfrm>
            <a:off x="8943641" y="6188113"/>
            <a:ext cx="178766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151.65.87.214 </a:t>
            </a:r>
            <a:r>
              <a:rPr lang="en-US"/>
              <a:t> </a:t>
            </a: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52031BA5-02AA-4906-B022-6CBCED96386F}"/>
              </a:ext>
            </a:extLst>
          </p:cNvPr>
          <p:cNvSpPr/>
          <p:nvPr/>
        </p:nvSpPr>
        <p:spPr>
          <a:xfrm>
            <a:off x="8227615" y="6283173"/>
            <a:ext cx="603270" cy="15957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D1976E-3DAA-44E6-8835-72EF698FA723}"/>
              </a:ext>
            </a:extLst>
          </p:cNvPr>
          <p:cNvSpPr txBox="1"/>
          <p:nvPr/>
        </p:nvSpPr>
        <p:spPr>
          <a:xfrm>
            <a:off x="8991093" y="6509865"/>
            <a:ext cx="184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DNS IP Address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776CF9-D344-4A53-8C80-D0E8BF5AA7D2}"/>
              </a:ext>
            </a:extLst>
          </p:cNvPr>
          <p:cNvSpPr txBox="1"/>
          <p:nvPr/>
        </p:nvSpPr>
        <p:spPr>
          <a:xfrm>
            <a:off x="6163698" y="6509865"/>
            <a:ext cx="179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Web Site Name</a:t>
            </a:r>
          </a:p>
        </p:txBody>
      </p:sp>
    </p:spTree>
    <p:extLst>
      <p:ext uri="{BB962C8B-B14F-4D97-AF65-F5344CB8AC3E}">
        <p14:creationId xmlns:p14="http://schemas.microsoft.com/office/powerpoint/2010/main" val="25620431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How to Host a Web Site in Internet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chemeClr val="accent2"/>
                </a:solidFill>
              </a:rPr>
              <a:t>Step:- 1 ) </a:t>
            </a:r>
            <a:r>
              <a:rPr lang="en-US">
                <a:solidFill>
                  <a:schemeClr val="tx1"/>
                </a:solidFill>
              </a:rPr>
              <a:t>Write Source Code for your Web Pages 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  For Static Web Pages HTML+CSS+JS is enough.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  For Dynamic Web Pages which needs to access DataBase we need all (HTML+CSS+JS+PHP+MySQL).</a:t>
            </a:r>
          </a:p>
          <a:p>
            <a:pPr marL="0" indent="0">
              <a:buNone/>
            </a:pPr>
            <a:r>
              <a:rPr lang="en-US" b="1">
                <a:solidFill>
                  <a:schemeClr val="accent2"/>
                </a:solidFill>
              </a:rPr>
              <a:t>Step:- 2 ) </a:t>
            </a:r>
            <a:r>
              <a:rPr lang="en-US">
                <a:solidFill>
                  <a:schemeClr val="tx1"/>
                </a:solidFill>
              </a:rPr>
              <a:t>Buy a Domain Name (site name in a particular domain) from the </a:t>
            </a:r>
            <a:r>
              <a:rPr lang="en-US">
                <a:solidFill>
                  <a:srgbClr val="7030A0"/>
                </a:solidFill>
              </a:rPr>
              <a:t>Internet Corporation for 					          Assigned Names and Numbers (ICANN)</a:t>
            </a:r>
            <a:r>
              <a:rPr lang="en-US">
                <a:solidFill>
                  <a:schemeClr val="tx1"/>
                </a:solidFill>
              </a:rPr>
              <a:t> or from its registered resellers like GoDaddy or Bluehost etc…</a:t>
            </a:r>
          </a:p>
          <a:p>
            <a:pPr marL="0" indent="0">
              <a:buNone/>
            </a:pPr>
            <a:r>
              <a:rPr lang="en-US"/>
              <a:t>		</a:t>
            </a:r>
          </a:p>
          <a:p>
            <a:pPr marL="0" indent="0">
              <a:buNone/>
            </a:pPr>
            <a:r>
              <a:rPr lang="en-US"/>
              <a:t>		   </a:t>
            </a:r>
            <a:r>
              <a:rPr lang="en-US" b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www.sitename.domain</a:t>
            </a:r>
            <a:r>
              <a:rPr lang="en-US" b="1">
                <a:solidFill>
                  <a:srgbClr val="0070C0"/>
                </a:solidFill>
              </a:rPr>
              <a:t>   </a:t>
            </a:r>
            <a:r>
              <a:rPr lang="en-US"/>
              <a:t>ex: </a:t>
            </a:r>
            <a:r>
              <a:rPr lang="en-US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www.flipkart.com</a:t>
            </a:r>
            <a:r>
              <a:rPr lang="en-US">
                <a:solidFill>
                  <a:srgbClr val="FF0000"/>
                </a:solidFill>
              </a:rPr>
              <a:t> , </a:t>
            </a:r>
            <a:r>
              <a:rPr lang="en-US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www.python.org</a:t>
            </a:r>
            <a:r>
              <a:rPr lang="en-US">
                <a:solidFill>
                  <a:srgbClr val="FF0000"/>
                </a:solidFill>
              </a:rPr>
              <a:t> , </a:t>
            </a:r>
            <a:r>
              <a:rPr lang="en-US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www.php.net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etc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chemeClr val="accent2"/>
                </a:solidFill>
              </a:rPr>
              <a:t>Step:- 3 ) </a:t>
            </a:r>
            <a:r>
              <a:rPr lang="en-US">
                <a:solidFill>
                  <a:schemeClr val="tx1"/>
                </a:solidFill>
              </a:rPr>
              <a:t>Buy Disk Space+RAM+DB Space in a Web Server (Host) to put your web page source code files 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  from Hosting Providers like GoDaddy or Bluehost etc..</a:t>
            </a:r>
          </a:p>
          <a:p>
            <a:pPr marL="0" indent="0">
              <a:buNone/>
            </a:pPr>
            <a:r>
              <a:rPr lang="en-US" b="1">
                <a:solidFill>
                  <a:schemeClr val="accent2"/>
                </a:solidFill>
              </a:rPr>
              <a:t>Step:- 4 ) </a:t>
            </a:r>
            <a:r>
              <a:rPr lang="en-US">
                <a:solidFill>
                  <a:schemeClr val="tx1"/>
                </a:solidFill>
              </a:rPr>
              <a:t>Map your Domain Name(Site Name) to DNS IP Address of Web Server.</a:t>
            </a:r>
          </a:p>
          <a:p>
            <a:pPr marL="0" indent="0">
              <a:buNone/>
            </a:pPr>
            <a:r>
              <a:rPr lang="en-US" b="1">
                <a:solidFill>
                  <a:schemeClr val="accent2"/>
                </a:solidFill>
              </a:rPr>
              <a:t>Step:- 5 ) </a:t>
            </a:r>
            <a:r>
              <a:rPr lang="en-US">
                <a:solidFill>
                  <a:schemeClr val="tx1"/>
                </a:solidFill>
              </a:rPr>
              <a:t>Put your web page source code files into </a:t>
            </a:r>
            <a:r>
              <a:rPr lang="en-US">
                <a:solidFill>
                  <a:srgbClr val="0070C0"/>
                </a:solidFill>
              </a:rPr>
              <a:t>Web Server Root Directory </a:t>
            </a:r>
            <a:r>
              <a:rPr lang="en-US">
                <a:solidFill>
                  <a:schemeClr val="tx1"/>
                </a:solidFill>
              </a:rPr>
              <a:t>using </a:t>
            </a:r>
            <a:r>
              <a:rPr lang="en-US">
                <a:solidFill>
                  <a:srgbClr val="0070C0"/>
                </a:solidFill>
              </a:rPr>
              <a:t>Cpanel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>
                <a:solidFill>
                  <a:schemeClr val="accent2"/>
                </a:solidFill>
              </a:rPr>
              <a:t>Step:- 6 ) </a:t>
            </a:r>
            <a:r>
              <a:rPr lang="en-US">
                <a:solidFill>
                  <a:schemeClr val="tx1"/>
                </a:solidFill>
              </a:rPr>
              <a:t>Open your browser and type your site name.  Your website will be displayed on your browser according to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  your HTML+CSS+JS source code.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0134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74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Static &amp; Dynamic Web Pages: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117472-11AE-432A-A3AD-406DFD181080}"/>
              </a:ext>
            </a:extLst>
          </p:cNvPr>
          <p:cNvSpPr/>
          <p:nvPr/>
        </p:nvSpPr>
        <p:spPr>
          <a:xfrm>
            <a:off x="229090" y="1376623"/>
            <a:ext cx="11615359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Static Web Page :-  </a:t>
            </a:r>
            <a:r>
              <a:rPr lang="en-US"/>
              <a:t>1</a:t>
            </a:r>
            <a:r>
              <a:rPr lang="en-US" b="1"/>
              <a:t>. </a:t>
            </a:r>
            <a:r>
              <a:rPr lang="en-US"/>
              <a:t>Static Web Pages are developed using only </a:t>
            </a:r>
            <a:r>
              <a:rPr lang="en-US">
                <a:solidFill>
                  <a:srgbClr val="FF0000"/>
                </a:solidFill>
              </a:rPr>
              <a:t>HTML, CSS, JS.</a:t>
            </a:r>
          </a:p>
          <a:p>
            <a:endParaRPr lang="en-US"/>
          </a:p>
          <a:p>
            <a:r>
              <a:rPr lang="en-US"/>
              <a:t>				     2. Static Web Page Content is readily available in the Web Server Root Directory </a:t>
            </a:r>
          </a:p>
          <a:p>
            <a:r>
              <a:rPr lang="en-US"/>
              <a:t>					  for Serving to User’s Request.</a:t>
            </a:r>
          </a:p>
          <a:p>
            <a:r>
              <a:rPr lang="en-US"/>
              <a:t>	</a:t>
            </a:r>
          </a:p>
          <a:p>
            <a:r>
              <a:rPr lang="en-US"/>
              <a:t>				     3. Static Web Pages does not access Data Base Server.</a:t>
            </a:r>
          </a:p>
          <a:p>
            <a:endParaRPr lang="en-US"/>
          </a:p>
          <a:p>
            <a:r>
              <a:rPr lang="en-US"/>
              <a:t>				     4. Static Web Pages are Simple.</a:t>
            </a:r>
          </a:p>
          <a:p>
            <a:endParaRPr lang="en-US"/>
          </a:p>
          <a:p>
            <a:endParaRPr lang="en-US"/>
          </a:p>
          <a:p>
            <a:r>
              <a:rPr lang="en-US" b="1">
                <a:solidFill>
                  <a:schemeClr val="accent2"/>
                </a:solidFill>
              </a:rPr>
              <a:t>Dynamic Web Page :- </a:t>
            </a:r>
            <a:r>
              <a:rPr lang="en-US"/>
              <a:t>1. Dynamic Web Pages are developed using </a:t>
            </a:r>
            <a:r>
              <a:rPr lang="en-US">
                <a:solidFill>
                  <a:srgbClr val="FF0000"/>
                </a:solidFill>
              </a:rPr>
              <a:t>PHP/ASP/JSP/JS/Python etc </a:t>
            </a:r>
            <a:r>
              <a:rPr lang="en-US"/>
              <a:t>in addition to </a:t>
            </a:r>
          </a:p>
          <a:p>
            <a:r>
              <a:rPr lang="en-US"/>
              <a:t>					     </a:t>
            </a:r>
            <a:r>
              <a:rPr lang="en-US">
                <a:solidFill>
                  <a:srgbClr val="FF0000"/>
                </a:solidFill>
              </a:rPr>
              <a:t>HTML, CSS, JS</a:t>
            </a:r>
            <a:r>
              <a:rPr lang="en-US"/>
              <a:t>. This Process is called Scripting (Program Statements).</a:t>
            </a:r>
          </a:p>
          <a:p>
            <a:endParaRPr lang="en-US"/>
          </a:p>
          <a:p>
            <a:r>
              <a:rPr lang="en-US"/>
              <a:t>					 2. Dynamic Web Page Contents are not available readily for user requests, they will be </a:t>
            </a:r>
          </a:p>
          <a:p>
            <a:r>
              <a:rPr lang="en-US"/>
              <a:t>					    generated on demand and changes user to user using Scripting.</a:t>
            </a:r>
          </a:p>
          <a:p>
            <a:endParaRPr lang="en-US"/>
          </a:p>
          <a:p>
            <a:r>
              <a:rPr lang="en-US"/>
              <a:t>					 3. Dynamic Web Pages access Data Base Server and access Data using Scripting.</a:t>
            </a:r>
          </a:p>
          <a:p>
            <a:endParaRPr lang="en-US"/>
          </a:p>
          <a:p>
            <a:r>
              <a:rPr lang="en-US"/>
              <a:t>					 4. Dynamic Web Pages are Complex.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8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What is HTML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/>
          <a:lstStyle/>
          <a:p>
            <a:r>
              <a:rPr lang="en-US" sz="2400"/>
              <a:t>HTML stands for Hyper Text Markup Language</a:t>
            </a:r>
          </a:p>
          <a:p>
            <a:r>
              <a:rPr lang="en-US" sz="2400"/>
              <a:t>HTML is the standard markup language for creating Web pages.</a:t>
            </a:r>
          </a:p>
          <a:p>
            <a:r>
              <a:rPr lang="en-US" sz="2400"/>
              <a:t>HTML describes the structure of a Web page</a:t>
            </a:r>
          </a:p>
          <a:p>
            <a:r>
              <a:rPr lang="en-US" sz="2400"/>
              <a:t>HTML consists of a series of elements</a:t>
            </a:r>
          </a:p>
          <a:p>
            <a:r>
              <a:rPr lang="en-US" sz="2400"/>
              <a:t>HTML </a:t>
            </a:r>
            <a:r>
              <a:rPr lang="en-US" sz="2400">
                <a:solidFill>
                  <a:srgbClr val="FF0000"/>
                </a:solidFill>
              </a:rPr>
              <a:t>elements tags </a:t>
            </a:r>
            <a:r>
              <a:rPr lang="en-US" sz="2400"/>
              <a:t>tell the browser how to display the content</a:t>
            </a:r>
          </a:p>
          <a:p>
            <a:r>
              <a:rPr lang="en-US" sz="2400"/>
              <a:t>Browsers do not display the HTML tags, but use them to render the content of the page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76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HTML Page Structure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105F03-F1F6-4640-87EB-3D8F82B98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58" y="1189081"/>
            <a:ext cx="8318162" cy="5505450"/>
          </a:xfrm>
          <a:ln w="19050">
            <a:solidFill>
              <a:schemeClr val="accent2"/>
            </a:solidFill>
          </a:ln>
        </p:spPr>
      </p:pic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15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D22-D1F7-4B9B-AEC4-2883DED8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0" y="163469"/>
            <a:ext cx="9969269" cy="7975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 b="1">
                <a:solidFill>
                  <a:schemeClr val="accent4"/>
                </a:solidFill>
              </a:rPr>
              <a:t>IDE Setup for HTML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0971-D0BE-4789-B93D-2230F183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274323"/>
            <a:ext cx="11984477" cy="5505856"/>
          </a:xfrm>
          <a:ln w="1905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b="1"/>
          </a:p>
          <a:p>
            <a:pPr marL="0" indent="0">
              <a:buNone/>
            </a:pPr>
            <a:endParaRPr lang="en-US" sz="3200" b="1"/>
          </a:p>
          <a:p>
            <a:pPr marL="0" indent="0">
              <a:buNone/>
            </a:pPr>
            <a:endParaRPr lang="en-US" sz="3200" b="1"/>
          </a:p>
          <a:p>
            <a:pPr marL="0" indent="0">
              <a:buNone/>
            </a:pPr>
            <a:r>
              <a:rPr lang="en-US" sz="3200" b="1"/>
              <a:t>	Install Visual Studio Code IDE and Live Server extension </a:t>
            </a:r>
          </a:p>
        </p:txBody>
      </p:sp>
      <p:pic>
        <p:nvPicPr>
          <p:cNvPr id="5" name="Picture 2" descr="Image result for html">
            <a:extLst>
              <a:ext uri="{FF2B5EF4-FFF2-40B4-BE49-F238E27FC236}">
                <a16:creationId xmlns:a16="http://schemas.microsoft.com/office/drawing/2014/main" id="{907254D0-3C30-4CC7-A130-3F8C2236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545" y="0"/>
            <a:ext cx="1201466" cy="12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0909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4991</TotalTime>
  <Words>3097</Words>
  <Application>Microsoft Office PowerPoint</Application>
  <PresentationFormat>Widescreen</PresentationFormat>
  <Paragraphs>741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 Unicode MS</vt:lpstr>
      <vt:lpstr>Arial</vt:lpstr>
      <vt:lpstr>Tahoma</vt:lpstr>
      <vt:lpstr>Wingdings 3</vt:lpstr>
      <vt:lpstr>Facet</vt:lpstr>
      <vt:lpstr>The Software Services </vt:lpstr>
      <vt:lpstr>PowerPoint Presentation</vt:lpstr>
      <vt:lpstr>Intro to WWW (Big Picture):</vt:lpstr>
      <vt:lpstr> Front End Languages :</vt:lpstr>
      <vt:lpstr>Back End Languages :</vt:lpstr>
      <vt:lpstr> Static &amp; Dynamic Web Pages:</vt:lpstr>
      <vt:lpstr> What is HTML ?</vt:lpstr>
      <vt:lpstr> HTML Page Structure :</vt:lpstr>
      <vt:lpstr> IDE Setup for HTML :</vt:lpstr>
      <vt:lpstr> History of HTML :</vt:lpstr>
      <vt:lpstr> HTML Syntax:</vt:lpstr>
      <vt:lpstr> HTML Element:</vt:lpstr>
      <vt:lpstr> Some HTML Tags:</vt:lpstr>
      <vt:lpstr> HTML Empty Elements:</vt:lpstr>
      <vt:lpstr> HTML Attributes:</vt:lpstr>
      <vt:lpstr> HTML Comments:</vt:lpstr>
      <vt:lpstr> HTML Headings :</vt:lpstr>
      <vt:lpstr> HTML Paragraphs:</vt:lpstr>
      <vt:lpstr>HTML Paragraphs:</vt:lpstr>
      <vt:lpstr> HTML Styles:</vt:lpstr>
      <vt:lpstr> HTML Formatting:</vt:lpstr>
      <vt:lpstr> HTML Quotations &amp; Citations :</vt:lpstr>
      <vt:lpstr> HTML Colors :</vt:lpstr>
      <vt:lpstr> HTML Links:</vt:lpstr>
      <vt:lpstr> HTML Images :</vt:lpstr>
      <vt:lpstr> HTML Tables:</vt:lpstr>
      <vt:lpstr> HTML Lists:</vt:lpstr>
      <vt:lpstr> HTML Block Level &amp; Inline Level Elements:</vt:lpstr>
      <vt:lpstr> HTML Classes:</vt:lpstr>
      <vt:lpstr> HTML Id :</vt:lpstr>
      <vt:lpstr> HTML iframes:</vt:lpstr>
      <vt:lpstr> HTML JavaScript :</vt:lpstr>
      <vt:lpstr> HTML Head Tags:</vt:lpstr>
      <vt:lpstr> HTML Head Tags:</vt:lpstr>
      <vt:lpstr> HTML Layouts:</vt:lpstr>
      <vt:lpstr> HTML Entities :</vt:lpstr>
      <vt:lpstr> HTML Symbols:</vt:lpstr>
      <vt:lpstr> URL Format :</vt:lpstr>
      <vt:lpstr> HTML Forms:</vt:lpstr>
      <vt:lpstr> HTML input tag:</vt:lpstr>
      <vt:lpstr> HTML Form Attributes :</vt:lpstr>
      <vt:lpstr> HTML Drop Down :</vt:lpstr>
      <vt:lpstr> HTML Text Area:</vt:lpstr>
      <vt:lpstr> HTML Buttons:</vt:lpstr>
      <vt:lpstr> HTML Datalist:</vt:lpstr>
      <vt:lpstr> HTML5 New Elements:</vt:lpstr>
      <vt:lpstr> HTML nav tag:</vt:lpstr>
      <vt:lpstr> HTML Video :</vt:lpstr>
      <vt:lpstr> HTML Audio :</vt:lpstr>
      <vt:lpstr> HTML File Downloads :</vt:lpstr>
      <vt:lpstr> HTML File Uploads:</vt:lpstr>
      <vt:lpstr> How to Host a Web Site in Local Computer ?</vt:lpstr>
      <vt:lpstr>How to Host a Web Site in Internet ?</vt:lpstr>
      <vt:lpstr> How to Host a Web Site in Internet ?</vt:lpstr>
      <vt:lpstr> HTML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Veera Raghava Morkonda</dc:creator>
  <cp:lastModifiedBy>Veera Raghava Morkonda</cp:lastModifiedBy>
  <cp:revision>257</cp:revision>
  <dcterms:created xsi:type="dcterms:W3CDTF">2019-08-26T09:40:02Z</dcterms:created>
  <dcterms:modified xsi:type="dcterms:W3CDTF">2019-09-03T06:26:05Z</dcterms:modified>
</cp:coreProperties>
</file>