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409" r:id="rId3"/>
    <p:sldId id="410" r:id="rId4"/>
    <p:sldId id="411" r:id="rId5"/>
    <p:sldId id="412" r:id="rId6"/>
    <p:sldId id="357" r:id="rId7"/>
    <p:sldId id="414" r:id="rId8"/>
    <p:sldId id="439" r:id="rId9"/>
    <p:sldId id="440" r:id="rId10"/>
    <p:sldId id="441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7" r:id="rId22"/>
    <p:sldId id="428" r:id="rId23"/>
    <p:sldId id="426" r:id="rId24"/>
    <p:sldId id="350" r:id="rId25"/>
    <p:sldId id="451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8" r:id="rId35"/>
    <p:sldId id="452" r:id="rId36"/>
    <p:sldId id="437" r:id="rId37"/>
    <p:sldId id="443" r:id="rId38"/>
    <p:sldId id="444" r:id="rId39"/>
    <p:sldId id="442" r:id="rId40"/>
    <p:sldId id="446" r:id="rId41"/>
    <p:sldId id="450" r:id="rId42"/>
    <p:sldId id="448" r:id="rId43"/>
    <p:sldId id="45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D2AA7-1EB2-4846-8626-8C09E7FBC54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7A1B-342E-46E4-B8D3-5029861E46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B7B546-D5AC-41F8-AAE1-6B3AD41F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E6580A-1BDB-45BB-BF73-55B28DF0923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GIF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74893" y="1241332"/>
            <a:ext cx="12366893" cy="970450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tx1"/>
                </a:solidFill>
              </a:rPr>
              <a:t>Welcome to JavaScript Advanced</a:t>
            </a:r>
            <a:endParaRPr lang="en-US" sz="5400" b="1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javascrip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" y="2263283"/>
            <a:ext cx="11172093" cy="418953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1" name="Rectangle 10"/>
          <p:cNvSpPr/>
          <p:nvPr/>
        </p:nvSpPr>
        <p:spPr>
          <a:xfrm>
            <a:off x="3010767" y="4731595"/>
            <a:ext cx="28825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25000"/>
                  </a:schemeClr>
                </a:solidFill>
              </a:rPr>
              <a:t>Advanced</a:t>
            </a:r>
            <a:endParaRPr lang="en-US" sz="4400" b="1" cap="none" spc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>
                  <a:lumMod val="25000"/>
                </a:schemeClr>
              </a:solidFill>
              <a:effectLst/>
            </a:endParaRPr>
          </a:p>
        </p:txBody>
      </p:sp>
      <p:pic>
        <p:nvPicPr>
          <p:cNvPr id="6" name="Picture 4" descr="Image result for javascri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485424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>
                <a:solidFill>
                  <a:srgbClr val="FFC000"/>
                </a:solidFill>
              </a:rPr>
              <a:t>JavaScript OOP Characteristics: </a:t>
            </a:r>
            <a:endParaRPr lang="en-US" sz="4400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effectLst/>
              </a:rPr>
              <a:t>INHERITANCE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Inheritance allows us to define a class that inherits all the methods and properties from another class.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 class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is the class being inherited from, also called </a:t>
            </a:r>
            <a:r>
              <a:rPr lang="en-US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class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is the class that inherits from another class, also called </a:t>
            </a:r>
            <a:r>
              <a:rPr lang="en-US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class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3577904"/>
            <a:ext cx="3552738" cy="3139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Syntax :</a:t>
            </a:r>
            <a:endParaRPr lang="en-US" b="1">
              <a:solidFill>
                <a:srgbClr val="FFC000"/>
              </a:solidFill>
            </a:endParaRPr>
          </a:p>
          <a:p>
            <a:endParaRPr lang="en-US"/>
          </a:p>
          <a:p>
            <a:r>
              <a:rPr lang="en-US"/>
              <a:t>Class parent{</a:t>
            </a:r>
            <a:endParaRPr lang="en-US"/>
          </a:p>
          <a:p>
            <a:r>
              <a:rPr lang="en-US"/>
              <a:t>	parent properties &amp; methods }</a:t>
            </a:r>
            <a:endParaRPr lang="en-US"/>
          </a:p>
          <a:p>
            <a:r>
              <a:rPr lang="en-US"/>
              <a:t>Class child </a:t>
            </a:r>
            <a:r>
              <a:rPr lang="en-US">
                <a:solidFill>
                  <a:srgbClr val="FFC000"/>
                </a:solidFill>
              </a:rPr>
              <a:t>extends</a:t>
            </a:r>
            <a:r>
              <a:rPr lang="en-US"/>
              <a:t> parent{</a:t>
            </a:r>
            <a:endParaRPr lang="en-US"/>
          </a:p>
          <a:p>
            <a:r>
              <a:rPr lang="en-US"/>
              <a:t>	child properties &amp; methods</a:t>
            </a:r>
            <a:endParaRPr lang="en-US"/>
          </a:p>
          <a:p>
            <a:r>
              <a:rPr lang="en-US"/>
              <a:t> }</a:t>
            </a:r>
            <a:endParaRPr lang="en-US"/>
          </a:p>
          <a:p>
            <a:r>
              <a:rPr lang="en-US"/>
              <a:t>Class grandchild </a:t>
            </a:r>
            <a:r>
              <a:rPr lang="en-US">
                <a:solidFill>
                  <a:srgbClr val="FFC000"/>
                </a:solidFill>
              </a:rPr>
              <a:t>extends</a:t>
            </a:r>
            <a:r>
              <a:rPr lang="en-US"/>
              <a:t> child{</a:t>
            </a:r>
            <a:endParaRPr lang="en-US"/>
          </a:p>
          <a:p>
            <a:r>
              <a:rPr lang="en-US"/>
              <a:t>	 grandchild properties &amp; methods }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6813" y="3577905"/>
            <a:ext cx="5726711" cy="3139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830" indent="0">
              <a:buNone/>
            </a:pPr>
            <a:r>
              <a:rPr lang="en-US" b="1"/>
              <a:t>Ex : </a:t>
            </a:r>
            <a:r>
              <a:rPr lang="en-US">
                <a:solidFill>
                  <a:schemeClr val="bg2"/>
                </a:solidFill>
              </a:rPr>
              <a:t>class car {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	action(){ return(“travel”)}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   }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  class audi extends car{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	audio(){ return(“play music”) }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   }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  class benz extends audi{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	video(){return(“play video”)}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var x = new benz()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console.log(x.action())			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527369" cy="97045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OOP Characteristics: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effectLst/>
              </a:rPr>
              <a:t>POLYMORPHISM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Polymorphism =&gt; Poly means (many) and morphism means (forms).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OOP, the one and same operator or method is used for performing different operations which are called 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Overloading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Overloading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Overidding”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rgbClr val="FFC000"/>
                </a:solidFill>
              </a:rPr>
              <a:t>Note :</a:t>
            </a:r>
            <a:r>
              <a:rPr lang="en-US"/>
              <a:t> Method Overloading is not supported in JavaScript</a:t>
            </a:r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8879" y="3175234"/>
            <a:ext cx="5726711" cy="23083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830" indent="0">
              <a:buNone/>
            </a:pPr>
            <a:r>
              <a:rPr lang="en-US" b="1"/>
              <a:t>Ex : </a:t>
            </a:r>
            <a:r>
              <a:rPr lang="en-US">
                <a:solidFill>
                  <a:schemeClr val="bg2"/>
                </a:solidFill>
              </a:rPr>
              <a:t>class car {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	action(){ return(“travel”)}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   }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  class audi extends car{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	action(){ return(“play music”) }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	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var x = new audi()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	console.log(x.action())			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33163" y="3265470"/>
            <a:ext cx="3899483" cy="280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33163" y="3265470"/>
            <a:ext cx="3899483" cy="106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2646" y="2897187"/>
            <a:ext cx="257474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  Method Overidding</a:t>
            </a:r>
            <a:endParaRPr lang="en-US" b="1"/>
          </a:p>
          <a:p>
            <a:r>
              <a:rPr lang="en-US"/>
              <a:t>“Same Method Names”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51298" y="4192972"/>
            <a:ext cx="4955709" cy="2031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830" indent="0">
              <a:buNone/>
            </a:pPr>
            <a:r>
              <a:rPr lang="en-US" b="1"/>
              <a:t>Ex : </a:t>
            </a:r>
            <a:r>
              <a:rPr lang="en-US">
                <a:solidFill>
                  <a:schemeClr val="bg2"/>
                </a:solidFill>
              </a:rPr>
              <a:t>var a = 10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 var b = 20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 var result = a+b		</a:t>
            </a:r>
            <a:r>
              <a:rPr lang="en-US" b="1">
                <a:solidFill>
                  <a:schemeClr val="bg2"/>
                </a:solidFill>
              </a:rPr>
              <a:t>Operator Loading</a:t>
            </a:r>
            <a:endParaRPr lang="en-US" b="1">
              <a:solidFill>
                <a:schemeClr val="bg2"/>
              </a:solidFill>
            </a:endParaRPr>
          </a:p>
          <a:p>
            <a:pPr marL="36830" indent="0">
              <a:buNone/>
            </a:pP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 var fname = “veera”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 var lname = “raghava”</a:t>
            </a:r>
            <a:endParaRPr lang="en-US">
              <a:solidFill>
                <a:schemeClr val="bg2"/>
              </a:solidFill>
            </a:endParaRPr>
          </a:p>
          <a:p>
            <a:pPr marL="36830" indent="0">
              <a:buNone/>
            </a:pPr>
            <a:r>
              <a:rPr lang="en-US">
                <a:solidFill>
                  <a:schemeClr val="bg2"/>
                </a:solidFill>
              </a:rPr>
              <a:t>	 var fullname = fname + lname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100956" y="4105732"/>
            <a:ext cx="922788" cy="711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7327" y="3736400"/>
            <a:ext cx="290977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+ operator acts as addition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40482" y="6371413"/>
            <a:ext cx="41665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+ operator acts as string concatenation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772011" y="6085601"/>
            <a:ext cx="235379" cy="264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359589" cy="97045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OOP Characteristics: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effectLst/>
              </a:rPr>
              <a:t>ENCAPSULATION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Encapsulation is the process of protecting class attribues and methods from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3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accidental modification and it does not allow to access the protected attributes or methods to outside.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effectLst/>
              </a:rPr>
              <a:t>Use var keyword to make data members private.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Use setter methods to set the data and getter methods to get that data.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734" y="2982197"/>
            <a:ext cx="5486227" cy="3693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Ex :  </a:t>
            </a:r>
            <a:r>
              <a:rPr lang="en-US"/>
              <a:t>		</a:t>
            </a:r>
            <a:r>
              <a:rPr lang="en-US" b="1">
                <a:solidFill>
                  <a:srgbClr val="FFC000"/>
                </a:solidFill>
              </a:rPr>
              <a:t>class</a:t>
            </a:r>
            <a:r>
              <a:rPr lang="en-US"/>
              <a:t> student   {  </a:t>
            </a:r>
            <a:endParaRPr lang="en-US"/>
          </a:p>
          <a:p>
            <a:pPr lvl="4"/>
            <a:r>
              <a:rPr lang="en-US"/>
              <a:t>    </a:t>
            </a:r>
            <a:r>
              <a:rPr lang="en-US">
                <a:solidFill>
                  <a:schemeClr val="bg1"/>
                </a:solidFill>
              </a:rPr>
              <a:t>constructor() </a:t>
            </a:r>
            <a:r>
              <a:rPr lang="en-US"/>
              <a:t> {  </a:t>
            </a:r>
            <a:endParaRPr lang="en-US"/>
          </a:p>
          <a:p>
            <a:pPr lvl="4"/>
            <a:r>
              <a:rPr lang="en-US"/>
              <a:t>       var name  </a:t>
            </a:r>
            <a:endParaRPr lang="en-US"/>
          </a:p>
          <a:p>
            <a:pPr lvl="4"/>
            <a:r>
              <a:rPr lang="en-US"/>
              <a:t>       var marks }  </a:t>
            </a:r>
            <a:endParaRPr lang="en-US"/>
          </a:p>
          <a:p>
            <a:pPr lvl="4"/>
            <a:r>
              <a:rPr lang="en-US"/>
              <a:t>   </a:t>
            </a:r>
            <a:r>
              <a:rPr lang="en-US">
                <a:solidFill>
                  <a:schemeClr val="bg1"/>
                </a:solidFill>
              </a:rPr>
              <a:t> getName() </a:t>
            </a:r>
            <a:r>
              <a:rPr lang="en-US"/>
              <a:t>{  </a:t>
            </a:r>
            <a:endParaRPr lang="en-US"/>
          </a:p>
          <a:p>
            <a:pPr lvl="4"/>
            <a:r>
              <a:rPr lang="en-US"/>
              <a:t>          return this.name }  </a:t>
            </a:r>
            <a:endParaRPr lang="en-US"/>
          </a:p>
          <a:p>
            <a:pPr lvl="4"/>
            <a:r>
              <a:rPr lang="en-US"/>
              <a:t>    </a:t>
            </a:r>
            <a:r>
              <a:rPr lang="en-US">
                <a:solidFill>
                  <a:schemeClr val="bg1"/>
                </a:solidFill>
              </a:rPr>
              <a:t>setName(name)</a:t>
            </a:r>
            <a:r>
              <a:rPr lang="en-US"/>
              <a:t> {</a:t>
            </a:r>
            <a:endParaRPr lang="en-US"/>
          </a:p>
          <a:p>
            <a:pPr lvl="4"/>
            <a:r>
              <a:rPr lang="en-US"/>
              <a:t>         this.name=name }  </a:t>
            </a:r>
            <a:endParaRPr lang="en-US"/>
          </a:p>
          <a:p>
            <a:pPr lvl="4"/>
            <a:r>
              <a:rPr lang="en-US"/>
              <a:t>    </a:t>
            </a:r>
            <a:r>
              <a:rPr lang="en-US">
                <a:solidFill>
                  <a:schemeClr val="bg1"/>
                </a:solidFill>
              </a:rPr>
              <a:t>getMarks() </a:t>
            </a:r>
            <a:r>
              <a:rPr lang="en-US"/>
              <a:t>{  </a:t>
            </a:r>
            <a:endParaRPr lang="en-US"/>
          </a:p>
          <a:p>
            <a:pPr lvl="4"/>
            <a:r>
              <a:rPr lang="en-US"/>
              <a:t>        return this.marks } </a:t>
            </a:r>
            <a:endParaRPr lang="en-US"/>
          </a:p>
          <a:p>
            <a:pPr lvl="4"/>
            <a:r>
              <a:rPr lang="en-US"/>
              <a:t>    </a:t>
            </a:r>
            <a:r>
              <a:rPr lang="en-US">
                <a:solidFill>
                  <a:schemeClr val="bg1"/>
                </a:solidFill>
              </a:rPr>
              <a:t>setMarks(marks)</a:t>
            </a:r>
            <a:r>
              <a:rPr lang="en-US"/>
              <a:t>  {</a:t>
            </a:r>
            <a:endParaRPr lang="en-US"/>
          </a:p>
          <a:p>
            <a:pPr lvl="4"/>
            <a:r>
              <a:rPr lang="en-US"/>
              <a:t>      this.marks=marks  }</a:t>
            </a:r>
            <a:endParaRPr lang="en-US"/>
          </a:p>
          <a:p>
            <a:pPr lvl="4"/>
            <a:r>
              <a:rPr lang="en-US"/>
              <a:t>    }  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9149" y="3049308"/>
            <a:ext cx="5486227" cy="3416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Getter &amp; Setter :</a:t>
            </a:r>
            <a:endParaRPr lang="en-US" b="1"/>
          </a:p>
          <a:p>
            <a:endParaRPr lang="en-US" b="1"/>
          </a:p>
          <a:p>
            <a:r>
              <a:rPr lang="en-US" b="1"/>
              <a:t>	</a:t>
            </a:r>
            <a:r>
              <a:rPr lang="en-US"/>
              <a:t>		var x=new student()</a:t>
            </a:r>
            <a:endParaRPr lang="en-US"/>
          </a:p>
          <a:p>
            <a:r>
              <a:rPr lang="en-US"/>
              <a:t>     			</a:t>
            </a:r>
            <a:endParaRPr lang="en-US"/>
          </a:p>
          <a:p>
            <a:r>
              <a:rPr lang="en-US"/>
              <a:t>			x.setName(“sriram") </a:t>
            </a:r>
            <a:endParaRPr lang="en-US"/>
          </a:p>
          <a:p>
            <a:endParaRPr lang="en-US"/>
          </a:p>
          <a:p>
            <a:r>
              <a:rPr lang="en-US"/>
              <a:t>			x.getName()</a:t>
            </a:r>
            <a:endParaRPr lang="en-US"/>
          </a:p>
          <a:p>
            <a:r>
              <a:rPr lang="en-US"/>
              <a:t>    </a:t>
            </a:r>
            <a:endParaRPr lang="en-US"/>
          </a:p>
          <a:p>
            <a:r>
              <a:rPr lang="en-US"/>
              <a:t>			x.setMarks(90)</a:t>
            </a:r>
            <a:endParaRPr lang="en-US"/>
          </a:p>
          <a:p>
            <a:endParaRPr lang="en-US"/>
          </a:p>
          <a:p>
            <a:r>
              <a:rPr lang="en-US"/>
              <a:t>			x.getMarks()  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9" y="939567"/>
            <a:ext cx="11568418" cy="5469622"/>
          </a:xfrm>
        </p:spPr>
        <p:txBody>
          <a:bodyPr>
            <a:normAutofit fontScale="90000"/>
          </a:bodyPr>
          <a:lstStyle/>
          <a:p>
            <a:br>
              <a:rPr lang="en-US" sz="8000" b="1">
                <a:solidFill>
                  <a:srgbClr val="FFC000"/>
                </a:solidFill>
                <a:effectLst/>
              </a:rPr>
            </a:br>
            <a:br>
              <a:rPr lang="en-US" sz="8000" b="1">
                <a:solidFill>
                  <a:srgbClr val="FFC000"/>
                </a:solidFill>
                <a:effectLst/>
              </a:rPr>
            </a:br>
            <a:r>
              <a:rPr lang="en-US" sz="8000" b="1">
                <a:solidFill>
                  <a:srgbClr val="FFC000"/>
                </a:solidFill>
                <a:effectLst/>
              </a:rPr>
              <a:t>JavaScript for </a:t>
            </a:r>
            <a:br>
              <a:rPr lang="en-US" sz="8000" b="1">
                <a:solidFill>
                  <a:srgbClr val="FFC000"/>
                </a:solidFill>
                <a:effectLst/>
              </a:rPr>
            </a:br>
            <a:r>
              <a:rPr lang="en-US" sz="8000" b="1">
                <a:solidFill>
                  <a:srgbClr val="FFC000"/>
                </a:solidFill>
                <a:effectLst/>
              </a:rPr>
              <a:t>Front End Web Scripting     </a:t>
            </a:r>
            <a:br>
              <a:rPr lang="en-US" sz="8000" b="1">
                <a:solidFill>
                  <a:srgbClr val="FFC000"/>
                </a:solidFill>
                <a:effectLst/>
              </a:rPr>
            </a:br>
            <a:r>
              <a:rPr lang="en-US" sz="8000" b="1">
                <a:solidFill>
                  <a:srgbClr val="FFC000"/>
                </a:solidFill>
                <a:effectLst/>
              </a:rPr>
              <a:t>(DOM Manipulations)</a:t>
            </a:r>
            <a:br>
              <a:rPr lang="en-US" sz="8000" b="1">
                <a:solidFill>
                  <a:srgbClr val="FFC000"/>
                </a:solidFill>
                <a:effectLst/>
              </a:rPr>
            </a:br>
            <a:br>
              <a:rPr lang="en-US" sz="8000" b="1">
                <a:solidFill>
                  <a:srgbClr val="FFC000"/>
                </a:solidFill>
              </a:rPr>
            </a:br>
            <a:endParaRPr lang="en-US" sz="8000" b="1">
              <a:solidFill>
                <a:srgbClr val="FFC000"/>
              </a:solidFill>
            </a:endParaRPr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What is DOM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3" y="912609"/>
            <a:ext cx="6735843" cy="5849041"/>
          </a:xfrm>
        </p:spPr>
        <p:txBody>
          <a:bodyPr>
            <a:norm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DOM</a:t>
            </a:r>
            <a:r>
              <a:rPr lang="en-US" sz="1600">
                <a:solidFill>
                  <a:srgbClr val="0070C0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:- </a:t>
            </a:r>
            <a:r>
              <a:rPr lang="en-US" sz="1600" b="1">
                <a:solidFill>
                  <a:srgbClr val="FF0000"/>
                </a:solidFill>
              </a:rPr>
              <a:t>D</a:t>
            </a:r>
            <a:r>
              <a:rPr lang="en-US" sz="1600" b="1">
                <a:solidFill>
                  <a:schemeClr val="tx1"/>
                </a:solidFill>
              </a:rPr>
              <a:t>ocument </a:t>
            </a:r>
            <a:r>
              <a:rPr lang="en-US" sz="1600" b="1">
                <a:solidFill>
                  <a:srgbClr val="FF0000"/>
                </a:solidFill>
              </a:rPr>
              <a:t>O</a:t>
            </a:r>
            <a:r>
              <a:rPr lang="en-US" sz="1600" b="1">
                <a:solidFill>
                  <a:schemeClr val="tx1"/>
                </a:solidFill>
              </a:rPr>
              <a:t>bject </a:t>
            </a:r>
            <a:r>
              <a:rPr lang="en-US" sz="1600" b="1">
                <a:solidFill>
                  <a:srgbClr val="FF0000"/>
                </a:solidFill>
              </a:rPr>
              <a:t>M</a:t>
            </a:r>
            <a:r>
              <a:rPr lang="en-US" sz="1600" b="1">
                <a:solidFill>
                  <a:schemeClr val="tx1"/>
                </a:solidFill>
              </a:rPr>
              <a:t>odel</a:t>
            </a:r>
            <a:endParaRPr lang="en-US" sz="1600" b="1">
              <a:solidFill>
                <a:schemeClr val="tx1"/>
              </a:solidFill>
            </a:endParaRPr>
          </a:p>
          <a:p>
            <a:pPr marL="36830" indent="0">
              <a:buNone/>
            </a:pPr>
            <a:endParaRPr lang="en-US" sz="1600" b="1">
              <a:solidFill>
                <a:srgbClr val="0070C0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effectLst/>
              </a:rPr>
              <a:t>The DOM is a W3C (World Wide Web Consortium) </a:t>
            </a:r>
            <a:endParaRPr lang="en-US" sz="1600">
              <a:solidFill>
                <a:schemeClr val="tx1"/>
              </a:solidFill>
              <a:effectLst/>
            </a:endParaRPr>
          </a:p>
          <a:p>
            <a:pPr marL="36830" indent="0">
              <a:buNone/>
            </a:pPr>
            <a:r>
              <a:rPr lang="en-US" sz="1600">
                <a:solidFill>
                  <a:schemeClr val="tx1"/>
                </a:solidFill>
                <a:effectLst/>
              </a:rPr>
              <a:t>     standard.</a:t>
            </a:r>
            <a:endParaRPr lang="en-US" sz="1600" b="1">
              <a:solidFill>
                <a:schemeClr val="tx1"/>
              </a:solidFill>
            </a:endParaRPr>
          </a:p>
          <a:p>
            <a:r>
              <a:rPr lang="en-US" sz="1600" b="1">
                <a:effectLst/>
              </a:rPr>
              <a:t>"The W3C Document Object Model (DOM) is a platform and </a:t>
            </a:r>
            <a:endParaRPr lang="en-US" sz="1600" b="1">
              <a:effectLst/>
            </a:endParaRPr>
          </a:p>
          <a:p>
            <a:pPr marL="36830" indent="0">
              <a:buNone/>
            </a:pPr>
            <a:r>
              <a:rPr lang="en-US" sz="1600" b="1">
                <a:effectLst/>
              </a:rPr>
              <a:t>	language-neutral interface that allows programs and scripts </a:t>
            </a:r>
            <a:endParaRPr lang="en-US" sz="1600" b="1">
              <a:effectLst/>
            </a:endParaRPr>
          </a:p>
          <a:p>
            <a:pPr marL="36830" indent="0">
              <a:buNone/>
            </a:pPr>
            <a:r>
              <a:rPr lang="en-US" sz="1600" b="1">
                <a:effectLst/>
              </a:rPr>
              <a:t>        to dynamically access and update the content, structure, </a:t>
            </a:r>
            <a:endParaRPr lang="en-US" sz="1600" b="1">
              <a:effectLst/>
            </a:endParaRPr>
          </a:p>
          <a:p>
            <a:pPr marL="36830" indent="0">
              <a:buNone/>
            </a:pPr>
            <a:r>
              <a:rPr lang="en-US" sz="1600" b="1">
                <a:effectLst/>
              </a:rPr>
              <a:t>	and style of a document.“</a:t>
            </a:r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effectLst/>
              </a:rPr>
              <a:t>When a web page is loaded, the browser creates</a:t>
            </a:r>
            <a:endParaRPr lang="en-US" sz="1600">
              <a:effectLst/>
            </a:endParaRPr>
          </a:p>
          <a:p>
            <a:pPr marL="36830" indent="0">
              <a:buNone/>
            </a:pPr>
            <a:r>
              <a:rPr lang="en-US" sz="1600">
                <a:effectLst/>
              </a:rPr>
              <a:t>     a </a:t>
            </a:r>
            <a:r>
              <a:rPr lang="en-US" sz="1600" b="1">
                <a:effectLst/>
              </a:rPr>
              <a:t>D</a:t>
            </a:r>
            <a:r>
              <a:rPr lang="en-US" sz="1600">
                <a:effectLst/>
              </a:rPr>
              <a:t>ocument </a:t>
            </a:r>
            <a:r>
              <a:rPr lang="en-US" sz="1600" b="1">
                <a:effectLst/>
              </a:rPr>
              <a:t>O</a:t>
            </a:r>
            <a:r>
              <a:rPr lang="en-US" sz="1600">
                <a:effectLst/>
              </a:rPr>
              <a:t>bject </a:t>
            </a:r>
            <a:r>
              <a:rPr lang="en-US" sz="1600" b="1">
                <a:effectLst/>
              </a:rPr>
              <a:t>M</a:t>
            </a:r>
            <a:r>
              <a:rPr lang="en-US" sz="1600">
                <a:effectLst/>
              </a:rPr>
              <a:t>odel of the page.</a:t>
            </a:r>
            <a:endParaRPr lang="en-US" sz="1600">
              <a:effectLst/>
            </a:endParaRPr>
          </a:p>
          <a:p>
            <a:r>
              <a:rPr lang="en-US" sz="1600" b="1">
                <a:solidFill>
                  <a:srgbClr val="0070C0"/>
                </a:solidFill>
                <a:effectLst/>
              </a:rPr>
              <a:t>Types of DOM </a:t>
            </a:r>
            <a:r>
              <a:rPr lang="en-US" sz="1600">
                <a:effectLst/>
              </a:rPr>
              <a:t>: CORE DOM, XML DOM , HTML DOM</a:t>
            </a:r>
            <a:endParaRPr lang="en-US" sz="1600">
              <a:effectLst/>
            </a:endParaRPr>
          </a:p>
          <a:p>
            <a:r>
              <a:rPr lang="en-US" sz="1600">
                <a:effectLst/>
              </a:rPr>
              <a:t>By using DOM, JavaScript can access and </a:t>
            </a:r>
            <a:endParaRPr lang="en-US" sz="1600">
              <a:effectLst/>
            </a:endParaRPr>
          </a:p>
          <a:p>
            <a:pPr marL="36830" indent="0">
              <a:buNone/>
            </a:pPr>
            <a:r>
              <a:rPr lang="en-US" sz="1600">
                <a:effectLst/>
              </a:rPr>
              <a:t>     change all the elements of an HTML document.</a:t>
            </a:r>
            <a:endParaRPr lang="en-US" sz="1600">
              <a:effectLst/>
            </a:endParaRPr>
          </a:p>
          <a:p>
            <a:r>
              <a:rPr lang="en-US" sz="1600">
                <a:effectLst/>
              </a:rPr>
              <a:t>The </a:t>
            </a:r>
            <a:r>
              <a:rPr lang="en-US" sz="1600" b="1">
                <a:effectLst/>
              </a:rPr>
              <a:t>HTML DOM</a:t>
            </a:r>
            <a:r>
              <a:rPr lang="en-US" sz="1600">
                <a:effectLst/>
              </a:rPr>
              <a:t> model is constructed as </a:t>
            </a:r>
            <a:endParaRPr lang="en-US" sz="1600">
              <a:effectLst/>
            </a:endParaRPr>
          </a:p>
          <a:p>
            <a:pPr marL="36830" indent="0">
              <a:buNone/>
            </a:pPr>
            <a:r>
              <a:rPr lang="en-US" sz="1600">
                <a:effectLst/>
              </a:rPr>
              <a:t>     a tree of </a:t>
            </a:r>
            <a:r>
              <a:rPr lang="en-US" sz="1600" b="1">
                <a:effectLst/>
              </a:rPr>
              <a:t>Objects</a:t>
            </a:r>
            <a:endParaRPr lang="en-US" sz="1600" b="1">
              <a:effectLst/>
            </a:endParaRPr>
          </a:p>
          <a:p>
            <a:endParaRPr lang="en-US" sz="1600">
              <a:effectLst/>
            </a:endParaRPr>
          </a:p>
          <a:p>
            <a:endParaRPr lang="en-US" sz="1400">
              <a:effectLst/>
            </a:endParaRPr>
          </a:p>
          <a:p>
            <a:endParaRPr lang="en-US" sz="1400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53" y="231123"/>
            <a:ext cx="5730899" cy="63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081565" cy="97045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DOM Manipulations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 fontScale="85000" lnSpcReduction="20000"/>
          </a:bodyPr>
          <a:lstStyle/>
          <a:p>
            <a:pPr marL="36830" indent="0">
              <a:buNone/>
            </a:pPr>
            <a:r>
              <a:rPr lang="en-US" sz="2100">
                <a:effectLst/>
              </a:rPr>
              <a:t>With the object model, JavaScript gets all the power it needs to create dynamic HTML:</a:t>
            </a:r>
            <a:endParaRPr lang="en-US" sz="2100">
              <a:effectLst/>
            </a:endParaRPr>
          </a:p>
          <a:p>
            <a:pPr marL="36830" indent="0">
              <a:buNone/>
            </a:pPr>
            <a:endParaRPr lang="en-US" sz="2100">
              <a:effectLst/>
            </a:endParaRPr>
          </a:p>
          <a:p>
            <a:r>
              <a:rPr lang="en-US" sz="2100">
                <a:effectLst/>
              </a:rPr>
              <a:t>JavaScript can change all the HTML elements in the page</a:t>
            </a:r>
            <a:endParaRPr lang="en-US" sz="2100">
              <a:effectLst/>
            </a:endParaRPr>
          </a:p>
          <a:p>
            <a:endParaRPr lang="en-US" sz="2100">
              <a:effectLst/>
            </a:endParaRPr>
          </a:p>
          <a:p>
            <a:r>
              <a:rPr lang="en-US" sz="2100">
                <a:effectLst/>
              </a:rPr>
              <a:t>JavaScript can change all the HTML attributes in the page</a:t>
            </a:r>
            <a:endParaRPr lang="en-US" sz="2100">
              <a:effectLst/>
            </a:endParaRPr>
          </a:p>
          <a:p>
            <a:endParaRPr lang="en-US" sz="2100">
              <a:effectLst/>
            </a:endParaRPr>
          </a:p>
          <a:p>
            <a:r>
              <a:rPr lang="en-US" sz="2100">
                <a:effectLst/>
              </a:rPr>
              <a:t>JavaScript can change all the CSS styles in the page</a:t>
            </a:r>
            <a:endParaRPr lang="en-US" sz="2100">
              <a:effectLst/>
            </a:endParaRPr>
          </a:p>
          <a:p>
            <a:endParaRPr lang="en-US" sz="2100">
              <a:effectLst/>
            </a:endParaRPr>
          </a:p>
          <a:p>
            <a:r>
              <a:rPr lang="en-US" sz="2100">
                <a:effectLst/>
              </a:rPr>
              <a:t>JavaScript can remove existing HTML elements and attributes</a:t>
            </a:r>
            <a:endParaRPr lang="en-US" sz="2100">
              <a:effectLst/>
            </a:endParaRPr>
          </a:p>
          <a:p>
            <a:endParaRPr lang="en-US" sz="2100">
              <a:effectLst/>
            </a:endParaRPr>
          </a:p>
          <a:p>
            <a:r>
              <a:rPr lang="en-US" sz="2100">
                <a:effectLst/>
              </a:rPr>
              <a:t>JavaScript can add new HTML elements and attributes</a:t>
            </a:r>
            <a:endParaRPr lang="en-US" sz="2100">
              <a:effectLst/>
            </a:endParaRPr>
          </a:p>
          <a:p>
            <a:endParaRPr lang="en-US" sz="2100">
              <a:effectLst/>
            </a:endParaRPr>
          </a:p>
          <a:p>
            <a:r>
              <a:rPr lang="en-US" sz="2100">
                <a:effectLst/>
              </a:rPr>
              <a:t>JavaScript can react to all existing HTML events in the page</a:t>
            </a:r>
            <a:endParaRPr lang="en-US" sz="2100">
              <a:effectLst/>
            </a:endParaRPr>
          </a:p>
          <a:p>
            <a:endParaRPr lang="en-US" sz="2100">
              <a:effectLst/>
            </a:endParaRPr>
          </a:p>
          <a:p>
            <a:r>
              <a:rPr lang="en-US" sz="2100">
                <a:effectLst/>
              </a:rPr>
              <a:t>JavaScript can create new HTML events in the page</a:t>
            </a:r>
            <a:endParaRPr lang="en-US" sz="2100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HTML DOM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  <a:effectLst/>
              </a:rPr>
              <a:t>What is the HTML DOM ?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The HTML DOM is a standard </a:t>
            </a:r>
            <a:r>
              <a:rPr lang="en-US" b="1">
                <a:solidFill>
                  <a:srgbClr val="0070C0"/>
                </a:solidFill>
                <a:effectLst/>
              </a:rPr>
              <a:t>object</a:t>
            </a:r>
            <a:r>
              <a:rPr lang="en-US">
                <a:effectLst/>
              </a:rPr>
              <a:t> model and </a:t>
            </a:r>
            <a:r>
              <a:rPr lang="en-US" b="1">
                <a:solidFill>
                  <a:srgbClr val="0070C0"/>
                </a:solidFill>
                <a:effectLst/>
              </a:rPr>
              <a:t>programming interface</a:t>
            </a:r>
            <a:r>
              <a:rPr lang="en-US">
                <a:solidFill>
                  <a:srgbClr val="0070C0"/>
                </a:solidFill>
                <a:effectLst/>
              </a:rPr>
              <a:t> </a:t>
            </a:r>
            <a:r>
              <a:rPr lang="en-US">
                <a:effectLst/>
              </a:rPr>
              <a:t>for HTML. 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It defines: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The HTML elements as </a:t>
            </a:r>
            <a:r>
              <a:rPr lang="en-US" b="1">
                <a:solidFill>
                  <a:srgbClr val="FFC000"/>
                </a:solidFill>
                <a:effectLst/>
              </a:rPr>
              <a:t>objects</a:t>
            </a:r>
            <a:endParaRPr lang="en-US" b="1">
              <a:solidFill>
                <a:srgbClr val="FFC000"/>
              </a:solidFill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r>
              <a:rPr lang="en-US">
                <a:effectLst/>
              </a:rPr>
              <a:t>The </a:t>
            </a:r>
            <a:r>
              <a:rPr lang="en-US" b="1">
                <a:solidFill>
                  <a:srgbClr val="FFC000"/>
                </a:solidFill>
                <a:effectLst/>
              </a:rPr>
              <a:t>properties</a:t>
            </a:r>
            <a:r>
              <a:rPr lang="en-US">
                <a:effectLst/>
              </a:rPr>
              <a:t> of all HTML elements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>
                <a:effectLst/>
              </a:rPr>
              <a:t>The </a:t>
            </a:r>
            <a:r>
              <a:rPr lang="en-US" b="1">
                <a:solidFill>
                  <a:srgbClr val="FFC000"/>
                </a:solidFill>
                <a:effectLst/>
              </a:rPr>
              <a:t>methods</a:t>
            </a:r>
            <a:r>
              <a:rPr lang="en-US">
                <a:effectLst/>
              </a:rPr>
              <a:t> to access all HTML elements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>
                <a:effectLst/>
              </a:rPr>
              <a:t>The </a:t>
            </a:r>
            <a:r>
              <a:rPr lang="en-US" b="1">
                <a:solidFill>
                  <a:srgbClr val="FFC000"/>
                </a:solidFill>
                <a:effectLst/>
              </a:rPr>
              <a:t>events</a:t>
            </a:r>
            <a:r>
              <a:rPr lang="en-US">
                <a:effectLst/>
              </a:rPr>
              <a:t> for all HTML elements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 b="1">
                <a:solidFill>
                  <a:srgbClr val="FFC000"/>
                </a:solidFill>
                <a:effectLst/>
              </a:rPr>
              <a:t>The HTML DOM is a standard for how to get, change, add, or delete HTML elements.</a:t>
            </a:r>
            <a:endParaRPr lang="en-US">
              <a:solidFill>
                <a:srgbClr val="FFC000"/>
              </a:solidFill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468646" cy="97045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HTML DOM Methods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 lnSpcReduction="10000"/>
          </a:bodyPr>
          <a:lstStyle/>
          <a:p>
            <a:r>
              <a:rPr lang="en-US">
                <a:effectLst/>
              </a:rPr>
              <a:t>HTML DOM </a:t>
            </a:r>
            <a:r>
              <a:rPr lang="en-US" b="1">
                <a:solidFill>
                  <a:srgbClr val="0070C0"/>
                </a:solidFill>
                <a:effectLst/>
              </a:rPr>
              <a:t>methods</a:t>
            </a:r>
            <a:r>
              <a:rPr lang="en-US">
                <a:effectLst/>
              </a:rPr>
              <a:t> are </a:t>
            </a:r>
            <a:r>
              <a:rPr lang="en-US" b="1">
                <a:solidFill>
                  <a:srgbClr val="0070C0"/>
                </a:solidFill>
                <a:effectLst/>
              </a:rPr>
              <a:t>actions</a:t>
            </a:r>
            <a:r>
              <a:rPr lang="en-US">
                <a:effectLst/>
              </a:rPr>
              <a:t> you can perform (on HTML Elements).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HTML DOM </a:t>
            </a:r>
            <a:r>
              <a:rPr lang="en-US" b="1">
                <a:solidFill>
                  <a:srgbClr val="0070C0"/>
                </a:solidFill>
                <a:effectLst/>
              </a:rPr>
              <a:t>properties</a:t>
            </a:r>
            <a:r>
              <a:rPr lang="en-US">
                <a:effectLst/>
              </a:rPr>
              <a:t> are </a:t>
            </a:r>
            <a:r>
              <a:rPr lang="en-US" b="1">
                <a:solidFill>
                  <a:srgbClr val="0070C0"/>
                </a:solidFill>
                <a:effectLst/>
              </a:rPr>
              <a:t>values</a:t>
            </a:r>
            <a:r>
              <a:rPr lang="en-US">
                <a:effectLst/>
              </a:rPr>
              <a:t> (of HTML Elements) that you can set or change.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pPr marL="36830" indent="0">
              <a:buNone/>
            </a:pPr>
            <a:r>
              <a:rPr lang="en-US" b="1">
                <a:solidFill>
                  <a:srgbClr val="0070C0"/>
                </a:solidFill>
                <a:effectLst/>
              </a:rPr>
              <a:t>The DOM Programming Interface :</a:t>
            </a:r>
            <a:endParaRPr lang="en-US" b="1">
              <a:solidFill>
                <a:srgbClr val="0070C0"/>
              </a:solidFill>
              <a:effectLst/>
            </a:endParaRPr>
          </a:p>
          <a:p>
            <a:r>
              <a:rPr lang="en-US">
                <a:solidFill>
                  <a:schemeClr val="tx1"/>
                </a:solidFill>
                <a:effectLst/>
              </a:rPr>
              <a:t>The HTML DOM can be accessed with JavaScript (and with other programming languages).</a:t>
            </a:r>
            <a:endParaRPr lang="en-US">
              <a:solidFill>
                <a:schemeClr val="tx1"/>
              </a:solidFill>
              <a:effectLst/>
            </a:endParaRPr>
          </a:p>
          <a:p>
            <a:endParaRPr lang="en-US">
              <a:solidFill>
                <a:schemeClr val="tx1"/>
              </a:solidFill>
              <a:effectLst/>
            </a:endParaRPr>
          </a:p>
          <a:p>
            <a:r>
              <a:rPr lang="en-US">
                <a:solidFill>
                  <a:schemeClr val="tx1"/>
                </a:solidFill>
                <a:effectLst/>
              </a:rPr>
              <a:t>In the DOM, all </a:t>
            </a:r>
            <a:r>
              <a:rPr lang="en-US" b="1">
                <a:solidFill>
                  <a:srgbClr val="0070C0"/>
                </a:solidFill>
                <a:effectLst/>
              </a:rPr>
              <a:t>HTML elements </a:t>
            </a:r>
            <a:r>
              <a:rPr lang="en-US">
                <a:solidFill>
                  <a:schemeClr val="tx1"/>
                </a:solidFill>
                <a:effectLst/>
              </a:rPr>
              <a:t>are defined as </a:t>
            </a:r>
            <a:r>
              <a:rPr lang="en-US" b="1">
                <a:solidFill>
                  <a:srgbClr val="0070C0"/>
                </a:solidFill>
                <a:effectLst/>
              </a:rPr>
              <a:t>objects</a:t>
            </a:r>
            <a:r>
              <a:rPr lang="en-US">
                <a:solidFill>
                  <a:srgbClr val="0070C0"/>
                </a:solidFill>
                <a:effectLst/>
              </a:rPr>
              <a:t>.</a:t>
            </a:r>
            <a:endParaRPr lang="en-US">
              <a:solidFill>
                <a:srgbClr val="0070C0"/>
              </a:solidFill>
              <a:effectLst/>
            </a:endParaRPr>
          </a:p>
          <a:p>
            <a:endParaRPr lang="en-US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The programming interface is the properties and methods of each object.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>
                <a:solidFill>
                  <a:schemeClr val="tx1"/>
                </a:solidFill>
                <a:effectLst/>
              </a:rPr>
              <a:t>A</a:t>
            </a:r>
            <a:r>
              <a:rPr lang="en-US">
                <a:solidFill>
                  <a:srgbClr val="FFC000"/>
                </a:solidFill>
                <a:effectLst/>
              </a:rPr>
              <a:t> </a:t>
            </a:r>
            <a:r>
              <a:rPr lang="en-US" b="1">
                <a:solidFill>
                  <a:srgbClr val="0070C0"/>
                </a:solidFill>
                <a:effectLst/>
              </a:rPr>
              <a:t>property</a:t>
            </a:r>
            <a:r>
              <a:rPr lang="en-US">
                <a:solidFill>
                  <a:srgbClr val="FFC000"/>
                </a:solidFill>
                <a:effectLst/>
              </a:rPr>
              <a:t> </a:t>
            </a:r>
            <a:r>
              <a:rPr lang="en-US">
                <a:solidFill>
                  <a:schemeClr val="tx1"/>
                </a:solidFill>
                <a:effectLst/>
              </a:rPr>
              <a:t>is a</a:t>
            </a:r>
            <a:r>
              <a:rPr lang="en-US">
                <a:solidFill>
                  <a:srgbClr val="FFC000"/>
                </a:solidFill>
                <a:effectLst/>
              </a:rPr>
              <a:t> </a:t>
            </a:r>
            <a:r>
              <a:rPr lang="en-US" b="1">
                <a:solidFill>
                  <a:srgbClr val="0070C0"/>
                </a:solidFill>
                <a:effectLst/>
              </a:rPr>
              <a:t>value</a:t>
            </a:r>
            <a:r>
              <a:rPr lang="en-US">
                <a:solidFill>
                  <a:srgbClr val="FFC000"/>
                </a:solidFill>
                <a:effectLst/>
              </a:rPr>
              <a:t> </a:t>
            </a:r>
            <a:r>
              <a:rPr lang="en-US">
                <a:effectLst/>
              </a:rPr>
              <a:t>that you can get or set (like changing the content of an HTML element).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r>
              <a:rPr lang="en-US">
                <a:solidFill>
                  <a:schemeClr val="tx1"/>
                </a:solidFill>
                <a:effectLst/>
              </a:rPr>
              <a:t>A</a:t>
            </a:r>
            <a:r>
              <a:rPr lang="en-US">
                <a:solidFill>
                  <a:srgbClr val="FFC000"/>
                </a:solidFill>
                <a:effectLst/>
              </a:rPr>
              <a:t> </a:t>
            </a:r>
            <a:r>
              <a:rPr lang="en-US" b="1">
                <a:solidFill>
                  <a:srgbClr val="0070C0"/>
                </a:solidFill>
                <a:effectLst/>
              </a:rPr>
              <a:t>method</a:t>
            </a:r>
            <a:r>
              <a:rPr lang="en-US">
                <a:solidFill>
                  <a:srgbClr val="FFC000"/>
                </a:solidFill>
                <a:effectLst/>
              </a:rPr>
              <a:t> </a:t>
            </a:r>
            <a:r>
              <a:rPr lang="en-US">
                <a:solidFill>
                  <a:schemeClr val="tx1"/>
                </a:solidFill>
                <a:effectLst/>
              </a:rPr>
              <a:t>is an </a:t>
            </a:r>
            <a:r>
              <a:rPr lang="en-US" b="1">
                <a:solidFill>
                  <a:srgbClr val="0070C0"/>
                </a:solidFill>
                <a:effectLst/>
              </a:rPr>
              <a:t>action</a:t>
            </a:r>
            <a:r>
              <a:rPr lang="en-US">
                <a:solidFill>
                  <a:srgbClr val="FFC000"/>
                </a:solidFill>
                <a:effectLst/>
              </a:rPr>
              <a:t> </a:t>
            </a:r>
            <a:r>
              <a:rPr lang="en-US">
                <a:effectLst/>
              </a:rPr>
              <a:t>you can do (like add or deleting an HTML element).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661591" cy="977442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HTML DOM Document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>
                <a:effectLst/>
              </a:rPr>
              <a:t>The HTML DOM document object is the owner of all other objects in your web page.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The document object represents your web page.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If you want to access any element in an HTML page, you always start with accessing the document object.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 b="1"/>
              <a:t>Ex :</a:t>
            </a:r>
            <a:r>
              <a:rPr lang="en-US"/>
              <a:t> </a:t>
            </a:r>
            <a:r>
              <a:rPr lang="en-US" b="1">
                <a:solidFill>
                  <a:srgbClr val="0070C0"/>
                </a:solidFill>
              </a:rPr>
              <a:t>Finding HTML Elements :</a:t>
            </a:r>
            <a:endParaRPr lang="en-US" b="1">
              <a:solidFill>
                <a:srgbClr val="0070C0"/>
              </a:solidFill>
            </a:endParaRPr>
          </a:p>
          <a:p>
            <a:pPr marL="36830" indent="0">
              <a:buNone/>
            </a:pPr>
            <a:r>
              <a:rPr lang="en-US"/>
              <a:t>	</a:t>
            </a:r>
            <a:br>
              <a:rPr lang="en-US"/>
            </a:br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4681" y="4076029"/>
          <a:ext cx="9857667" cy="1584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920922"/>
                <a:gridCol w="493674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Method</a:t>
                      </a:r>
                      <a:endParaRPr lang="en-US" b="1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document.getElementById(id)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 element by element id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document.getElementsByTagName(name)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elements by tag name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document.getElementsByClassName(name)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elements by class name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753871" cy="97045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HTML DOM Document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 b="1"/>
              <a:t>Ex :</a:t>
            </a:r>
            <a:r>
              <a:rPr lang="en-US"/>
              <a:t> </a:t>
            </a:r>
            <a:r>
              <a:rPr lang="en-US" b="1">
                <a:solidFill>
                  <a:srgbClr val="0070C0"/>
                </a:solidFill>
              </a:rPr>
              <a:t>Changing HTML Elements :</a:t>
            </a:r>
            <a:endParaRPr lang="en-US" b="1">
              <a:solidFill>
                <a:srgbClr val="0070C0"/>
              </a:solidFill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9526" y="1915164"/>
          <a:ext cx="10429682" cy="1584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711648"/>
                <a:gridCol w="5718034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Property</a:t>
                      </a:r>
                      <a:endParaRPr lang="en-US" b="1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element.innerHTML =  new html content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inner HTML of an element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element.attribute = new value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attribute value of an HTML element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element.style.property = new style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style of an HTML element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rgbClr val="FFC000"/>
                </a:solidFill>
              </a:rPr>
              <a:t>JavaScript OOPS : </a:t>
            </a:r>
            <a:endParaRPr lang="en-US" sz="4000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endParaRPr lang="en-US">
              <a:effectLst/>
            </a:endParaRPr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902" y="1861039"/>
            <a:ext cx="1184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Object-oriented programming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) is a programming paradigm based on the concept of "</a:t>
            </a:r>
            <a:r>
              <a:rPr lang="en-US" sz="2400" b="1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", which can contain data in the form of  "</a:t>
            </a:r>
            <a:r>
              <a:rPr lang="en-US" sz="2400" b="1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 and functionality in the form of "</a:t>
            </a:r>
            <a:r>
              <a:rPr lang="en-US" sz="2400" b="1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 that are planned and designed using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b="1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302" y="1175239"/>
            <a:ext cx="983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Programming (OOP)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oncept-Design-Sketch-in-Brid-s-Eye-View-720x54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7301" y="3689839"/>
            <a:ext cx="2723931" cy="1524000"/>
          </a:xfrm>
          <a:prstGeom prst="rect">
            <a:avLst/>
          </a:prstGeom>
        </p:spPr>
      </p:pic>
      <p:pic>
        <p:nvPicPr>
          <p:cNvPr id="9" name="Picture 8" descr="Jaguar_I-PACE_S_Indus-Silver_06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11694" y="3708889"/>
            <a:ext cx="2655833" cy="1485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893" y="3192942"/>
            <a:ext cx="3166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(Design)</a:t>
            </a:r>
            <a:endParaRPr lang="en-US" sz="28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9055" y="3242842"/>
            <a:ext cx="337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(Product)</a:t>
            </a:r>
            <a:endParaRPr lang="en-US" sz="28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025" y="3262673"/>
            <a:ext cx="3983749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(properties)</a:t>
            </a:r>
            <a:endParaRPr lang="en-US" sz="28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= gray</a:t>
            </a:r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Wheels = alloy</a:t>
            </a:r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= petrol etc</a:t>
            </a:r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5052" y="4816379"/>
            <a:ext cx="3983749" cy="18774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(Functioning)</a:t>
            </a:r>
            <a:endParaRPr lang="en-US" sz="28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place to place</a:t>
            </a:r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Music</a:t>
            </a:r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Movie etc</a:t>
            </a:r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981232" y="4451839"/>
            <a:ext cx="93046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6567527" y="3985948"/>
            <a:ext cx="308498" cy="2847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6330462" y="5213839"/>
            <a:ext cx="644590" cy="54125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4371" y="4070839"/>
            <a:ext cx="19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Instance</a:t>
            </a: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27" name="Picture 4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DOM Nodes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JavaScript HTML DOM Elements (Nodes)</a:t>
            </a:r>
            <a:endParaRPr lang="en-US" sz="24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According to the W3C HTML DOM standard, </a:t>
            </a:r>
            <a:r>
              <a:rPr lang="en-US" b="1">
                <a:solidFill>
                  <a:srgbClr val="FFC000"/>
                </a:solidFill>
                <a:effectLst/>
              </a:rPr>
              <a:t>everything in an HTML document is a node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The entire document is a </a:t>
            </a:r>
            <a:r>
              <a:rPr lang="en-US" b="1">
                <a:solidFill>
                  <a:srgbClr val="FFC000"/>
                </a:solidFill>
                <a:effectLst/>
              </a:rPr>
              <a:t>Document Node</a:t>
            </a:r>
            <a:endParaRPr lang="en-US" b="1">
              <a:solidFill>
                <a:srgbClr val="FFC000"/>
              </a:solidFill>
              <a:effectLst/>
            </a:endParaRPr>
          </a:p>
          <a:p>
            <a:r>
              <a:rPr lang="en-US">
                <a:effectLst/>
              </a:rPr>
              <a:t>Every HTML element is an </a:t>
            </a:r>
            <a:r>
              <a:rPr lang="en-US" b="1">
                <a:solidFill>
                  <a:srgbClr val="FFC000"/>
                </a:solidFill>
                <a:effectLst/>
              </a:rPr>
              <a:t>Element Node</a:t>
            </a:r>
            <a:endParaRPr lang="en-US" b="1">
              <a:solidFill>
                <a:srgbClr val="FFC000"/>
              </a:solidFill>
              <a:effectLst/>
            </a:endParaRPr>
          </a:p>
          <a:p>
            <a:r>
              <a:rPr lang="en-US">
                <a:effectLst/>
              </a:rPr>
              <a:t>The text inside HTML elements are </a:t>
            </a:r>
            <a:r>
              <a:rPr lang="en-US" b="1">
                <a:solidFill>
                  <a:srgbClr val="FFC000"/>
                </a:solidFill>
                <a:effectLst/>
              </a:rPr>
              <a:t>Text Nodes</a:t>
            </a:r>
            <a:endParaRPr lang="en-US" b="1">
              <a:solidFill>
                <a:srgbClr val="FFC000"/>
              </a:solidFill>
              <a:effectLst/>
            </a:endParaRPr>
          </a:p>
          <a:p>
            <a:r>
              <a:rPr lang="en-US">
                <a:effectLst/>
              </a:rPr>
              <a:t>Every HTML attribute is an </a:t>
            </a:r>
            <a:r>
              <a:rPr lang="en-US" b="1">
                <a:solidFill>
                  <a:srgbClr val="FFC000"/>
                </a:solidFill>
                <a:effectLst/>
              </a:rPr>
              <a:t>Attribute Node</a:t>
            </a:r>
            <a:endParaRPr lang="en-US" b="1">
              <a:solidFill>
                <a:srgbClr val="FFC000"/>
              </a:solidFill>
              <a:effectLst/>
            </a:endParaRPr>
          </a:p>
          <a:p>
            <a:r>
              <a:rPr lang="en-US">
                <a:effectLst/>
              </a:rPr>
              <a:t>All comments are </a:t>
            </a:r>
            <a:r>
              <a:rPr lang="en-US" b="1">
                <a:solidFill>
                  <a:srgbClr val="FFC000"/>
                </a:solidFill>
                <a:effectLst/>
              </a:rPr>
              <a:t>Comment Nodes</a:t>
            </a:r>
            <a:endParaRPr lang="en-US" sz="24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With the HTML DOM, all nodes in the node tree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     can be accessed by JavaScript.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New nodes can be created, and all nodes can 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be modified or deleted.</a:t>
            </a:r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40" y="3009462"/>
            <a:ext cx="5996949" cy="3282281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DOM Nodes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Node Relationships :</a:t>
            </a:r>
            <a:endParaRPr lang="en-US" sz="24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The nodes in the node tree have a hierarchical relationship to each other.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The terms parent, child, and sibling are used to describe the relationships.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In a node tree, the top node is called the root (or root node)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Every node has exactly one parent, except the root (which has no parent)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A node can have a number of children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Siblings (brothers or sisters) are nodes with the same parent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68" y="3523246"/>
            <a:ext cx="4449599" cy="313438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9206877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HTML DOM Document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 b="1"/>
              <a:t>Ex : </a:t>
            </a:r>
            <a:r>
              <a:rPr lang="en-US" b="1">
                <a:solidFill>
                  <a:srgbClr val="0070C0"/>
                </a:solidFill>
              </a:rPr>
              <a:t>Accessing Nodes :</a:t>
            </a:r>
            <a:endParaRPr lang="en-US" b="1">
              <a:solidFill>
                <a:srgbClr val="0070C0"/>
              </a:solidFill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document.getElementById(“hello").firstChild.nodeValue</a:t>
            </a:r>
            <a:endParaRPr lang="en-US" b="1"/>
          </a:p>
          <a:p>
            <a:pPr marL="36830" indent="0">
              <a:buNone/>
            </a:pPr>
            <a:r>
              <a:rPr lang="en-US">
                <a:effectLst/>
              </a:rPr>
              <a:t>	document.getElementById(“hello").childNodes[0].nodeValue</a:t>
            </a:r>
            <a:endParaRPr lang="en-US" b="1"/>
          </a:p>
          <a:p>
            <a:pPr marL="36830" indent="0">
              <a:buNone/>
            </a:pPr>
            <a:endParaRPr lang="en-US" b="1"/>
          </a:p>
          <a:p>
            <a:endParaRPr lang="en-US" b="1"/>
          </a:p>
          <a:p>
            <a:r>
              <a:rPr lang="en-US" b="1"/>
              <a:t>Ex :</a:t>
            </a:r>
            <a:r>
              <a:rPr lang="en-US"/>
              <a:t> </a:t>
            </a:r>
            <a:r>
              <a:rPr lang="en-US" b="1">
                <a:solidFill>
                  <a:srgbClr val="0070C0"/>
                </a:solidFill>
              </a:rPr>
              <a:t>Adding and Deleting HTML Elements :</a:t>
            </a:r>
            <a:endParaRPr lang="en-US" b="1">
              <a:solidFill>
                <a:srgbClr val="0070C0"/>
              </a:solidFill>
            </a:endParaRPr>
          </a:p>
          <a:p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0511" y="4009657"/>
          <a:ext cx="8147972" cy="1981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67447"/>
                <a:gridCol w="408052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Method</a:t>
                      </a:r>
                      <a:endParaRPr lang="en-US" b="1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document.createElement(element)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Create an HTML element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document.removeChild(element)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 an HTML element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document.appendChild(element)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 an HTML element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document.write(text)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Write into the HTML output stream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DOM Events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Event refers to any activity that occurs in the web page such as :</a:t>
            </a:r>
            <a:endParaRPr lang="en-US">
              <a:solidFill>
                <a:schemeClr val="tx1"/>
              </a:solidFill>
              <a:effectLst/>
            </a:endParaRPr>
          </a:p>
          <a:p>
            <a:pPr lvl="1"/>
            <a:r>
              <a:rPr lang="en-US">
                <a:solidFill>
                  <a:srgbClr val="0070C0"/>
                </a:solidFill>
                <a:effectLst/>
              </a:rPr>
              <a:t>Button Clicks</a:t>
            </a:r>
            <a:endParaRPr lang="en-US">
              <a:solidFill>
                <a:srgbClr val="0070C0"/>
              </a:solidFill>
              <a:effectLst/>
            </a:endParaRPr>
          </a:p>
          <a:p>
            <a:pPr lvl="1"/>
            <a:r>
              <a:rPr lang="en-US">
                <a:solidFill>
                  <a:srgbClr val="0070C0"/>
                </a:solidFill>
                <a:effectLst/>
              </a:rPr>
              <a:t>Text input</a:t>
            </a:r>
            <a:endParaRPr lang="en-US">
              <a:solidFill>
                <a:srgbClr val="0070C0"/>
              </a:solidFill>
              <a:effectLst/>
            </a:endParaRPr>
          </a:p>
          <a:p>
            <a:pPr lvl="1"/>
            <a:r>
              <a:rPr lang="en-US">
                <a:solidFill>
                  <a:srgbClr val="0070C0"/>
                </a:solidFill>
                <a:effectLst/>
              </a:rPr>
              <a:t>Selections</a:t>
            </a:r>
            <a:endParaRPr lang="en-US">
              <a:solidFill>
                <a:srgbClr val="0070C0"/>
              </a:solidFill>
              <a:effectLst/>
            </a:endParaRPr>
          </a:p>
          <a:p>
            <a:pPr lvl="1"/>
            <a:r>
              <a:rPr lang="en-US">
                <a:solidFill>
                  <a:srgbClr val="0070C0"/>
                </a:solidFill>
                <a:effectLst/>
              </a:rPr>
              <a:t>Key Press</a:t>
            </a:r>
            <a:endParaRPr lang="en-US">
              <a:solidFill>
                <a:srgbClr val="0070C0"/>
              </a:solidFill>
              <a:effectLst/>
            </a:endParaRPr>
          </a:p>
          <a:p>
            <a:pPr lvl="1"/>
            <a:r>
              <a:rPr lang="en-US">
                <a:solidFill>
                  <a:srgbClr val="0070C0"/>
                </a:solidFill>
                <a:effectLst/>
              </a:rPr>
              <a:t>Moving Mouse Pointer</a:t>
            </a:r>
            <a:endParaRPr lang="en-US">
              <a:solidFill>
                <a:srgbClr val="0070C0"/>
              </a:solidFill>
              <a:effectLst/>
            </a:endParaRPr>
          </a:p>
          <a:p>
            <a:pPr lvl="1"/>
            <a:r>
              <a:rPr lang="en-US">
                <a:solidFill>
                  <a:srgbClr val="0070C0"/>
                </a:solidFill>
                <a:effectLst/>
              </a:rPr>
              <a:t>Form submission</a:t>
            </a:r>
            <a:endParaRPr lang="en-US">
              <a:solidFill>
                <a:srgbClr val="0070C0"/>
              </a:solidFill>
              <a:effectLst/>
            </a:endParaRPr>
          </a:p>
          <a:p>
            <a:pPr lvl="1"/>
            <a:r>
              <a:rPr lang="en-US">
                <a:solidFill>
                  <a:srgbClr val="0070C0"/>
                </a:solidFill>
                <a:effectLst/>
              </a:rPr>
              <a:t>Page load etc </a:t>
            </a:r>
            <a:endParaRPr lang="en-US">
              <a:solidFill>
                <a:srgbClr val="0070C0"/>
              </a:solidFill>
              <a:effectLst/>
            </a:endParaRPr>
          </a:p>
          <a:p>
            <a:endParaRPr lang="en-US">
              <a:effectLst/>
            </a:endParaRPr>
          </a:p>
          <a:p>
            <a:r>
              <a:rPr lang="en-US">
                <a:effectLst/>
              </a:rPr>
              <a:t>All the events can be handled by JavaScript using Event Listeners.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Event Listners can detect Events in the web page and execute JavaScript Statements for achieving desired task.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‘on’ word will be used in front of Events attributes Ex: onclick , onsubmit , onload , onblur etc</a:t>
            </a:r>
            <a:endParaRPr lang="en-US">
              <a:effectLst/>
            </a:endParaRPr>
          </a:p>
          <a:p>
            <a:r>
              <a:rPr lang="en-US" b="1">
                <a:solidFill>
                  <a:srgbClr val="0070C0"/>
                </a:solidFill>
                <a:effectLst/>
              </a:rPr>
              <a:t>Ex : </a:t>
            </a:r>
            <a:r>
              <a:rPr lang="en-US">
                <a:effectLst/>
              </a:rPr>
              <a:t>&lt;button type=“button” onclick=“alert(‘Hello World’)” &gt; Click Here &lt;/button&gt;</a:t>
            </a:r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 b="1"/>
              <a:t>Ex :</a:t>
            </a:r>
            <a:r>
              <a:rPr lang="en-US"/>
              <a:t> </a:t>
            </a:r>
            <a:r>
              <a:rPr lang="en-US" b="1">
                <a:solidFill>
                  <a:srgbClr val="0070C0"/>
                </a:solidFill>
              </a:rPr>
              <a:t>Adding Even Handlers :</a:t>
            </a:r>
            <a:endParaRPr lang="en-US" b="1">
              <a:solidFill>
                <a:srgbClr val="0070C0"/>
              </a:solidFill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7897" y="1968027"/>
          <a:ext cx="10083567" cy="1066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33691"/>
                <a:gridCol w="504987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Method</a:t>
                      </a:r>
                      <a:endParaRPr lang="en-US" b="1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Description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document.getElementById(id).onclick = function(){code}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Adding event handler code to an onclick event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722025" cy="97045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C000"/>
                </a:solidFill>
              </a:rPr>
              <a:t>BOM (Browser Object Model)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>
                <a:effectLst/>
              </a:rPr>
              <a:t>The Browser Object Model (BOM) allows JavaScript to interact with the browser.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  <a:effectLst/>
              </a:rPr>
              <a:t>The Window Object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The Window object is supported by all browsers. It represents the browser's window.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All global JavaScript objects, functions, and variables automatically become members of the window object.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Global variables are properties of the window object.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Global functions are methods of the window object.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Even the document object (of the HTML DOM) is a property of the window object: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 b="1">
                <a:effectLst/>
              </a:rPr>
              <a:t>Ex: </a:t>
            </a:r>
            <a:endParaRPr lang="en-US" b="1">
              <a:effectLst/>
            </a:endParaRPr>
          </a:p>
          <a:p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0803" y="4869719"/>
            <a:ext cx="5486227" cy="17543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window.document.getElementById(“id")</a:t>
            </a:r>
            <a:endParaRPr lang="en-US"/>
          </a:p>
          <a:p>
            <a:endParaRPr lang="en-US"/>
          </a:p>
          <a:p>
            <a:r>
              <a:rPr lang="en-US"/>
              <a:t>				or</a:t>
            </a:r>
            <a:endParaRPr lang="en-US"/>
          </a:p>
          <a:p>
            <a:endParaRPr lang="en-US"/>
          </a:p>
          <a:p>
            <a:r>
              <a:rPr lang="en-US"/>
              <a:t>document.getElementById(“id")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Browser BOM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953587"/>
            <a:ext cx="12002105" cy="5808064"/>
          </a:xfrm>
        </p:spPr>
        <p:txBody>
          <a:bodyPr>
            <a:normAutofit fontScale="92500" lnSpcReduction="10000"/>
          </a:bodyPr>
          <a:lstStyle/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  <a:effectLst/>
              </a:rPr>
              <a:t>Window Size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Two properties can be used to determine the size of the browser window.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Both properties return the sizes in pixels: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window.innerHeight : - the inner height of the browser window (in pixels)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window.innerWidth : - the inner width of the browser window (in pixels)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Ex :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window.open ()			window.moveTo ()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window.close ()			window.resizeTo ()	</a:t>
            </a:r>
            <a:endParaRPr lang="en-US">
              <a:effectLst/>
            </a:endParaRPr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871" y="3401046"/>
            <a:ext cx="5486227" cy="23083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document.documentElement.clientHeight</a:t>
            </a:r>
            <a:endParaRPr lang="en-US"/>
          </a:p>
          <a:p>
            <a:r>
              <a:rPr lang="en-US"/>
              <a:t>document.documentElement.clientWidth</a:t>
            </a:r>
            <a:endParaRPr lang="en-US"/>
          </a:p>
          <a:p>
            <a:endParaRPr lang="en-US"/>
          </a:p>
          <a:p>
            <a:r>
              <a:rPr lang="en-US"/>
              <a:t>				or</a:t>
            </a:r>
            <a:endParaRPr lang="en-US"/>
          </a:p>
          <a:p>
            <a:endParaRPr lang="en-US"/>
          </a:p>
          <a:p>
            <a:r>
              <a:rPr lang="en-US"/>
              <a:t>document.body.clientHeight</a:t>
            </a:r>
            <a:endParaRPr lang="en-US"/>
          </a:p>
          <a:p>
            <a:r>
              <a:rPr lang="en-US"/>
              <a:t>document.body.clientWidth</a:t>
            </a:r>
            <a:endParaRPr lang="en-US"/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00871" y="3401046"/>
            <a:ext cx="5486227" cy="23083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var w = window.innerWidth</a:t>
            </a:r>
            <a:br>
              <a:rPr lang="en-US"/>
            </a:br>
            <a:r>
              <a:rPr lang="en-US"/>
              <a:t>|| document.documentElement.clientWidth</a:t>
            </a:r>
            <a:br>
              <a:rPr lang="en-US"/>
            </a:br>
            <a:r>
              <a:rPr lang="en-US"/>
              <a:t>|| document.body.clientWidth;</a:t>
            </a:r>
            <a:br>
              <a:rPr lang="en-US"/>
            </a:br>
            <a:br>
              <a:rPr lang="en-US"/>
            </a:br>
            <a:r>
              <a:rPr lang="en-US"/>
              <a:t>var h = window.innerHeight</a:t>
            </a:r>
            <a:br>
              <a:rPr lang="en-US"/>
            </a:br>
            <a:r>
              <a:rPr lang="en-US"/>
              <a:t>|| document.documentElement.clientHeight</a:t>
            </a:r>
            <a:br>
              <a:rPr lang="en-US"/>
            </a:br>
            <a:r>
              <a:rPr lang="en-US"/>
              <a:t>|| document.body.clientHeight;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267310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Browser BOM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  <a:effectLst/>
              </a:rPr>
              <a:t>Window Screen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  <a:effectLst/>
              </a:rPr>
              <a:t> </a:t>
            </a:r>
            <a:r>
              <a:rPr lang="en-US">
                <a:effectLst/>
              </a:rPr>
              <a:t>The </a:t>
            </a:r>
            <a:r>
              <a:rPr lang="en-US" b="1">
                <a:solidFill>
                  <a:srgbClr val="0070C0"/>
                </a:solidFill>
                <a:effectLst/>
              </a:rPr>
              <a:t>window.screen </a:t>
            </a:r>
            <a:r>
              <a:rPr lang="en-US">
                <a:effectLst/>
              </a:rPr>
              <a:t>object contains information about the user's screen.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 sz="3200" b="1">
              <a:solidFill>
                <a:srgbClr val="FFC000"/>
              </a:solidFill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screen.width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/>
              <a:t>returns the width of the visitor's screen in pixels.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screen.height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/>
              <a:t>returns the height of the visitor's screen in pixels.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screen.availWidth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/>
              <a:t>returns the width of the visitor's screen, in pixels, minus 									interface features like the Windows Taskbar.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screen.availHeight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/>
              <a:t>returns the height of the visitor's screen, in pixels, minus 									 interface features like the Windows Taskbar.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screen.colorDepth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/>
              <a:t>returns the number of bits used to display one color.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screen.pixelDepth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/>
              <a:t>returns the pixel depth of the screen.</a:t>
            </a:r>
            <a:endParaRPr lang="en-US" sz="2400">
              <a:effectLst/>
            </a:endParaRPr>
          </a:p>
          <a:p>
            <a:endParaRPr lang="en-US" sz="2400" b="1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89758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Browser BOM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  <a:effectLst/>
              </a:rPr>
              <a:t>Window Location 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endParaRPr lang="en-US">
              <a:solidFill>
                <a:schemeClr val="tx1"/>
              </a:solidFill>
              <a:effectLst/>
            </a:endParaRPr>
          </a:p>
          <a:p>
            <a:r>
              <a:rPr lang="en-US" sz="2400" b="1">
                <a:solidFill>
                  <a:srgbClr val="0070C0"/>
                </a:solidFill>
                <a:effectLst/>
              </a:rPr>
              <a:t>window.location </a:t>
            </a:r>
            <a:r>
              <a:rPr lang="en-US" sz="2400">
                <a:effectLst/>
              </a:rPr>
              <a:t>object can be used to get the current page address (URL) and to redirect the browser to a new page.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window.location.href 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>
                <a:effectLst/>
              </a:rPr>
              <a:t>returns the href (URL) of the current page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window.location.hostname 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>
                <a:effectLst/>
              </a:rPr>
              <a:t>returns the domain name of the web host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window.location.pathname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>
                <a:effectLst/>
              </a:rPr>
              <a:t>returns the path and filename of the current page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window.location.protocol 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>
                <a:effectLst/>
              </a:rPr>
              <a:t>returns the web protocol used (http: or https:)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FFC000"/>
                </a:solidFill>
                <a:effectLst/>
              </a:rPr>
              <a:t>window.location.assign  </a:t>
            </a:r>
            <a:r>
              <a:rPr lang="en-US" sz="2400">
                <a:effectLst/>
                <a:sym typeface="Wingdings" panose="05000000000000000000" pitchFamily="2" charset="2"/>
              </a:rPr>
              <a:t> </a:t>
            </a:r>
            <a:r>
              <a:rPr lang="en-US" sz="2400">
                <a:effectLst/>
              </a:rPr>
              <a:t>loads a new document</a:t>
            </a:r>
            <a:endParaRPr lang="en-US" sz="2400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89758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Browser BOM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  <a:effectLst/>
              </a:rPr>
              <a:t>Window History 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r>
              <a:rPr lang="en-US" sz="2400" b="1">
                <a:solidFill>
                  <a:srgbClr val="0070C0"/>
                </a:solidFill>
                <a:effectLst/>
              </a:rPr>
              <a:t>window.history </a:t>
            </a:r>
            <a:r>
              <a:rPr lang="en-US" sz="2400">
                <a:effectLst/>
              </a:rPr>
              <a:t>object contains the browsers history.</a:t>
            </a:r>
            <a:r>
              <a:rPr lang="en-US" sz="2800" b="1">
                <a:solidFill>
                  <a:srgbClr val="0070C0"/>
                </a:solidFill>
                <a:effectLst/>
              </a:rPr>
              <a:t> 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endParaRPr lang="en-US" sz="2400">
              <a:effectLst/>
            </a:endParaRPr>
          </a:p>
          <a:p>
            <a:r>
              <a:rPr lang="en-US" sz="2400">
                <a:effectLst/>
              </a:rPr>
              <a:t>To protect the privacy of the users, there are limitations to how JavaScript can access this object.</a:t>
            </a:r>
            <a:endParaRPr lang="en-US" sz="2400">
              <a:effectLst/>
            </a:endParaRPr>
          </a:p>
          <a:p>
            <a:r>
              <a:rPr lang="en-US" sz="2400">
                <a:effectLst/>
              </a:rPr>
              <a:t>Some methods:</a:t>
            </a:r>
            <a:endParaRPr lang="en-US" sz="2400">
              <a:effectLst/>
            </a:endParaRPr>
          </a:p>
          <a:p>
            <a:pPr marL="3683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C000"/>
                </a:solidFill>
              </a:rPr>
              <a:t>history.back()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>
                <a:effectLst/>
              </a:rPr>
              <a:t>same as clicking back in the browser</a:t>
            </a:r>
            <a:endParaRPr lang="en-US" sz="2400">
              <a:sym typeface="Wingdings" panose="05000000000000000000" pitchFamily="2" charset="2"/>
            </a:endParaRPr>
          </a:p>
          <a:p>
            <a:pPr marL="36830" indent="0">
              <a:buNone/>
            </a:pPr>
            <a:r>
              <a:rPr lang="en-US" sz="2400">
                <a:sym typeface="Wingdings" panose="05000000000000000000" pitchFamily="2" charset="2"/>
              </a:rPr>
              <a:t>	</a:t>
            </a:r>
            <a:r>
              <a:rPr lang="en-US" sz="2400">
                <a:solidFill>
                  <a:srgbClr val="FFC000"/>
                </a:solidFill>
                <a:sym typeface="Wingdings" panose="05000000000000000000" pitchFamily="2" charset="2"/>
              </a:rPr>
              <a:t>history.forward()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>
                <a:effectLst/>
              </a:rPr>
              <a:t>same as clicking forward in the browser</a:t>
            </a:r>
            <a:endParaRPr lang="en-US" sz="2400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999" y="1066800"/>
            <a:ext cx="347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Class ?</a:t>
            </a:r>
            <a:endParaRPr lang="en-US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00200"/>
            <a:ext cx="925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 Class is a Plan or Blueprint or Model for an Object to be created.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999" y="2057400"/>
            <a:ext cx="392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Object ?</a:t>
            </a:r>
            <a:endParaRPr lang="en-US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618729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An Object is a product which was created according to the plan defined in a Class.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200400"/>
            <a:ext cx="392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Attributes ?</a:t>
            </a:r>
            <a:endParaRPr lang="en-US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199" y="3752937"/>
            <a:ext cx="1045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Attributes are the properties that belongs to an Object to be created.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99" y="4191000"/>
            <a:ext cx="392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Methods ?</a:t>
            </a:r>
            <a:endParaRPr lang="en-US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4724400"/>
            <a:ext cx="955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Methods refer to the functionality of an Object to be created.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181600"/>
            <a:ext cx="483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Instance ?</a:t>
            </a:r>
            <a:endParaRPr lang="en-US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199" y="5638800"/>
            <a:ext cx="1009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Instance is an event when an Object was created out of its Class.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rgbClr val="FFC000"/>
                </a:solidFill>
              </a:rPr>
              <a:t>OOPS Terminology : </a:t>
            </a:r>
            <a:endParaRPr lang="en-US" sz="4000" b="1">
              <a:solidFill>
                <a:srgbClr val="FFC000"/>
              </a:solidFill>
            </a:endParaRPr>
          </a:p>
        </p:txBody>
      </p:sp>
      <p:pic>
        <p:nvPicPr>
          <p:cNvPr id="17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74518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Browser BOM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  <a:effectLst/>
              </a:rPr>
              <a:t>Window Navigator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r>
              <a:rPr lang="en-US" sz="2800" b="1">
                <a:solidFill>
                  <a:srgbClr val="0070C0"/>
                </a:solidFill>
                <a:effectLst/>
              </a:rPr>
              <a:t> </a:t>
            </a:r>
            <a:r>
              <a:rPr lang="en-US" b="1">
                <a:solidFill>
                  <a:srgbClr val="0070C0"/>
                </a:solidFill>
                <a:effectLst/>
              </a:rPr>
              <a:t>window.navigator </a:t>
            </a:r>
            <a:r>
              <a:rPr lang="en-US">
                <a:effectLst/>
              </a:rPr>
              <a:t>object contains information about the visitor's browser.</a:t>
            </a:r>
            <a:endParaRPr lang="en-US" sz="2800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r>
              <a:rPr lang="en-US"/>
              <a:t>	</a:t>
            </a:r>
            <a:endParaRPr lang="en-US"/>
          </a:p>
          <a:p>
            <a:pPr marL="36830" indent="0">
              <a:buNone/>
            </a:pPr>
            <a:r>
              <a:rPr lang="en-US"/>
              <a:t>	</a:t>
            </a:r>
            <a:r>
              <a:rPr lang="en-US">
                <a:solidFill>
                  <a:srgbClr val="FFC000"/>
                </a:solidFill>
              </a:rPr>
              <a:t>navigator.cookieEnabled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property returns true if cookies are enabled, otherwise false</a:t>
            </a:r>
            <a:endParaRPr lang="en-US"/>
          </a:p>
          <a:p>
            <a:pPr marL="36830" indent="0">
              <a:buNone/>
            </a:pPr>
            <a:r>
              <a:rPr lang="en-US">
                <a:solidFill>
                  <a:srgbClr val="FFC000"/>
                </a:solidFill>
              </a:rPr>
              <a:t>      navigator.appName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property returns the application name of the browser</a:t>
            </a:r>
            <a:endParaRPr lang="en-US"/>
          </a:p>
          <a:p>
            <a:pPr marL="36830" indent="0">
              <a:buNone/>
            </a:pPr>
            <a:r>
              <a:rPr lang="en-US"/>
              <a:t>	</a:t>
            </a:r>
            <a:r>
              <a:rPr lang="en-US">
                <a:solidFill>
                  <a:srgbClr val="FFC000"/>
                </a:solidFill>
              </a:rPr>
              <a:t>navigator.appCodeName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property returns the application code name of the browser</a:t>
            </a:r>
            <a:endParaRPr lang="en-US"/>
          </a:p>
          <a:p>
            <a:pPr marL="36830" indent="0">
              <a:buNone/>
            </a:pPr>
            <a:r>
              <a:rPr lang="en-US"/>
              <a:t>	</a:t>
            </a:r>
            <a:r>
              <a:rPr lang="en-US">
                <a:solidFill>
                  <a:srgbClr val="FFC000"/>
                </a:solidFill>
              </a:rPr>
              <a:t>navigator.product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property returns the product name of the browser engine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</a:t>
            </a:r>
            <a:r>
              <a:rPr lang="en-US">
                <a:solidFill>
                  <a:srgbClr val="FFC000"/>
                </a:solidFill>
                <a:effectLst/>
              </a:rPr>
              <a:t>navigator.appVersion </a:t>
            </a:r>
            <a:r>
              <a:rPr lang="en-US">
                <a:effectLst/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property returns version information about the browser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</a:t>
            </a:r>
            <a:r>
              <a:rPr lang="en-US">
                <a:solidFill>
                  <a:srgbClr val="FFC000"/>
                </a:solidFill>
                <a:effectLst/>
              </a:rPr>
              <a:t>navigator.userAgent </a:t>
            </a:r>
            <a:r>
              <a:rPr lang="en-US">
                <a:effectLst/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property returns the user-agent header sent by the browser to the server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</a:t>
            </a:r>
            <a:r>
              <a:rPr lang="en-US">
                <a:solidFill>
                  <a:srgbClr val="FFC000"/>
                </a:solidFill>
                <a:effectLst/>
              </a:rPr>
              <a:t>navigator.platform </a:t>
            </a:r>
            <a:r>
              <a:rPr lang="en-US">
                <a:effectLst/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property returns the browser platform (operating system)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</a:t>
            </a:r>
            <a:r>
              <a:rPr lang="en-US">
                <a:solidFill>
                  <a:srgbClr val="FFC000"/>
                </a:solidFill>
                <a:effectLst/>
              </a:rPr>
              <a:t>navigator.javaEnabled () </a:t>
            </a:r>
            <a:r>
              <a:rPr lang="en-US">
                <a:effectLst/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method returns true if Java is enabled</a:t>
            </a:r>
            <a:endParaRPr lang="en-US"/>
          </a:p>
          <a:p>
            <a:pPr marL="36830" indent="0">
              <a:buNone/>
            </a:pPr>
            <a:endParaRPr lang="en-US"/>
          </a:p>
          <a:p>
            <a:pPr marL="36830" indent="0">
              <a:buNone/>
            </a:pPr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89758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Browser BOM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effectLst/>
              </a:rPr>
              <a:t>JavaScript has three kind of </a:t>
            </a:r>
            <a:r>
              <a:rPr lang="en-US" b="1">
                <a:solidFill>
                  <a:srgbClr val="0070C0"/>
                </a:solidFill>
                <a:effectLst/>
              </a:rPr>
              <a:t>popup boxes</a:t>
            </a:r>
            <a:r>
              <a:rPr lang="en-US">
                <a:effectLst/>
              </a:rPr>
              <a:t>: Alert box, Confirm box, and Prompt box.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Alert Box</a:t>
            </a:r>
            <a:endParaRPr lang="en-US" sz="24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An alert box is often used if you want to make sure information comes through to the user.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When an alert box pops up, the user will have to click "OK" to proceed.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Ex : </a:t>
            </a:r>
            <a:r>
              <a:rPr lang="en-US">
                <a:solidFill>
                  <a:srgbClr val="FFC000"/>
                </a:solidFill>
                <a:effectLst/>
              </a:rPr>
              <a:t>window.alert</a:t>
            </a:r>
            <a:r>
              <a:rPr lang="en-US">
                <a:effectLst/>
              </a:rPr>
              <a:t>(“</a:t>
            </a:r>
            <a:r>
              <a:rPr lang="en-US" i="1">
                <a:effectLst/>
              </a:rPr>
              <a:t>Hello</a:t>
            </a:r>
            <a:r>
              <a:rPr lang="en-US">
                <a:effectLst/>
              </a:rPr>
              <a:t>")  or </a:t>
            </a:r>
            <a:r>
              <a:rPr lang="en-US">
                <a:solidFill>
                  <a:srgbClr val="FFC000"/>
                </a:solidFill>
                <a:effectLst/>
              </a:rPr>
              <a:t>alert</a:t>
            </a:r>
            <a:r>
              <a:rPr lang="en-US">
                <a:effectLst/>
              </a:rPr>
              <a:t>(“Hello”)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Confirm Box</a:t>
            </a:r>
            <a:endParaRPr lang="en-US" sz="24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A confirm box is often used if you want the user to verify or accept something.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When a confirm box pops up, the user will have to click either "OK" or "Cancel" to proceed.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If the user clicks "OK", the box returns </a:t>
            </a:r>
            <a:r>
              <a:rPr lang="en-US" b="1">
                <a:effectLst/>
              </a:rPr>
              <a:t>true</a:t>
            </a:r>
            <a:r>
              <a:rPr lang="en-US">
                <a:effectLst/>
              </a:rPr>
              <a:t>. If the user clicks "Cancel", the box returns </a:t>
            </a:r>
            <a:r>
              <a:rPr lang="en-US" b="1">
                <a:effectLst/>
              </a:rPr>
              <a:t>false</a:t>
            </a:r>
            <a:r>
              <a:rPr lang="en-US">
                <a:effectLst/>
              </a:rPr>
              <a:t>.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Ex : </a:t>
            </a:r>
            <a:r>
              <a:rPr lang="en-US">
                <a:solidFill>
                  <a:srgbClr val="FFC000"/>
                </a:solidFill>
                <a:effectLst/>
              </a:rPr>
              <a:t>window.confirm</a:t>
            </a:r>
            <a:r>
              <a:rPr lang="en-US">
                <a:effectLst/>
              </a:rPr>
              <a:t>("is info is ok ?") or </a:t>
            </a:r>
            <a:r>
              <a:rPr lang="en-US">
                <a:solidFill>
                  <a:srgbClr val="FFC000"/>
                </a:solidFill>
                <a:effectLst/>
              </a:rPr>
              <a:t>confirm</a:t>
            </a:r>
            <a:r>
              <a:rPr lang="en-US">
                <a:effectLst/>
              </a:rPr>
              <a:t>(“is info is ok ?”)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Prompt Box</a:t>
            </a:r>
            <a:endParaRPr lang="en-US" sz="24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A prompt box is often used if you want the user to input a value before entering a page.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When a prompt box pops up, the user will have to click either "OK" or "Cancel" to proceed after entering an input value.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If the user clicks "OK" the box returns the input value. If the user clicks "Cancel" the box returns null.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Ex : </a:t>
            </a:r>
            <a:r>
              <a:rPr lang="en-US">
                <a:solidFill>
                  <a:srgbClr val="FFC000"/>
                </a:solidFill>
                <a:effectLst/>
              </a:rPr>
              <a:t>window.prompt </a:t>
            </a:r>
            <a:r>
              <a:rPr lang="en-US">
                <a:effectLst/>
              </a:rPr>
              <a:t>()  or </a:t>
            </a:r>
            <a:r>
              <a:rPr lang="en-US">
                <a:solidFill>
                  <a:srgbClr val="FFC000"/>
                </a:solidFill>
                <a:effectLst/>
              </a:rPr>
              <a:t>prompt</a:t>
            </a:r>
            <a:r>
              <a:rPr lang="en-US">
                <a:effectLst/>
              </a:rPr>
              <a:t> ()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8200897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Browser BOM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</a:rPr>
              <a:t>JavaScript Timed Events</a:t>
            </a:r>
            <a:endParaRPr lang="en-US" sz="2400" b="1">
              <a:solidFill>
                <a:srgbClr val="0070C0"/>
              </a:solidFill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 The Window object allows execution of code at specified time intervals.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These time intervals are called timing events.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The two key methods to use with JavaScript are: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1) </a:t>
            </a:r>
            <a:r>
              <a:rPr lang="en-US">
                <a:solidFill>
                  <a:srgbClr val="FFC000"/>
                </a:solidFill>
                <a:effectLst/>
              </a:rPr>
              <a:t>setTimeout(function,milliseconds) </a:t>
            </a:r>
            <a:r>
              <a:rPr lang="en-US">
                <a:effectLst/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Executes a function, after waiting a specified number of 											     milliseconds.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2) </a:t>
            </a:r>
            <a:r>
              <a:rPr lang="en-US">
                <a:solidFill>
                  <a:srgbClr val="FFC000"/>
                </a:solidFill>
                <a:effectLst/>
              </a:rPr>
              <a:t>clearTimeout(variable) </a:t>
            </a:r>
            <a:r>
              <a:rPr lang="en-US">
                <a:effectLst/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method stops the execution of the function specified in setTimeout().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3) </a:t>
            </a:r>
            <a:r>
              <a:rPr lang="en-US">
                <a:solidFill>
                  <a:srgbClr val="FFC000"/>
                </a:solidFill>
                <a:effectLst/>
              </a:rPr>
              <a:t>setInterval(function, milliseconds) </a:t>
            </a:r>
            <a:r>
              <a:rPr lang="en-US">
                <a:effectLst/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Same as setTimeout(), but repeats the execution of the 										            function continuously.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4) </a:t>
            </a:r>
            <a:r>
              <a:rPr lang="en-US">
                <a:solidFill>
                  <a:srgbClr val="FFC000"/>
                </a:solidFill>
                <a:effectLst/>
              </a:rPr>
              <a:t>clearTimeInterval(variable) </a:t>
            </a:r>
            <a:r>
              <a:rPr lang="en-US">
                <a:effectLst/>
                <a:sym typeface="Wingdings" panose="05000000000000000000" pitchFamily="2" charset="2"/>
              </a:rPr>
              <a:t> </a:t>
            </a:r>
            <a:r>
              <a:rPr lang="en-US">
                <a:effectLst/>
              </a:rPr>
              <a:t>method stops the executions of the function specified in the 											setInterval() method.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 b="1">
              <a:solidFill>
                <a:srgbClr val="0070C0"/>
              </a:solidFill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Browser BOM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en-US" sz="3600" b="1">
                <a:solidFill>
                  <a:srgbClr val="0070C0"/>
                </a:solidFill>
              </a:rPr>
              <a:t>Cookies </a:t>
            </a:r>
            <a:endParaRPr lang="en-US" sz="3600" b="1">
              <a:solidFill>
                <a:srgbClr val="0070C0"/>
              </a:solidFill>
              <a:effectLst/>
            </a:endParaRPr>
          </a:p>
          <a:p>
            <a:r>
              <a:rPr lang="en-US">
                <a:effectLst/>
              </a:rPr>
              <a:t>Cookies represents the user data.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When a browser requests a web page from a server, cookies belonging to the page are added to the request.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Cookies are saved in name-value pairs ( username = sriram)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By default, the cookie belongs to the current page.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Ex :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document.cookie = "username=sriram“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document.cookie = "username=sriram; expires=Thu, 18 Dec 2013 12:00:00 UTC"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/>
              <a:t>	</a:t>
            </a:r>
            <a:r>
              <a:rPr lang="en-US">
                <a:effectLst/>
              </a:rPr>
              <a:t>document.cookie = "username=sriram; expires=Thu, 18 Dec 2013 12:00:00 UTC; path=/"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var x = document.cookie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document.cookie = "username=siva; expires=Thu, 18 Dec 2013 12:00:00 UTC; path=/"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document.cookie = "username=; expires=Thu, 01 Jan 1970 00:00:00 UTC; path=/;"</a:t>
            </a:r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en-US" sz="2800" b="1">
                <a:solidFill>
                  <a:srgbClr val="0070C0"/>
                </a:solidFill>
              </a:rPr>
              <a:t>Form Validation :</a:t>
            </a:r>
            <a:endParaRPr lang="en-US" sz="2800" b="1">
              <a:solidFill>
                <a:srgbClr val="0070C0"/>
              </a:solidFill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r>
              <a:rPr lang="en-US">
                <a:effectLst/>
              </a:rPr>
              <a:t>HTML Form is the way to collect user information and pass on to the server for further processing.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>
                <a:effectLst/>
              </a:rPr>
              <a:t>User should give his correct data in correct format and user must fill all the required fields in the form.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>
                <a:effectLst/>
              </a:rPr>
              <a:t>If user does not enter correct data or misses filling up any field then it results in sending partial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 information to the server which will result in wrong processing at server side.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>
                <a:effectLst/>
              </a:rPr>
              <a:t>Due to this, much of the server resources like load,unnecessary traffic increases.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US">
                <a:effectLst/>
              </a:rPr>
              <a:t>To avoid such problems we must and should use FORM VALIDATION at client side itself and prompt the user to input correct data and fill up all the required fields.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solidFill>
                <a:srgbClr val="0070C0"/>
              </a:solidFill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What is AJAX ? 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921217"/>
            <a:ext cx="12002105" cy="5840434"/>
          </a:xfrm>
        </p:spPr>
        <p:txBody>
          <a:bodyPr>
            <a:normAutofit fontScale="92500"/>
          </a:bodyPr>
          <a:lstStyle/>
          <a:p>
            <a:r>
              <a:rPr lang="en-US" b="1">
                <a:solidFill>
                  <a:srgbClr val="0070C0"/>
                </a:solidFill>
                <a:effectLst/>
              </a:rPr>
              <a:t>AJAX </a:t>
            </a:r>
            <a:r>
              <a:rPr lang="en-US">
                <a:effectLst/>
              </a:rPr>
              <a:t>= </a:t>
            </a:r>
            <a:r>
              <a:rPr lang="en-US" b="1">
                <a:solidFill>
                  <a:srgbClr val="0070C0"/>
                </a:solidFill>
                <a:effectLst/>
              </a:rPr>
              <a:t>A</a:t>
            </a:r>
            <a:r>
              <a:rPr lang="en-US">
                <a:effectLst/>
              </a:rPr>
              <a:t>synchronous </a:t>
            </a:r>
            <a:r>
              <a:rPr lang="en-US" b="1">
                <a:solidFill>
                  <a:srgbClr val="0070C0"/>
                </a:solidFill>
                <a:effectLst/>
              </a:rPr>
              <a:t>J</a:t>
            </a:r>
            <a:r>
              <a:rPr lang="en-US">
                <a:effectLst/>
              </a:rPr>
              <a:t>avaScript </a:t>
            </a:r>
            <a:r>
              <a:rPr lang="en-US" b="1">
                <a:solidFill>
                  <a:srgbClr val="0070C0"/>
                </a:solidFill>
                <a:effectLst/>
              </a:rPr>
              <a:t>A</a:t>
            </a:r>
            <a:r>
              <a:rPr lang="en-US">
                <a:effectLst/>
              </a:rPr>
              <a:t>nd </a:t>
            </a:r>
            <a:r>
              <a:rPr lang="en-US" b="1">
                <a:solidFill>
                  <a:srgbClr val="0070C0"/>
                </a:solidFill>
                <a:effectLst/>
              </a:rPr>
              <a:t>X</a:t>
            </a:r>
            <a:r>
              <a:rPr lang="en-US">
                <a:effectLst/>
              </a:rPr>
              <a:t>ML.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AJAX is not a programming language.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AJAX just uses a combination of: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A browser built-in  JavaScript  XMLHttpRequest object (to request data from a web server)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>
                <a:effectLst/>
              </a:rPr>
              <a:t>	 and HTML DOM (to display or use the data)</a:t>
            </a: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endParaRPr lang="en-US">
              <a:effectLst/>
            </a:endParaRPr>
          </a:p>
          <a:p>
            <a:r>
              <a:rPr lang="en-US">
                <a:effectLst/>
              </a:rPr>
              <a:t>AJAX allows web pages to be updated asynchronously by exchanging data with a web server behind the scenes. This means that it is possible to update parts of a web page, without reloading the whole page.</a:t>
            </a:r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37" y="2752129"/>
            <a:ext cx="5342349" cy="30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AJAX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effectLst/>
              </a:rPr>
              <a:t>XMLHttpRequest Object Methods</a:t>
            </a:r>
            <a:endParaRPr lang="en-US" b="1">
              <a:solidFill>
                <a:srgbClr val="0070C0"/>
              </a:solidFill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5794" y="1708301"/>
          <a:ext cx="9370503" cy="35608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82767"/>
                <a:gridCol w="5687736"/>
              </a:tblGrid>
              <a:tr h="2171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Method</a:t>
                      </a:r>
                      <a:endParaRPr lang="en-US" sz="1600" b="1">
                        <a:effectLst/>
                      </a:endParaRPr>
                    </a:p>
                  </a:txBody>
                  <a:tcPr marL="66819" marR="33409" marT="33409" marB="334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Description</a:t>
                      </a:r>
                      <a:endParaRPr lang="en-US" sz="1600" b="1">
                        <a:effectLst/>
                      </a:endParaRPr>
                    </a:p>
                  </a:txBody>
                  <a:tcPr marL="33409" marR="33409" marT="33409" marB="33409"/>
                </a:tc>
              </a:tr>
              <a:tr h="367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new XMLHttpRequest()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6819" marR="33409" marT="33409" marB="33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Creates a new XMLHttpRequest object</a:t>
                      </a:r>
                      <a:endParaRPr lang="en-US" sz="1600">
                        <a:effectLst/>
                      </a:endParaRPr>
                    </a:p>
                  </a:txBody>
                  <a:tcPr marL="33409" marR="33409" marT="33409" marB="33409"/>
                </a:tc>
              </a:tr>
              <a:tr h="1419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open(method, url, async, user, psw)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6819" marR="33409" marT="33409" marB="33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Specifies the request</a:t>
                      </a:r>
                      <a:br>
                        <a:rPr lang="en-US" sz="1600">
                          <a:effectLst/>
                        </a:rPr>
                      </a:b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method: the request type GET or POST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url: the file location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async: true (asynchronous) or false (synchronous)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user: optional user name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psw: optional password</a:t>
                      </a:r>
                      <a:endParaRPr lang="en-US" sz="1600">
                        <a:effectLst/>
                      </a:endParaRPr>
                    </a:p>
                  </a:txBody>
                  <a:tcPr marL="33409" marR="33409" marT="33409" marB="33409"/>
                </a:tc>
              </a:tr>
              <a:tr h="367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send()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6819" marR="33409" marT="33409" marB="33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Sends the request to the server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Used for GET requests</a:t>
                      </a:r>
                      <a:endParaRPr lang="en-US" sz="1600">
                        <a:effectLst/>
                      </a:endParaRPr>
                    </a:p>
                  </a:txBody>
                  <a:tcPr marL="33409" marR="33409" marT="33409" marB="33409"/>
                </a:tc>
              </a:tr>
              <a:tr h="367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send(string)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6819" marR="33409" marT="33409" marB="33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Sends the request to the server.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Used for POST requests</a:t>
                      </a:r>
                      <a:endParaRPr lang="en-US" sz="1600">
                        <a:effectLst/>
                      </a:endParaRPr>
                    </a:p>
                  </a:txBody>
                  <a:tcPr marL="33409" marR="33409" marT="33409" marB="33409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AJAX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effectLst/>
              </a:rPr>
              <a:t>XMLHttpRequest Object Properties</a:t>
            </a:r>
            <a:endParaRPr lang="en-US" b="1">
              <a:solidFill>
                <a:srgbClr val="0070C0"/>
              </a:solidFill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9292" y="1731963"/>
          <a:ext cx="8707772" cy="463211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49469"/>
                <a:gridCol w="5658303"/>
              </a:tblGrid>
              <a:tr h="224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Property</a:t>
                      </a:r>
                      <a:endParaRPr lang="en-US" sz="1600" b="1">
                        <a:effectLst/>
                      </a:endParaRPr>
                    </a:p>
                  </a:txBody>
                  <a:tcPr marL="69093" marR="34547" marT="34547" marB="345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Description</a:t>
                      </a:r>
                      <a:endParaRPr lang="en-US" sz="1600" b="1">
                        <a:effectLst/>
                      </a:endParaRPr>
                    </a:p>
                  </a:txBody>
                  <a:tcPr marL="34547" marR="34547" marT="34547" marB="34547"/>
                </a:tc>
              </a:tr>
              <a:tr h="380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onreadystatechange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093" marR="34547" marT="34547" marB="345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function to be called when the readyState property changes</a:t>
                      </a:r>
                      <a:endParaRPr lang="en-US" sz="1600">
                        <a:effectLst/>
                      </a:endParaRPr>
                    </a:p>
                  </a:txBody>
                  <a:tcPr marL="34547" marR="34547" marT="34547" marB="34547"/>
                </a:tc>
              </a:tr>
              <a:tr h="1312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readyState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093" marR="34547" marT="34547" marB="345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Holds the status of the XMLHttpRequest.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0: request not initialized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1: server connection established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2: request received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3: processing request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4: request finished and response is ready</a:t>
                      </a:r>
                      <a:endParaRPr lang="en-US" sz="1600">
                        <a:effectLst/>
                      </a:endParaRPr>
                    </a:p>
                  </a:txBody>
                  <a:tcPr marL="34547" marR="34547" marT="34547" marB="34547"/>
                </a:tc>
              </a:tr>
              <a:tr h="2245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responseText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093" marR="34547" marT="34547" marB="345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response data as a string</a:t>
                      </a:r>
                      <a:endParaRPr lang="en-US" sz="1600">
                        <a:effectLst/>
                      </a:endParaRPr>
                    </a:p>
                  </a:txBody>
                  <a:tcPr marL="34547" marR="34547" marT="34547" marB="34547"/>
                </a:tc>
              </a:tr>
              <a:tr h="380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responseXML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093" marR="34547" marT="34547" marB="345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response data as XML data</a:t>
                      </a:r>
                      <a:endParaRPr lang="en-US" sz="1600">
                        <a:effectLst/>
                      </a:endParaRPr>
                    </a:p>
                  </a:txBody>
                  <a:tcPr marL="34547" marR="34547" marT="34547" marB="34547"/>
                </a:tc>
              </a:tr>
              <a:tr h="11573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status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093" marR="34547" marT="34547" marB="345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status-number of a request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200: "OK"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403: "Forbidden"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404: "Not Found"</a:t>
                      </a:r>
                      <a:endParaRPr lang="en-US" sz="1600">
                        <a:effectLst/>
                      </a:endParaRPr>
                    </a:p>
                  </a:txBody>
                  <a:tcPr marL="34547" marR="34547" marT="34547" marB="34547"/>
                </a:tc>
              </a:tr>
              <a:tr h="380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70C0"/>
                          </a:solidFill>
                          <a:effectLst/>
                        </a:rPr>
                        <a:t>statusText</a:t>
                      </a:r>
                      <a:endParaRPr lang="en-US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093" marR="34547" marT="34547" marB="345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status-text (e.g. "OK" or "Not Found")</a:t>
                      </a:r>
                      <a:endParaRPr lang="en-US" sz="1600">
                        <a:effectLst/>
                      </a:endParaRPr>
                    </a:p>
                  </a:txBody>
                  <a:tcPr marL="34547" marR="34547" marT="34547" marB="34547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AJAX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/>
              </a:rPr>
              <a:t>Ex : 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9891" y="382165"/>
            <a:ext cx="7877291" cy="6186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&lt;html&gt;</a:t>
            </a:r>
            <a:endParaRPr lang="en-US" sz="1600"/>
          </a:p>
          <a:p>
            <a:r>
              <a:rPr lang="en-US" sz="1600"/>
              <a:t>&lt;body&gt;</a:t>
            </a:r>
            <a:endParaRPr lang="en-US" sz="1600"/>
          </a:p>
          <a:p>
            <a:endParaRPr lang="en-US" sz="1600"/>
          </a:p>
          <a:p>
            <a:r>
              <a:rPr lang="en-US" sz="1600"/>
              <a:t>&lt;div id=“hello"&gt;</a:t>
            </a:r>
            <a:endParaRPr lang="en-US" sz="1600"/>
          </a:p>
          <a:p>
            <a:r>
              <a:rPr lang="en-US" sz="1600"/>
              <a:t>&lt;h2&gt;The XMLHttpRequest Object&lt;/h2&gt;</a:t>
            </a:r>
            <a:endParaRPr lang="en-US" sz="1600"/>
          </a:p>
          <a:p>
            <a:r>
              <a:rPr lang="en-US" sz="1600"/>
              <a:t>&lt;button type="button" onclick="loadDoc()"&gt;Load Data&lt;/button&gt;</a:t>
            </a:r>
            <a:endParaRPr lang="en-US" sz="1600"/>
          </a:p>
          <a:p>
            <a:r>
              <a:rPr lang="en-US" sz="1600"/>
              <a:t>&lt;/div&gt;</a:t>
            </a:r>
            <a:endParaRPr lang="en-US" sz="1600"/>
          </a:p>
          <a:p>
            <a:endParaRPr lang="en-US" sz="1600"/>
          </a:p>
          <a:p>
            <a:r>
              <a:rPr lang="en-US" sz="1600"/>
              <a:t>&lt;script&gt;</a:t>
            </a:r>
            <a:endParaRPr lang="en-US" sz="1600"/>
          </a:p>
          <a:p>
            <a:r>
              <a:rPr lang="en-US" sz="1600"/>
              <a:t>function loadDoc() {</a:t>
            </a:r>
            <a:endParaRPr lang="en-US" sz="1600"/>
          </a:p>
          <a:p>
            <a:r>
              <a:rPr lang="en-US" sz="1600"/>
              <a:t>  var xhttp = </a:t>
            </a:r>
            <a:r>
              <a:rPr lang="en-US" sz="1600">
                <a:solidFill>
                  <a:schemeClr val="bg1"/>
                </a:solidFill>
              </a:rPr>
              <a:t>new XMLHttpRequest();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/>
              <a:t>  xhttp.</a:t>
            </a:r>
            <a:r>
              <a:rPr lang="en-US" sz="1600">
                <a:solidFill>
                  <a:schemeClr val="bg1"/>
                </a:solidFill>
              </a:rPr>
              <a:t>onreadystatechange</a:t>
            </a:r>
            <a:r>
              <a:rPr lang="en-US" sz="1600"/>
              <a:t> = function() {</a:t>
            </a:r>
            <a:endParaRPr lang="en-US" sz="1600"/>
          </a:p>
          <a:p>
            <a:r>
              <a:rPr lang="en-US" sz="1600"/>
              <a:t>    if (this.</a:t>
            </a:r>
            <a:r>
              <a:rPr lang="en-US" sz="1600">
                <a:solidFill>
                  <a:schemeClr val="bg1"/>
                </a:solidFill>
              </a:rPr>
              <a:t>readyState</a:t>
            </a:r>
            <a:r>
              <a:rPr lang="en-US" sz="1600"/>
              <a:t> == 4 &amp;&amp; this.</a:t>
            </a:r>
            <a:r>
              <a:rPr lang="en-US" sz="1600">
                <a:solidFill>
                  <a:schemeClr val="bg1"/>
                </a:solidFill>
              </a:rPr>
              <a:t>status </a:t>
            </a:r>
            <a:r>
              <a:rPr lang="en-US" sz="1600"/>
              <a:t>== 200) {</a:t>
            </a:r>
            <a:endParaRPr lang="en-US" sz="1600"/>
          </a:p>
          <a:p>
            <a:r>
              <a:rPr lang="en-US" sz="1600"/>
              <a:t>      document.getElementById(“hello").innerHTML =</a:t>
            </a:r>
            <a:endParaRPr lang="en-US" sz="1600"/>
          </a:p>
          <a:p>
            <a:r>
              <a:rPr lang="en-US" sz="1600"/>
              <a:t>      this.</a:t>
            </a:r>
            <a:r>
              <a:rPr lang="en-US" sz="1600">
                <a:solidFill>
                  <a:schemeClr val="bg1"/>
                </a:solidFill>
              </a:rPr>
              <a:t>responseText</a:t>
            </a:r>
            <a:r>
              <a:rPr lang="en-US" sz="1600"/>
              <a:t>;</a:t>
            </a:r>
            <a:endParaRPr lang="en-US" sz="1600"/>
          </a:p>
          <a:p>
            <a:r>
              <a:rPr lang="en-US" sz="1600"/>
              <a:t>    }</a:t>
            </a:r>
            <a:endParaRPr lang="en-US" sz="1600"/>
          </a:p>
          <a:p>
            <a:r>
              <a:rPr lang="en-US" sz="1600"/>
              <a:t>  };</a:t>
            </a:r>
            <a:endParaRPr lang="en-US" sz="1600"/>
          </a:p>
          <a:p>
            <a:r>
              <a:rPr lang="en-US" sz="1600"/>
              <a:t>  xhttp.</a:t>
            </a:r>
            <a:r>
              <a:rPr lang="en-US" sz="1600">
                <a:solidFill>
                  <a:schemeClr val="bg1"/>
                </a:solidFill>
              </a:rPr>
              <a:t>open</a:t>
            </a:r>
            <a:r>
              <a:rPr lang="en-US" sz="1600"/>
              <a:t>("GET", “data.txt", true);</a:t>
            </a:r>
            <a:endParaRPr lang="en-US" sz="1600"/>
          </a:p>
          <a:p>
            <a:r>
              <a:rPr lang="en-US" sz="1600"/>
              <a:t>  xhttp.</a:t>
            </a:r>
            <a:r>
              <a:rPr lang="en-US" sz="1600">
                <a:solidFill>
                  <a:schemeClr val="bg1"/>
                </a:solidFill>
              </a:rPr>
              <a:t>send</a:t>
            </a:r>
            <a:r>
              <a:rPr lang="en-US" sz="1600"/>
              <a:t>();</a:t>
            </a:r>
            <a:endParaRPr lang="en-US" sz="1600"/>
          </a:p>
          <a:p>
            <a:r>
              <a:rPr lang="en-US" sz="1600"/>
              <a:t>}</a:t>
            </a:r>
            <a:endParaRPr lang="en-US" sz="1600"/>
          </a:p>
          <a:p>
            <a:r>
              <a:rPr lang="en-US" sz="1600"/>
              <a:t>&lt;/script&gt;</a:t>
            </a:r>
            <a:endParaRPr lang="en-US" sz="1600"/>
          </a:p>
          <a:p>
            <a:endParaRPr lang="en-US" sz="1600"/>
          </a:p>
          <a:p>
            <a:r>
              <a:rPr lang="en-US" sz="1600"/>
              <a:t>&lt;/body&gt;</a:t>
            </a:r>
            <a:endParaRPr lang="en-US" sz="1600"/>
          </a:p>
          <a:p>
            <a:r>
              <a:rPr lang="en-US" sz="1600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What is JQuery ?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897623"/>
            <a:ext cx="12002105" cy="586402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ffectLst/>
              </a:rPr>
              <a:t>JQuery is a Famous JavaScript Library which is used for performing same actions as </a:t>
            </a:r>
            <a:endParaRPr lang="en-US">
              <a:solidFill>
                <a:schemeClr val="tx1"/>
              </a:solidFill>
              <a:effectLst/>
            </a:endParaRPr>
          </a:p>
          <a:p>
            <a:pPr marL="36830" indent="0">
              <a:buNone/>
            </a:pPr>
            <a:r>
              <a:rPr lang="en-US">
                <a:solidFill>
                  <a:schemeClr val="tx1"/>
                </a:solidFill>
                <a:effectLst/>
              </a:rPr>
              <a:t>    JavaScript but with concise code.</a:t>
            </a:r>
            <a:endParaRPr lang="en-US">
              <a:solidFill>
                <a:schemeClr val="tx1"/>
              </a:solidFill>
              <a:effectLst/>
            </a:endParaRPr>
          </a:p>
          <a:p>
            <a:r>
              <a:rPr lang="en-US">
                <a:solidFill>
                  <a:schemeClr val="tx1"/>
                </a:solidFill>
                <a:effectLst/>
              </a:rPr>
              <a:t>JQuery makes front end scripting simple and compact.</a:t>
            </a:r>
            <a:endParaRPr lang="en-US">
              <a:solidFill>
                <a:schemeClr val="tx1"/>
              </a:solidFill>
              <a:effectLst/>
            </a:endParaRPr>
          </a:p>
          <a:p>
            <a:r>
              <a:rPr lang="en-US">
                <a:solidFill>
                  <a:schemeClr val="tx1"/>
                </a:solidFill>
                <a:effectLst/>
              </a:rPr>
              <a:t>JQuery </a:t>
            </a:r>
            <a:r>
              <a:rPr lang="en-US">
                <a:effectLst/>
              </a:rPr>
              <a:t>was created in 2006 by </a:t>
            </a:r>
            <a:r>
              <a:rPr lang="en-US" b="1">
                <a:effectLst/>
              </a:rPr>
              <a:t>John Resig</a:t>
            </a:r>
            <a:r>
              <a:rPr lang="en-US">
                <a:effectLst/>
              </a:rPr>
              <a:t>. It was designed to handle Browser incompatibilities and to simplify HTML DOM Manipulation, Event Handling, Animations, and Ajax.</a:t>
            </a:r>
            <a:endParaRPr lang="en-US">
              <a:effectLst/>
            </a:endParaRPr>
          </a:p>
          <a:p>
            <a:r>
              <a:rPr lang="en-US">
                <a:solidFill>
                  <a:srgbClr val="FFFF00"/>
                </a:solidFill>
                <a:effectLst/>
              </a:rPr>
              <a:t>&lt;script src="https://ajax.googleapis.com/ajax/libs/jquery/3.4.1/jquery.min.js"&gt;&lt;/script&gt;</a:t>
            </a:r>
            <a:endParaRPr lang="en-US">
              <a:solidFill>
                <a:srgbClr val="FFFF00"/>
              </a:solidFill>
              <a:effectLst/>
            </a:endParaRPr>
          </a:p>
          <a:p>
            <a:r>
              <a:rPr lang="en-US" sz="2400" b="1">
                <a:solidFill>
                  <a:srgbClr val="0070C0"/>
                </a:solidFill>
              </a:rPr>
              <a:t>jQuery Syntax</a:t>
            </a:r>
            <a:endParaRPr lang="en-US"/>
          </a:p>
          <a:p>
            <a:pPr marL="36830" indent="0">
              <a:buNone/>
            </a:pPr>
            <a:r>
              <a:rPr lang="en-US"/>
              <a:t>The jQuery syntax is tailor-made for </a:t>
            </a:r>
            <a:r>
              <a:rPr lang="en-US" b="1">
                <a:solidFill>
                  <a:srgbClr val="FFC000"/>
                </a:solidFill>
              </a:rPr>
              <a:t>selecting</a:t>
            </a:r>
            <a:r>
              <a:rPr lang="en-US"/>
              <a:t> HTML elements and performing some </a:t>
            </a:r>
            <a:r>
              <a:rPr lang="en-US" b="1">
                <a:solidFill>
                  <a:srgbClr val="FFC000"/>
                </a:solidFill>
              </a:rPr>
              <a:t>action</a:t>
            </a:r>
            <a:r>
              <a:rPr lang="en-US"/>
              <a:t> on the element(s).</a:t>
            </a:r>
            <a:endParaRPr lang="en-US"/>
          </a:p>
          <a:p>
            <a:endParaRPr lang="en-US">
              <a:solidFill>
                <a:srgbClr val="FFFF00"/>
              </a:solidFill>
              <a:effectLst/>
            </a:endParaRPr>
          </a:p>
          <a:p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00665" y="4383310"/>
            <a:ext cx="5914266" cy="23083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830" indent="0">
              <a:buNone/>
            </a:pPr>
            <a:r>
              <a:rPr lang="en-US"/>
              <a:t>Basic syntax is: </a:t>
            </a:r>
            <a:r>
              <a:rPr lang="en-US" b="1">
                <a:solidFill>
                  <a:srgbClr val="002060"/>
                </a:solidFill>
              </a:rPr>
              <a:t>$(</a:t>
            </a:r>
            <a:r>
              <a:rPr lang="en-US" b="1" i="1">
                <a:solidFill>
                  <a:srgbClr val="002060"/>
                </a:solidFill>
              </a:rPr>
              <a:t>selector</a:t>
            </a:r>
            <a:r>
              <a:rPr lang="en-US" b="1">
                <a:solidFill>
                  <a:srgbClr val="002060"/>
                </a:solidFill>
              </a:rPr>
              <a:t>).</a:t>
            </a:r>
            <a:r>
              <a:rPr lang="en-US" b="1" i="1">
                <a:solidFill>
                  <a:srgbClr val="002060"/>
                </a:solidFill>
              </a:rPr>
              <a:t>action</a:t>
            </a:r>
            <a:r>
              <a:rPr lang="en-US" b="1">
                <a:solidFill>
                  <a:srgbClr val="002060"/>
                </a:solidFill>
              </a:rPr>
              <a:t>()</a:t>
            </a:r>
            <a:endParaRPr lang="en-US" b="1">
              <a:solidFill>
                <a:srgbClr val="002060"/>
              </a:solidFill>
            </a:endParaRPr>
          </a:p>
          <a:p>
            <a:pPr marL="36830" indent="0">
              <a:buNone/>
            </a:pPr>
            <a:endParaRPr lang="en-US">
              <a:solidFill>
                <a:srgbClr val="FFC000"/>
              </a:solidFill>
            </a:endParaRPr>
          </a:p>
          <a:p>
            <a:r>
              <a:rPr lang="en-US"/>
              <a:t>A </a:t>
            </a:r>
            <a:r>
              <a:rPr lang="en-US" b="1">
                <a:solidFill>
                  <a:srgbClr val="002060"/>
                </a:solidFill>
              </a:rPr>
              <a:t>$</a:t>
            </a:r>
            <a:r>
              <a:rPr lang="en-US"/>
              <a:t> sign to define/access jQuery</a:t>
            </a:r>
            <a:endParaRPr lang="en-US"/>
          </a:p>
          <a:p>
            <a:endParaRPr lang="en-US"/>
          </a:p>
          <a:p>
            <a:r>
              <a:rPr lang="en-US"/>
              <a:t>A </a:t>
            </a:r>
            <a:r>
              <a:rPr lang="en-US" b="1">
                <a:solidFill>
                  <a:srgbClr val="002060"/>
                </a:solidFill>
              </a:rPr>
              <a:t>(</a:t>
            </a:r>
            <a:r>
              <a:rPr lang="en-US" b="1" i="1">
                <a:solidFill>
                  <a:srgbClr val="002060"/>
                </a:solidFill>
              </a:rPr>
              <a:t>selector</a:t>
            </a:r>
            <a:r>
              <a:rPr lang="en-US" b="1">
                <a:solidFill>
                  <a:srgbClr val="002060"/>
                </a:solidFill>
              </a:rPr>
              <a:t>) </a:t>
            </a:r>
            <a:r>
              <a:rPr lang="en-US"/>
              <a:t>to "query (or find)" HTML elements</a:t>
            </a:r>
            <a:endParaRPr lang="en-US"/>
          </a:p>
          <a:p>
            <a:endParaRPr lang="en-US"/>
          </a:p>
          <a:p>
            <a:r>
              <a:rPr lang="en-US"/>
              <a:t>A jQuery </a:t>
            </a:r>
            <a:r>
              <a:rPr lang="en-US" b="1" i="1">
                <a:solidFill>
                  <a:srgbClr val="002060"/>
                </a:solidFill>
              </a:rPr>
              <a:t>action</a:t>
            </a:r>
            <a:r>
              <a:rPr lang="en-US" b="1">
                <a:solidFill>
                  <a:srgbClr val="002060"/>
                </a:solidFill>
              </a:rPr>
              <a:t>() </a:t>
            </a:r>
            <a:r>
              <a:rPr lang="en-US"/>
              <a:t>to be performed on the element(s)</a:t>
            </a:r>
            <a:endParaRPr lang="en-US"/>
          </a:p>
          <a:p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24540"/>
            <a:ext cx="619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OOP Concept :</a:t>
            </a:r>
            <a:endParaRPr lang="en-US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1" y="1828800"/>
            <a:ext cx="118930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OOPs makes development and maintenance easier where as in Procedure  oriented programming it is not easy to manage if code grows as project size grows.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2. OOPs provides data hiding whereas in Procedure-oriented programming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a global data can be accessed from anywhere.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3. OOPs provides ability to simulate real-world event much more effectively. We can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provide the solution of real word problem if we are using the Object-Oriented  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Programming. etc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rgbClr val="FFC000"/>
                </a:solidFill>
              </a:rPr>
              <a:t>JavaScript OOPS : </a:t>
            </a:r>
            <a:endParaRPr lang="en-US" sz="4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JQuery 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3" y="919015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b="1">
                <a:solidFill>
                  <a:srgbClr val="0070C0"/>
                </a:solidFill>
                <a:effectLst/>
              </a:rPr>
              <a:t>Finding HTML Elements by ID :</a:t>
            </a:r>
            <a:endParaRPr lang="en-US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endParaRPr lang="en-US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endParaRPr lang="en-US"/>
          </a:p>
          <a:p>
            <a:pPr marL="36830" indent="0">
              <a:buNone/>
            </a:pPr>
            <a:endParaRPr lang="en-US">
              <a:effectLst/>
            </a:endParaRPr>
          </a:p>
          <a:p>
            <a:pPr marL="36830" indent="0">
              <a:buNone/>
            </a:pPr>
            <a:r>
              <a:rPr lang="en-US" b="1">
                <a:solidFill>
                  <a:srgbClr val="0070C0"/>
                </a:solidFill>
                <a:effectLst/>
              </a:rPr>
              <a:t>Finding HTML Elements by Tag Name :</a:t>
            </a:r>
            <a:endParaRPr lang="en-US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endParaRPr lang="en-US"/>
          </a:p>
          <a:p>
            <a:pPr marL="36830" indent="0">
              <a:buNone/>
            </a:pPr>
            <a:endParaRPr lang="en-US"/>
          </a:p>
          <a:p>
            <a:pPr marL="36830" indent="0">
              <a:buNone/>
            </a:pPr>
            <a:endParaRPr lang="en-US"/>
          </a:p>
          <a:p>
            <a:pPr marL="36830" indent="0">
              <a:buNone/>
            </a:pPr>
            <a:endParaRPr lang="en-US"/>
          </a:p>
          <a:p>
            <a:pPr marL="36830" indent="0">
              <a:buNone/>
            </a:pPr>
            <a:r>
              <a:rPr lang="en-US" b="1">
                <a:solidFill>
                  <a:srgbClr val="0070C0"/>
                </a:solidFill>
                <a:effectLst/>
              </a:rPr>
              <a:t>Finding HTML Elements by Class Name :</a:t>
            </a:r>
            <a:endParaRPr lang="en-US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1080" y="1466557"/>
            <a:ext cx="7852123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var myElement = $("#id01") 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 JQuery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var myElement = document.getElementById("id01");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JavaScript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080" y="3323485"/>
            <a:ext cx="8523243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var myElements = $("p");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 JQuery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var myElements = document.getElementsByTagName("p");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 JavaScript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080" y="5344987"/>
            <a:ext cx="8900747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var myElement = $(".intro");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 JQuery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var myElement = document.getElementsByClassName("intro");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JavaScript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JQuery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947957"/>
            <a:ext cx="12002105" cy="5813694"/>
          </a:xfrm>
        </p:spPr>
        <p:txBody>
          <a:bodyPr/>
          <a:lstStyle/>
          <a:p>
            <a:pPr marL="36830" indent="0">
              <a:buNone/>
            </a:pPr>
            <a:r>
              <a:rPr lang="en-US" b="1">
                <a:solidFill>
                  <a:srgbClr val="0070C0"/>
                </a:solidFill>
                <a:effectLst/>
              </a:rPr>
              <a:t>Function Syntax :</a:t>
            </a:r>
            <a:endParaRPr lang="en-US" b="1">
              <a:solidFill>
                <a:srgbClr val="0070C0"/>
              </a:solidFill>
              <a:effectLst/>
            </a:endParaRPr>
          </a:p>
          <a:p>
            <a:endParaRPr lang="en-US">
              <a:effectLst/>
            </a:endParaRPr>
          </a:p>
          <a:p>
            <a:endParaRPr lang="en-US"/>
          </a:p>
          <a:p>
            <a:pPr lvl="8"/>
            <a:endParaRPr lang="en-US"/>
          </a:p>
          <a:p>
            <a:pPr marL="36830" indent="0">
              <a:buNone/>
            </a:pPr>
            <a:endParaRPr lang="en-US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r>
              <a:rPr lang="en-US" b="1">
                <a:solidFill>
                  <a:srgbClr val="0070C0"/>
                </a:solidFill>
                <a:effectLst/>
              </a:rPr>
              <a:t>Hiding HTML Elements</a:t>
            </a:r>
            <a:endParaRPr lang="en-US" b="1">
              <a:solidFill>
                <a:srgbClr val="0070C0"/>
              </a:solidFill>
              <a:effectLst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36830" indent="0">
              <a:buNone/>
            </a:pPr>
            <a:r>
              <a:rPr lang="en-US" b="1">
                <a:solidFill>
                  <a:srgbClr val="0070C0"/>
                </a:solidFill>
                <a:effectLst/>
              </a:rPr>
              <a:t>Showing HTML Elements</a:t>
            </a:r>
            <a:endParaRPr lang="en-US" b="1">
              <a:solidFill>
                <a:srgbClr val="0070C0"/>
              </a:solidFill>
              <a:effectLst/>
            </a:endParaRPr>
          </a:p>
          <a:p>
            <a:pPr marL="36830" indent="0">
              <a:buNone/>
            </a:pPr>
            <a:endParaRPr lang="en-US" b="1">
              <a:solidFill>
                <a:srgbClr val="0070C0"/>
              </a:solidFill>
              <a:effectLst/>
            </a:endParaRPr>
          </a:p>
          <a:p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4254" y="3501771"/>
            <a:ext cx="6014933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myElement.hide();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 JQuery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myElement.style.display = "none";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JavaScript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254" y="5248079"/>
            <a:ext cx="6014933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myElement.show();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 JQuery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myElement.style.display = "";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with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JavaScript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4985" y="1336037"/>
            <a:ext cx="3631064" cy="17543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$(document).ready(function(){</a:t>
            </a:r>
            <a:br>
              <a:rPr lang="en-US"/>
            </a:br>
            <a:br>
              <a:rPr lang="en-US"/>
            </a:br>
            <a:r>
              <a:rPr lang="en-US"/>
              <a:t>  </a:t>
            </a:r>
            <a:r>
              <a:rPr lang="en-US" i="1"/>
              <a:t>// jQuery stmts...</a:t>
            </a:r>
            <a:br>
              <a:rPr lang="en-US"/>
            </a:br>
            <a:br>
              <a:rPr lang="en-US"/>
            </a:br>
            <a:r>
              <a:rPr lang="en-US"/>
              <a:t>}); 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AJAX with JQuery : 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947957"/>
            <a:ext cx="12002105" cy="5813694"/>
          </a:xfrm>
        </p:spPr>
        <p:txBody>
          <a:bodyPr/>
          <a:lstStyle/>
          <a:p>
            <a:pPr marL="36830" indent="0">
              <a:buNone/>
            </a:pPr>
            <a:r>
              <a:rPr lang="en-US"/>
              <a:t>load() method loads data from a server and puts the returned data into the selected element.</a:t>
            </a:r>
            <a:endParaRPr lang="en-US">
              <a:effectLst/>
            </a:endParaRPr>
          </a:p>
          <a:p>
            <a:endParaRPr lang="en-US"/>
          </a:p>
          <a:p>
            <a:pPr lvl="8"/>
            <a:endParaRPr lang="en-US"/>
          </a:p>
          <a:p>
            <a:pPr marL="36830" indent="0">
              <a:buNone/>
            </a:pPr>
            <a:endParaRPr lang="en-US" b="1">
              <a:solidFill>
                <a:srgbClr val="0070C0"/>
              </a:solidFill>
              <a:effectLst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36830" indent="0">
              <a:buNone/>
            </a:pPr>
            <a:endParaRPr lang="en-US" b="1">
              <a:solidFill>
                <a:srgbClr val="0070C0"/>
              </a:solidFill>
              <a:effectLst/>
            </a:endParaRPr>
          </a:p>
          <a:p>
            <a:endParaRPr lang="en-US"/>
          </a:p>
        </p:txBody>
      </p:sp>
      <p:pic>
        <p:nvPicPr>
          <p:cNvPr id="2052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51" y="33887"/>
            <a:ext cx="1128346" cy="11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6203" y="1497304"/>
            <a:ext cx="7733122" cy="4524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b="1">
                <a:solidFill>
                  <a:srgbClr val="002060"/>
                </a:solidFill>
              </a:rPr>
              <a:t>$(</a:t>
            </a:r>
            <a:r>
              <a:rPr lang="en-US" b="1" i="1">
                <a:solidFill>
                  <a:srgbClr val="002060"/>
                </a:solidFill>
              </a:rPr>
              <a:t>selector</a:t>
            </a:r>
            <a:r>
              <a:rPr lang="en-US" b="1">
                <a:solidFill>
                  <a:srgbClr val="002060"/>
                </a:solidFill>
              </a:rPr>
              <a:t>).load(</a:t>
            </a:r>
            <a:r>
              <a:rPr lang="en-US" b="1" i="1">
                <a:solidFill>
                  <a:srgbClr val="002060"/>
                </a:solidFill>
              </a:rPr>
              <a:t>URL,data,callback</a:t>
            </a:r>
            <a:r>
              <a:rPr lang="en-US" b="1">
                <a:solidFill>
                  <a:srgbClr val="002060"/>
                </a:solidFill>
              </a:rPr>
              <a:t>);</a:t>
            </a:r>
            <a:endParaRPr lang="en-US" b="1">
              <a:solidFill>
                <a:srgbClr val="002060"/>
              </a:solidFill>
            </a:endParaRPr>
          </a:p>
          <a:p>
            <a:endParaRPr lang="en-US"/>
          </a:p>
          <a:p>
            <a:r>
              <a:rPr lang="en-US"/>
              <a:t>URL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parameter specifies the URL you wish to load.</a:t>
            </a:r>
            <a:endParaRPr lang="en-US"/>
          </a:p>
          <a:p>
            <a:r>
              <a:rPr lang="en-US"/>
              <a:t>Data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parameter specifies a set of querystring key/value pairs to send along with the request.</a:t>
            </a:r>
            <a:endParaRPr lang="en-US"/>
          </a:p>
          <a:p>
            <a:endParaRPr lang="en-US"/>
          </a:p>
          <a:p>
            <a:r>
              <a:rPr lang="en-US"/>
              <a:t>Callback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parameter is the name of a function to be executed after the completion of load method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002060"/>
                </a:solidFill>
              </a:rPr>
              <a:t>$.get(</a:t>
            </a:r>
            <a:r>
              <a:rPr lang="en-US" b="1" i="1">
                <a:solidFill>
                  <a:srgbClr val="002060"/>
                </a:solidFill>
              </a:rPr>
              <a:t>URL,callback</a:t>
            </a:r>
            <a:r>
              <a:rPr lang="en-US" b="1">
                <a:solidFill>
                  <a:srgbClr val="002060"/>
                </a:solidFill>
              </a:rPr>
              <a:t>); </a:t>
            </a:r>
            <a:endParaRPr lang="en-US" b="1">
              <a:solidFill>
                <a:srgbClr val="002060"/>
              </a:solidFill>
            </a:endParaRPr>
          </a:p>
          <a:p>
            <a:endParaRPr lang="en-US" b="1">
              <a:solidFill>
                <a:srgbClr val="002060"/>
              </a:solidFill>
            </a:endParaRPr>
          </a:p>
          <a:p>
            <a:r>
              <a:rPr lang="en-US" b="1">
                <a:solidFill>
                  <a:srgbClr val="002060"/>
                </a:solidFill>
              </a:rPr>
              <a:t>$.post(</a:t>
            </a:r>
            <a:r>
              <a:rPr lang="en-US" b="1" i="1">
                <a:solidFill>
                  <a:srgbClr val="002060"/>
                </a:solidFill>
              </a:rPr>
              <a:t>URL,data,callback</a:t>
            </a:r>
            <a:r>
              <a:rPr lang="en-US" b="1">
                <a:solidFill>
                  <a:srgbClr val="002060"/>
                </a:solidFill>
              </a:rPr>
              <a:t>); </a:t>
            </a:r>
            <a:endParaRPr lang="en-US" b="1">
              <a:solidFill>
                <a:srgbClr val="002060"/>
              </a:solidFill>
            </a:endParaRPr>
          </a:p>
          <a:p>
            <a:endParaRPr lang="en-US" b="1">
              <a:solidFill>
                <a:srgbClr val="002060"/>
              </a:solidFill>
            </a:endParaRPr>
          </a:p>
          <a:p>
            <a:endParaRPr lang="en-US" b="1">
              <a:solidFill>
                <a:srgbClr val="00206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OOPS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7" y="1455723"/>
            <a:ext cx="12002105" cy="5043103"/>
          </a:xfrm>
        </p:spPr>
        <p:txBody>
          <a:bodyPr/>
          <a:lstStyle/>
          <a:p>
            <a:pPr marL="36830" indent="0">
              <a:buNone/>
            </a:pPr>
            <a:r>
              <a:rPr lang="en-US">
                <a:effectLst/>
              </a:rPr>
              <a:t>There are 4 ways to create objects.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1) By using object literal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2) By using an instance of Object directly (using new keyword)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3) By using an object constructor (using new keyword)</a:t>
            </a:r>
            <a:endParaRPr lang="en-US">
              <a:effectLst/>
            </a:endParaRPr>
          </a:p>
          <a:p>
            <a:r>
              <a:rPr lang="en-US">
                <a:effectLst/>
              </a:rPr>
              <a:t>4) By using Classes</a:t>
            </a:r>
            <a:endParaRPr lang="en-US">
              <a:effectLst/>
            </a:endParaRPr>
          </a:p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</a:rPr>
              <a:t>1) By Object Literal :</a:t>
            </a:r>
            <a:endParaRPr lang="en-US" sz="2400" b="1">
              <a:solidFill>
                <a:srgbClr val="0070C0"/>
              </a:solidFill>
            </a:endParaRPr>
          </a:p>
          <a:p>
            <a:pPr marL="36830" indent="0">
              <a:buNone/>
            </a:pPr>
            <a:r>
              <a:rPr lang="en-US"/>
              <a:t>	</a:t>
            </a:r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8388" y="869233"/>
            <a:ext cx="736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create JavaScript Objects :</a:t>
            </a:r>
            <a:endParaRPr lang="en-US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402" y="4145549"/>
            <a:ext cx="10007894" cy="2616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830"/>
            <a:r>
              <a:rPr lang="en-US" b="1"/>
              <a:t>Ex :  </a:t>
            </a:r>
            <a:r>
              <a:rPr lang="en-US" sz="2000" b="1">
                <a:solidFill>
                  <a:schemeClr val="bg1"/>
                </a:solidFill>
              </a:rPr>
              <a:t>object = { property1 : value1 , property2 : value2   .....     } </a:t>
            </a:r>
            <a:endParaRPr lang="en-US" sz="2000" b="1">
              <a:solidFill>
                <a:schemeClr val="bg1"/>
              </a:solidFill>
            </a:endParaRPr>
          </a:p>
          <a:p>
            <a:pPr marL="36830"/>
            <a:r>
              <a:rPr lang="en-US"/>
              <a:t>		</a:t>
            </a:r>
            <a:endParaRPr lang="en-US"/>
          </a:p>
          <a:p>
            <a:pPr marL="36830"/>
            <a:r>
              <a:rPr lang="en-US"/>
              <a:t>	  var car = {‘name’ : ‘audi’ , ‘model’:2019 , ‘engine’ :’petrol’}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o</a:t>
            </a:r>
            <a:r>
              <a:rPr lang="en-US">
                <a:solidFill>
                  <a:schemeClr val="bg1"/>
                </a:solidFill>
              </a:rPr>
              <a:t>bject was created in var car</a:t>
            </a:r>
            <a:endParaRPr lang="en-US">
              <a:solidFill>
                <a:schemeClr val="bg1"/>
              </a:solidFill>
            </a:endParaRPr>
          </a:p>
          <a:p>
            <a:pPr marL="36830"/>
            <a:r>
              <a:rPr lang="en-US"/>
              <a:t>	</a:t>
            </a:r>
            <a:endParaRPr lang="en-US"/>
          </a:p>
          <a:p>
            <a:pPr marL="36830"/>
            <a:r>
              <a:rPr lang="en-US"/>
              <a:t>	</a:t>
            </a:r>
            <a:r>
              <a:rPr lang="en-US" b="1"/>
              <a:t>  Accessing Objects :</a:t>
            </a:r>
            <a:endParaRPr lang="en-US" b="1"/>
          </a:p>
          <a:p>
            <a:pPr marL="36830"/>
            <a:r>
              <a:rPr lang="en-US"/>
              <a:t>						console.log(car.name)</a:t>
            </a:r>
            <a:endParaRPr lang="en-US"/>
          </a:p>
          <a:p>
            <a:pPr marL="36830"/>
            <a:r>
              <a:rPr lang="en-US"/>
              <a:t>						console.log(car.model)</a:t>
            </a:r>
            <a:endParaRPr lang="en-US"/>
          </a:p>
          <a:p>
            <a:pPr marL="36830"/>
            <a:r>
              <a:rPr lang="en-US"/>
              <a:t>						console.log(car.engine)</a:t>
            </a:r>
            <a:endParaRPr lang="en-US"/>
          </a:p>
          <a:p>
            <a:pPr marL="3683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OOPS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2) By creating instance of Object directly (using new keyword) :</a:t>
            </a:r>
            <a:endParaRPr lang="en-US" sz="2400" b="1">
              <a:solidFill>
                <a:srgbClr val="0070C0"/>
              </a:solidFill>
              <a:effectLst/>
            </a:endParaRPr>
          </a:p>
          <a:p>
            <a:endParaRPr lang="en-US" sz="2400" b="1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0289" y="2120949"/>
            <a:ext cx="11047933" cy="39703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830"/>
            <a:r>
              <a:rPr lang="en-US" b="1"/>
              <a:t>Ex :  </a:t>
            </a:r>
            <a:r>
              <a:rPr lang="en-US"/>
              <a:t>		</a:t>
            </a:r>
            <a:endParaRPr lang="en-US"/>
          </a:p>
          <a:p>
            <a:pPr marL="36830"/>
            <a:r>
              <a:rPr lang="en-US"/>
              <a:t>	  var car = </a:t>
            </a:r>
            <a:r>
              <a:rPr lang="en-US" b="1">
                <a:solidFill>
                  <a:srgbClr val="FFC000"/>
                </a:solidFill>
              </a:rPr>
              <a:t>new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Object( )  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object was created in var car using new keyword along with direct Object</a:t>
            </a:r>
            <a:endParaRPr lang="en-US">
              <a:solidFill>
                <a:schemeClr val="bg1"/>
              </a:solidFill>
            </a:endParaRPr>
          </a:p>
          <a:p>
            <a:pPr marL="36830"/>
            <a:r>
              <a:rPr lang="en-US"/>
              <a:t>	</a:t>
            </a:r>
            <a:endParaRPr lang="en-US"/>
          </a:p>
          <a:p>
            <a:pPr marL="36830"/>
            <a:r>
              <a:rPr lang="en-US"/>
              <a:t>	  car.name = ‘audi’</a:t>
            </a:r>
            <a:endParaRPr lang="en-US"/>
          </a:p>
          <a:p>
            <a:pPr marL="36830"/>
            <a:r>
              <a:rPr lang="en-US"/>
              <a:t>	</a:t>
            </a:r>
            <a:endParaRPr lang="en-US"/>
          </a:p>
          <a:p>
            <a:pPr marL="36830"/>
            <a:r>
              <a:rPr lang="en-US"/>
              <a:t>	  car.model = 2019</a:t>
            </a:r>
            <a:endParaRPr lang="en-US"/>
          </a:p>
          <a:p>
            <a:pPr marL="36830"/>
            <a:endParaRPr lang="en-US"/>
          </a:p>
          <a:p>
            <a:pPr marL="36830"/>
            <a:r>
              <a:rPr lang="en-US"/>
              <a:t>	  car.engine = ‘petrol’	  </a:t>
            </a:r>
            <a:endParaRPr lang="en-US"/>
          </a:p>
          <a:p>
            <a:pPr marL="36830"/>
            <a:endParaRPr lang="en-US"/>
          </a:p>
          <a:p>
            <a:pPr marL="36830"/>
            <a:r>
              <a:rPr lang="en-US" b="1"/>
              <a:t>Accessing Objects :</a:t>
            </a:r>
            <a:r>
              <a:rPr lang="en-US"/>
              <a:t>		console.log(car)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{‘name’ : ‘audi’ , ‘model’:2019 , ‘engine’ :’petrol’} </a:t>
            </a:r>
            <a:endParaRPr lang="en-US"/>
          </a:p>
          <a:p>
            <a:pPr marL="36830"/>
            <a:r>
              <a:rPr lang="en-US"/>
              <a:t>						console.log(car.name)</a:t>
            </a:r>
            <a:endParaRPr lang="en-US"/>
          </a:p>
          <a:p>
            <a:pPr marL="36830"/>
            <a:r>
              <a:rPr lang="en-US"/>
              <a:t>						console.log(car.model)</a:t>
            </a:r>
            <a:endParaRPr lang="en-US"/>
          </a:p>
          <a:p>
            <a:pPr marL="36830"/>
            <a:r>
              <a:rPr lang="en-US"/>
              <a:t>						console.log(car.engine)</a:t>
            </a:r>
            <a:endParaRPr lang="en-US"/>
          </a:p>
          <a:p>
            <a:pPr marL="3683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OOPS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02" y="1257665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3) By using an object constructor (using new keyword) :</a:t>
            </a:r>
            <a:endParaRPr lang="en-US" sz="2400" b="1">
              <a:solidFill>
                <a:srgbClr val="0070C0"/>
              </a:solidFill>
              <a:effectLst/>
            </a:endParaRPr>
          </a:p>
          <a:p>
            <a:endParaRPr lang="en-US" sz="2400" b="1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0290" y="2120949"/>
            <a:ext cx="7969370" cy="39703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830"/>
            <a:r>
              <a:rPr lang="en-US" b="1"/>
              <a:t>Ex :  </a:t>
            </a:r>
            <a:r>
              <a:rPr lang="en-US"/>
              <a:t>		</a:t>
            </a:r>
            <a:endParaRPr lang="en-US"/>
          </a:p>
          <a:p>
            <a:pPr marL="36830"/>
            <a:r>
              <a:rPr lang="en-US"/>
              <a:t>	  function car(name,model,engine ){  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constructor function</a:t>
            </a:r>
            <a:endParaRPr lang="en-US">
              <a:solidFill>
                <a:schemeClr val="bg1"/>
              </a:solidFill>
            </a:endParaRPr>
          </a:p>
          <a:p>
            <a:pPr marL="36830"/>
            <a:r>
              <a:rPr lang="en-US"/>
              <a:t>	</a:t>
            </a:r>
            <a:endParaRPr lang="en-US"/>
          </a:p>
          <a:p>
            <a:pPr marL="36830"/>
            <a:r>
              <a:rPr lang="en-US"/>
              <a:t>	  this.car_name = name 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chemeClr val="bg2"/>
                </a:solidFill>
                <a:sym typeface="Wingdings" panose="05000000000000000000" pitchFamily="2" charset="2"/>
              </a:rPr>
              <a:t>‘this’ </a:t>
            </a:r>
            <a:r>
              <a:rPr lang="en-US">
                <a:solidFill>
                  <a:schemeClr val="bg2"/>
                </a:solidFill>
                <a:sym typeface="Wingdings" panose="05000000000000000000" pitchFamily="2" charset="2"/>
              </a:rPr>
              <a:t>keyword referes to current object</a:t>
            </a:r>
            <a:endParaRPr lang="en-US">
              <a:solidFill>
                <a:schemeClr val="bg2"/>
              </a:solidFill>
            </a:endParaRPr>
          </a:p>
          <a:p>
            <a:pPr marL="36830"/>
            <a:r>
              <a:rPr lang="en-US"/>
              <a:t>	</a:t>
            </a:r>
            <a:endParaRPr lang="en-US"/>
          </a:p>
          <a:p>
            <a:pPr marL="36830"/>
            <a:r>
              <a:rPr lang="en-US"/>
              <a:t>	  this.car_model = model</a:t>
            </a:r>
            <a:endParaRPr lang="en-US"/>
          </a:p>
          <a:p>
            <a:pPr marL="36830"/>
            <a:endParaRPr lang="en-US"/>
          </a:p>
          <a:p>
            <a:pPr marL="36830"/>
            <a:r>
              <a:rPr lang="en-US"/>
              <a:t>	  this.car_engine = engine	}  </a:t>
            </a:r>
            <a:endParaRPr lang="en-US"/>
          </a:p>
          <a:p>
            <a:pPr marL="36830"/>
            <a:endParaRPr lang="en-US"/>
          </a:p>
          <a:p>
            <a:pPr marL="36830"/>
            <a:r>
              <a:rPr lang="en-US" b="1"/>
              <a:t>Accessing Objects :</a:t>
            </a:r>
            <a:r>
              <a:rPr lang="en-US"/>
              <a:t>		x = new car(‘audi’ , 2019 , ‘petrol’)</a:t>
            </a:r>
            <a:endParaRPr lang="en-US"/>
          </a:p>
          <a:p>
            <a:pPr marL="36830"/>
            <a:r>
              <a:rPr lang="en-US"/>
              <a:t>						console.log(x.car_name)</a:t>
            </a:r>
            <a:endParaRPr lang="en-US"/>
          </a:p>
          <a:p>
            <a:pPr marL="36830"/>
            <a:r>
              <a:rPr lang="en-US"/>
              <a:t>						console.log(x.car_model)</a:t>
            </a:r>
            <a:endParaRPr lang="en-US"/>
          </a:p>
          <a:p>
            <a:pPr marL="36830"/>
            <a:r>
              <a:rPr lang="en-US"/>
              <a:t>						console.log(x.car_engine)</a:t>
            </a:r>
            <a:endParaRPr lang="en-US"/>
          </a:p>
          <a:p>
            <a:pPr marL="36830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OOPS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" y="972439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4) By using Class :</a:t>
            </a:r>
            <a:endParaRPr lang="en-US" sz="2400" b="1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2078" y="1500163"/>
            <a:ext cx="7659134" cy="5078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Ex :  </a:t>
            </a:r>
            <a:r>
              <a:rPr lang="en-US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car{	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constructor(name,model,engine){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this.car_name = 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this.car_model = model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this.car_engine = engine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work( ) {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return(“moves”)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music( ) {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return(“plays music”)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/>
              <a:t>	</a:t>
            </a:r>
            <a:r>
              <a:rPr lang="en-US" b="1"/>
              <a:t>Accessing Objects :</a:t>
            </a:r>
            <a:r>
              <a:rPr lang="en-US"/>
              <a:t>	</a:t>
            </a:r>
            <a:r>
              <a:rPr lang="en-US" i="1"/>
              <a:t>var</a:t>
            </a:r>
            <a:r>
              <a:rPr lang="en-US"/>
              <a:t> a = new </a:t>
            </a:r>
            <a:r>
              <a:rPr lang="en-US" u="sng"/>
              <a:t>car</a:t>
            </a:r>
            <a:r>
              <a:rPr lang="en-US"/>
              <a:t>(‘audi’,2019,'petrol’)</a:t>
            </a:r>
            <a:endParaRPr lang="en-US"/>
          </a:p>
          <a:p>
            <a:br>
              <a:rPr lang="en-US"/>
            </a:br>
            <a:r>
              <a:rPr lang="en-US"/>
              <a:t>					       </a:t>
            </a:r>
            <a:r>
              <a:rPr lang="en-US" i="1"/>
              <a:t>var</a:t>
            </a:r>
            <a:r>
              <a:rPr lang="en-US"/>
              <a:t> b = new </a:t>
            </a:r>
            <a:r>
              <a:rPr lang="en-US" u="sng"/>
              <a:t>car</a:t>
            </a:r>
            <a:r>
              <a:rPr lang="en-US"/>
              <a:t>(‘bmw’,2018,'diesel’)</a:t>
            </a:r>
            <a:endParaRPr lang="en-US"/>
          </a:p>
          <a:p>
            <a:r>
              <a:rPr lang="en-US"/>
              <a:t>									</a:t>
            </a:r>
            <a:endParaRPr lang="en-US"/>
          </a:p>
          <a:p>
            <a:pPr lvl="6"/>
            <a:r>
              <a:rPr lang="en-US" i="1"/>
              <a:t>console</a:t>
            </a:r>
            <a:r>
              <a:rPr lang="en-US"/>
              <a:t>.log(a. car_color)</a:t>
            </a:r>
            <a:br>
              <a:rPr lang="en-US"/>
            </a:br>
            <a:r>
              <a:rPr lang="en-US" i="1"/>
              <a:t>console</a:t>
            </a:r>
            <a:r>
              <a:rPr lang="en-US"/>
              <a:t>.log(a.work())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3" y="96350"/>
            <a:ext cx="7500443" cy="970450"/>
          </a:xfrm>
        </p:spPr>
        <p:txBody>
          <a:bodyPr/>
          <a:lstStyle/>
          <a:p>
            <a:pPr algn="l"/>
            <a:r>
              <a:rPr lang="en-US" b="1">
                <a:solidFill>
                  <a:srgbClr val="FFC000"/>
                </a:solidFill>
              </a:rPr>
              <a:t>JavaScript OOPS :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" y="972439"/>
            <a:ext cx="12002105" cy="5503985"/>
          </a:xfrm>
        </p:spPr>
        <p:txBody>
          <a:bodyPr/>
          <a:lstStyle/>
          <a:p>
            <a:pPr marL="36830" indent="0">
              <a:buNone/>
            </a:pPr>
            <a:r>
              <a:rPr lang="en-US" sz="2400" b="1">
                <a:solidFill>
                  <a:srgbClr val="0070C0"/>
                </a:solidFill>
                <a:effectLst/>
              </a:rPr>
              <a:t>Assigning Class to a Variable :</a:t>
            </a:r>
            <a:endParaRPr lang="en-US" sz="2400" b="1">
              <a:effectLst/>
            </a:endParaRPr>
          </a:p>
          <a:p>
            <a:endParaRPr lang="en-US"/>
          </a:p>
        </p:txBody>
      </p:sp>
      <p:pic>
        <p:nvPicPr>
          <p:cNvPr id="5" name="Picture 4" descr="Image result for javascript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07" y="34348"/>
            <a:ext cx="1229745" cy="11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2078" y="1500163"/>
            <a:ext cx="7659134" cy="5078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Ex :  var x = </a:t>
            </a:r>
            <a:r>
              <a:rPr lang="en-US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{	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constructor(name,model,engine){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this.car_name = 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this.car_model = model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this.car_engine = engine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work( ) {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return(“moves”)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music( ) {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return(“plays music”)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/>
              <a:t>	</a:t>
            </a:r>
            <a:r>
              <a:rPr lang="en-US" b="1"/>
              <a:t>Accessing Objects :</a:t>
            </a:r>
            <a:r>
              <a:rPr lang="en-US"/>
              <a:t>	</a:t>
            </a:r>
            <a:r>
              <a:rPr lang="en-US" i="1"/>
              <a:t>var</a:t>
            </a:r>
            <a:r>
              <a:rPr lang="en-US"/>
              <a:t> a = new </a:t>
            </a:r>
            <a:r>
              <a:rPr lang="en-US" u="sng"/>
              <a:t>x</a:t>
            </a:r>
            <a:r>
              <a:rPr lang="en-US"/>
              <a:t>(‘audi’,2019,'petrol’)</a:t>
            </a:r>
            <a:endParaRPr lang="en-US"/>
          </a:p>
          <a:p>
            <a:br>
              <a:rPr lang="en-US"/>
            </a:br>
            <a:r>
              <a:rPr lang="en-US"/>
              <a:t>					       </a:t>
            </a:r>
            <a:r>
              <a:rPr lang="en-US" i="1"/>
              <a:t>var</a:t>
            </a:r>
            <a:r>
              <a:rPr lang="en-US"/>
              <a:t> b = new </a:t>
            </a:r>
            <a:r>
              <a:rPr lang="en-US" u="sng"/>
              <a:t>x</a:t>
            </a:r>
            <a:r>
              <a:rPr lang="en-US"/>
              <a:t>(‘bmw’,2018,'diesel’)</a:t>
            </a:r>
            <a:endParaRPr lang="en-US"/>
          </a:p>
          <a:p>
            <a:r>
              <a:rPr lang="en-US"/>
              <a:t>									</a:t>
            </a:r>
            <a:endParaRPr lang="en-US"/>
          </a:p>
          <a:p>
            <a:pPr lvl="6"/>
            <a:r>
              <a:rPr lang="en-US" i="1"/>
              <a:t>console</a:t>
            </a:r>
            <a:r>
              <a:rPr lang="en-US"/>
              <a:t>.log(a. car_color)</a:t>
            </a:r>
            <a:br>
              <a:rPr lang="en-US"/>
            </a:br>
            <a:r>
              <a:rPr lang="en-US" i="1"/>
              <a:t>console</a:t>
            </a:r>
            <a:r>
              <a:rPr lang="en-US"/>
              <a:t>.log(a.work())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21033</Words>
  <Application>WPS Presentation</Application>
  <PresentationFormat>Widescreen</PresentationFormat>
  <Paragraphs>883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</vt:lpstr>
      <vt:lpstr>SimSun</vt:lpstr>
      <vt:lpstr>Wingdings</vt:lpstr>
      <vt:lpstr>Trebuchet MS</vt:lpstr>
      <vt:lpstr>Wingdings 2</vt:lpstr>
      <vt:lpstr>Tahoma</vt:lpstr>
      <vt:lpstr>Microsoft YaHei</vt:lpstr>
      <vt:lpstr>Arial Unicode MS</vt:lpstr>
      <vt:lpstr>Calibri</vt:lpstr>
      <vt:lpstr>Arial Black</vt:lpstr>
      <vt:lpstr>Slate</vt:lpstr>
      <vt:lpstr>Welcome to JavaScript Advanced</vt:lpstr>
      <vt:lpstr>JavaScript OOPS : </vt:lpstr>
      <vt:lpstr>OOPS Terminology : </vt:lpstr>
      <vt:lpstr>JavaScript OOPS : </vt:lpstr>
      <vt:lpstr>JavaScript OOPS :</vt:lpstr>
      <vt:lpstr>JavaScript OOPS :</vt:lpstr>
      <vt:lpstr>JavaScript OOPS :</vt:lpstr>
      <vt:lpstr>JavaScript OOPS :</vt:lpstr>
      <vt:lpstr>JavaScript OOPS :</vt:lpstr>
      <vt:lpstr>JavaScript OOP Characteristics: </vt:lpstr>
      <vt:lpstr>JavaScript OOP Characteristics: </vt:lpstr>
      <vt:lpstr>JavaScript OOP Characteristics: </vt:lpstr>
      <vt:lpstr>  JavaScript for  Front End Web Scripting      (DOM Manipulations)  </vt:lpstr>
      <vt:lpstr>What is DOM :</vt:lpstr>
      <vt:lpstr>JavaScript DOM Manipulations : </vt:lpstr>
      <vt:lpstr>HTML DOM : </vt:lpstr>
      <vt:lpstr>JavaScript HTML DOM Methods :</vt:lpstr>
      <vt:lpstr>JavaScript HTML DOM Document :</vt:lpstr>
      <vt:lpstr>JavaScript HTML DOM Document :</vt:lpstr>
      <vt:lpstr>DOM Nodes : </vt:lpstr>
      <vt:lpstr>DOM Nodes :</vt:lpstr>
      <vt:lpstr>JavaScript HTML DOM Document :</vt:lpstr>
      <vt:lpstr>DOM Events : </vt:lpstr>
      <vt:lpstr>JavaScript </vt:lpstr>
      <vt:lpstr>BOM (Browser Object Model) :</vt:lpstr>
      <vt:lpstr>JavaScript Browser BOM : </vt:lpstr>
      <vt:lpstr>JavaScript Browser BOM : </vt:lpstr>
      <vt:lpstr>JavaScript Browser BOM : </vt:lpstr>
      <vt:lpstr>JavaScript Browser BOM : </vt:lpstr>
      <vt:lpstr>JavaScript Browser BOM : </vt:lpstr>
      <vt:lpstr>JavaScript Browser BOM : </vt:lpstr>
      <vt:lpstr>JavaScript Browser BOM : </vt:lpstr>
      <vt:lpstr>JavaScript Browser BOM : </vt:lpstr>
      <vt:lpstr>JavaScript </vt:lpstr>
      <vt:lpstr>What is AJAX ?  </vt:lpstr>
      <vt:lpstr>AJAX : </vt:lpstr>
      <vt:lpstr>AJAX : </vt:lpstr>
      <vt:lpstr>AJAX : </vt:lpstr>
      <vt:lpstr>What is JQuery ?</vt:lpstr>
      <vt:lpstr>JQuery  </vt:lpstr>
      <vt:lpstr>JQuery : </vt:lpstr>
      <vt:lpstr>AJAX with JQuery 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JavaScript Basics</dc:title>
  <dc:creator>Veera Raghava Morkonda</dc:creator>
  <cp:lastModifiedBy>Veera Raghava</cp:lastModifiedBy>
  <cp:revision>406</cp:revision>
  <dcterms:created xsi:type="dcterms:W3CDTF">2019-09-07T06:37:00Z</dcterms:created>
  <dcterms:modified xsi:type="dcterms:W3CDTF">2021-08-26T14:11:44Z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759D9627ACFC44649D053240C932209F</vt:lpwstr>
  </property>
  <property fmtid="{D5CDD505-2E9C-101B-9397-08002B2CF9AE}" pid="3" name="KSOProductBuildVer">
    <vt:lpwstr>1033-11.2.0.10265</vt:lpwstr>
  </property>
</Properties>
</file>