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45" r:id="rId3"/>
    <p:sldId id="256" r:id="rId4"/>
    <p:sldId id="257" r:id="rId5"/>
    <p:sldId id="259" r:id="rId6"/>
    <p:sldId id="260" r:id="rId7"/>
    <p:sldId id="380" r:id="rId8"/>
    <p:sldId id="261" r:id="rId9"/>
    <p:sldId id="262" r:id="rId10"/>
    <p:sldId id="263" r:id="rId11"/>
    <p:sldId id="264" r:id="rId12"/>
    <p:sldId id="265" r:id="rId13"/>
    <p:sldId id="346" r:id="rId14"/>
    <p:sldId id="347" r:id="rId15"/>
    <p:sldId id="348" r:id="rId16"/>
    <p:sldId id="349" r:id="rId17"/>
    <p:sldId id="382" r:id="rId18"/>
    <p:sldId id="351" r:id="rId19"/>
    <p:sldId id="352" r:id="rId20"/>
    <p:sldId id="353" r:id="rId21"/>
    <p:sldId id="354" r:id="rId22"/>
    <p:sldId id="355" r:id="rId23"/>
    <p:sldId id="381"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56" r:id="rId38"/>
    <p:sldId id="396" r:id="rId39"/>
    <p:sldId id="397" r:id="rId40"/>
    <p:sldId id="398" r:id="rId41"/>
    <p:sldId id="399" r:id="rId42"/>
    <p:sldId id="401" r:id="rId43"/>
    <p:sldId id="406" r:id="rId44"/>
    <p:sldId id="407" r:id="rId45"/>
    <p:sldId id="408" r:id="rId46"/>
    <p:sldId id="400" r:id="rId47"/>
    <p:sldId id="404" r:id="rId48"/>
    <p:sldId id="402" r:id="rId49"/>
    <p:sldId id="40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D2AA7-1EB2-4846-8626-8C09E7FBC54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F7A1B-342E-46E4-B8D3-5029861E46D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B546-D5AC-41F8-AAE1-6B3AD41F85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0B7B546-D5AC-41F8-AAE1-6B3AD41F85A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0B7B546-D5AC-41F8-AAE1-6B3AD41F85A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B7B546-D5AC-41F8-AAE1-6B3AD41F85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B7B546-D5AC-41F8-AAE1-6B3AD41F85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B7B546-D5AC-41F8-AAE1-6B3AD41F85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B7B546-D5AC-41F8-AAE1-6B3AD41F85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0B7B546-D5AC-41F8-AAE1-6B3AD41F85A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B546-D5AC-41F8-AAE1-6B3AD41F85A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B546-D5AC-41F8-AAE1-6B3AD41F85A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B7B546-D5AC-41F8-AAE1-6B3AD41F85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580A-1BDB-45BB-BF73-55B28DF092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B7B546-D5AC-41F8-AAE1-6B3AD41F85A6}" type="datetimeFigureOut">
              <a:rPr lang="en-US" smtClean="0"/>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5E6580A-1BDB-45BB-BF73-55B28DF0923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tutorialrepublic.com/javascript-tutorial/javascript-data-types.php" TargetMode="Externa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4"/>
          <p:cNvSpPr>
            <a:spLocks noGrp="1"/>
          </p:cNvSpPr>
          <p:nvPr>
            <p:ph type="title"/>
          </p:nvPr>
        </p:nvSpPr>
        <p:spPr>
          <a:xfrm>
            <a:off x="1828800" y="558226"/>
            <a:ext cx="8229600" cy="707886"/>
          </a:xfrm>
          <a:prstGeom prst="rect">
            <a:avLst/>
          </a:prstGeom>
          <a:noFill/>
        </p:spPr>
        <p:txBody>
          <a:bodyPr vert="horz" wrap="square" lIns="91440" tIns="45720" rIns="91440" bIns="45720" rtlCol="0" anchor="t">
            <a:spAutoFit/>
          </a:bodyPr>
          <a:lstStyle/>
          <a:p>
            <a:pPr algn="ctr"/>
            <a:r>
              <a:rPr lang="en-US" sz="4000" b="1" i="1" spc="50">
                <a:ln w="11430"/>
                <a:solidFill>
                  <a:srgbClr val="FFC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Software Services </a:t>
            </a:r>
            <a:endParaRPr lang="en-US" sz="4000" b="1" i="1" spc="50">
              <a:ln w="11430"/>
              <a:solidFill>
                <a:srgbClr val="FFC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74396755-stock-vector-indian-womans-hand-greeting-posture-of-namaste-vector-illustration.jpg"/>
          <p:cNvPicPr>
            <a:picLocks noChangeAspect="1"/>
          </p:cNvPicPr>
          <p:nvPr/>
        </p:nvPicPr>
        <p:blipFill>
          <a:blip r:embed="rId2" cstate="print"/>
          <a:stretch>
            <a:fillRect/>
          </a:stretch>
        </p:blipFill>
        <p:spPr>
          <a:xfrm>
            <a:off x="4191000" y="1676400"/>
            <a:ext cx="3657600" cy="3124200"/>
          </a:xfrm>
          <a:prstGeom prst="rect">
            <a:avLst/>
          </a:prstGeom>
        </p:spPr>
      </p:pic>
      <p:sp>
        <p:nvSpPr>
          <p:cNvPr id="11" name="TextBox 10"/>
          <p:cNvSpPr txBox="1"/>
          <p:nvPr/>
        </p:nvSpPr>
        <p:spPr>
          <a:xfrm>
            <a:off x="3845767" y="51816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anose="020B0604030504040204" pitchFamily="34" charset="0"/>
                <a:ea typeface="Tahoma" panose="020B0604030504040204" pitchFamily="34" charset="0"/>
                <a:cs typeface="Tahoma" panose="020B0604030504040204" pitchFamily="34" charset="0"/>
              </a:rPr>
              <a:t>		   Yours ! </a:t>
            </a:r>
            <a:endParaRPr lang="en-US" sz="3200" b="1" i="1" spc="50">
              <a:ln w="11430"/>
              <a:solidFill>
                <a:srgbClr val="002060"/>
              </a:solidFill>
              <a:effectLst>
                <a:outerShdw blurRad="76200" dist="50800" dir="5400000" algn="tl" rotWithShape="0">
                  <a:srgbClr val="000000">
                    <a:alpha val="65000"/>
                  </a:srgbClr>
                </a:outerShdw>
              </a:effectLst>
              <a:latin typeface="Tahoma" panose="020B0604030504040204" pitchFamily="34" charset="0"/>
              <a:ea typeface="Tahoma" panose="020B0604030504040204" pitchFamily="34" charset="0"/>
              <a:cs typeface="Tahoma" panose="020B0604030504040204" pitchFamily="34" charset="0"/>
            </a:endParaRPr>
          </a:p>
          <a:p>
            <a:r>
              <a:rPr lang="en-US" sz="3200" b="1" i="1" spc="50">
                <a:ln w="11430"/>
                <a:solidFill>
                  <a:srgbClr val="002060"/>
                </a:solidFill>
                <a:effectLst>
                  <a:outerShdw blurRad="76200" dist="50800" dir="5400000" algn="tl" rotWithShape="0">
                    <a:srgbClr val="000000">
                      <a:alpha val="65000"/>
                    </a:srgbClr>
                  </a:outerShdw>
                </a:effectLst>
                <a:latin typeface="Tahoma" panose="020B0604030504040204" pitchFamily="34" charset="0"/>
                <a:ea typeface="Tahoma" panose="020B0604030504040204" pitchFamily="34" charset="0"/>
                <a:cs typeface="Tahoma" panose="020B0604030504040204"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Data Types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fontScale="92500" lnSpcReduction="10000"/>
          </a:bodyPr>
          <a:lstStyle/>
          <a:p>
            <a:r>
              <a:rPr lang="en-US">
                <a:solidFill>
                  <a:schemeClr val="tx1"/>
                </a:solidFill>
              </a:rPr>
              <a:t>Data Types refers to the various types of data that should be stored in variables for processing.</a:t>
            </a:r>
            <a:endParaRPr lang="en-US">
              <a:solidFill>
                <a:schemeClr val="tx1"/>
              </a:solidFill>
            </a:endParaRPr>
          </a:p>
          <a:p>
            <a:r>
              <a:rPr lang="en-US" b="1">
                <a:solidFill>
                  <a:srgbClr val="0070C0"/>
                </a:solidFill>
                <a:effectLst/>
              </a:rPr>
              <a:t>Primitive Data Types :</a:t>
            </a:r>
            <a:endParaRPr lang="en-US" b="1">
              <a:solidFill>
                <a:srgbClr val="0070C0"/>
              </a:solidFill>
              <a:effectLst/>
            </a:endParaRPr>
          </a:p>
          <a:p>
            <a:pPr marL="36830" indent="0">
              <a:buNone/>
            </a:pPr>
            <a:r>
              <a:rPr lang="en-US">
                <a:solidFill>
                  <a:schemeClr val="tx1"/>
                </a:solidFill>
                <a:effectLst/>
              </a:rPr>
              <a:t>	1 ) String Data :  var wish = ‘Hello World’  or var wish = “Hello World”</a:t>
            </a:r>
            <a:endParaRPr lang="en-US">
              <a:solidFill>
                <a:schemeClr val="tx1"/>
              </a:solidFill>
              <a:effectLst/>
            </a:endParaRPr>
          </a:p>
          <a:p>
            <a:pPr marL="36830" indent="0">
              <a:buNone/>
            </a:pPr>
            <a:r>
              <a:rPr lang="en-US">
                <a:solidFill>
                  <a:schemeClr val="tx1"/>
                </a:solidFill>
                <a:effectLst/>
              </a:rPr>
              <a:t>	2 ) Numeric Data : var num = 20 or var num = 63.5 or var num = 5.2e+4</a:t>
            </a:r>
            <a:endParaRPr lang="en-US">
              <a:solidFill>
                <a:schemeClr val="tx1"/>
              </a:solidFill>
              <a:effectLst/>
            </a:endParaRPr>
          </a:p>
          <a:p>
            <a:pPr marL="36830" indent="0">
              <a:buNone/>
            </a:pPr>
            <a:r>
              <a:rPr lang="en-US">
                <a:solidFill>
                  <a:schemeClr val="tx1"/>
                </a:solidFill>
                <a:effectLst/>
              </a:rPr>
              <a:t>	3 ) Boolean Data : var pass = true or var pass = false</a:t>
            </a:r>
            <a:endParaRPr lang="en-US">
              <a:solidFill>
                <a:schemeClr val="tx1"/>
              </a:solidFill>
              <a:effectLst/>
            </a:endParaRPr>
          </a:p>
          <a:p>
            <a:pPr marL="36830" indent="0">
              <a:buNone/>
            </a:pPr>
            <a:endParaRPr lang="en-US">
              <a:solidFill>
                <a:schemeClr val="tx1"/>
              </a:solidFill>
              <a:effectLst/>
            </a:endParaRPr>
          </a:p>
          <a:p>
            <a:r>
              <a:rPr lang="en-US" b="1">
                <a:solidFill>
                  <a:srgbClr val="0070C0"/>
                </a:solidFill>
                <a:effectLst/>
              </a:rPr>
              <a:t>Composite Data Types :</a:t>
            </a:r>
            <a:endParaRPr lang="en-US" b="1">
              <a:solidFill>
                <a:srgbClr val="0070C0"/>
              </a:solidFill>
              <a:effectLst/>
            </a:endParaRPr>
          </a:p>
          <a:p>
            <a:pPr marL="450215" lvl="1" indent="0">
              <a:buNone/>
            </a:pPr>
            <a:r>
              <a:rPr lang="en-US" sz="2200">
                <a:solidFill>
                  <a:schemeClr val="tx1"/>
                </a:solidFill>
                <a:effectLst/>
              </a:rPr>
              <a:t>1) Arrays : var games = [ “cricket” , “tennis” , “football” ]</a:t>
            </a:r>
            <a:endParaRPr lang="en-US" sz="2200">
              <a:solidFill>
                <a:schemeClr val="tx1"/>
              </a:solidFill>
              <a:effectLst/>
            </a:endParaRPr>
          </a:p>
          <a:p>
            <a:pPr marL="450215" lvl="1" indent="0">
              <a:buNone/>
            </a:pPr>
            <a:r>
              <a:rPr lang="en-US" sz="2200">
                <a:solidFill>
                  <a:schemeClr val="tx1"/>
                </a:solidFill>
                <a:effectLst/>
              </a:rPr>
              <a:t>2) Object : var car = { name : “audi” , model : 2019 , engine : ”petrol” }</a:t>
            </a:r>
            <a:endParaRPr lang="en-US" sz="2200">
              <a:solidFill>
                <a:schemeClr val="tx1"/>
              </a:solidFill>
              <a:effectLst/>
            </a:endParaRPr>
          </a:p>
          <a:p>
            <a:pPr marL="450215" lvl="1" indent="0">
              <a:buNone/>
            </a:pPr>
            <a:r>
              <a:rPr lang="en-US" sz="2200">
                <a:solidFill>
                  <a:schemeClr val="tx1"/>
                </a:solidFill>
                <a:effectLst/>
              </a:rPr>
              <a:t>3) Function : var hello = function(){return “good morning”}</a:t>
            </a:r>
            <a:endParaRPr lang="en-US" sz="2200">
              <a:solidFill>
                <a:schemeClr val="tx1"/>
              </a:solidFill>
              <a:effectLst/>
            </a:endParaRPr>
          </a:p>
          <a:p>
            <a:pPr marL="450215" lvl="1" indent="0">
              <a:buNone/>
            </a:pPr>
            <a:endParaRPr lang="en-US">
              <a:solidFill>
                <a:schemeClr val="tx1"/>
              </a:solidFill>
              <a:effectLst/>
            </a:endParaRPr>
          </a:p>
          <a:p>
            <a:r>
              <a:rPr lang="en-US" b="1">
                <a:solidFill>
                  <a:srgbClr val="0070C0"/>
                </a:solidFill>
              </a:rPr>
              <a:t>Special Data Types :</a:t>
            </a:r>
            <a:endParaRPr lang="en-US" b="1">
              <a:solidFill>
                <a:srgbClr val="0070C0"/>
              </a:solidFill>
            </a:endParaRPr>
          </a:p>
          <a:p>
            <a:pPr marL="36830" indent="0">
              <a:buNone/>
            </a:pPr>
            <a:r>
              <a:rPr lang="en-US">
                <a:solidFill>
                  <a:schemeClr val="tx1"/>
                </a:solidFill>
              </a:rPr>
              <a:t>	1) null : var x = null (means no value but not empty string “ “ or zero)</a:t>
            </a:r>
            <a:endParaRPr lang="en-US">
              <a:solidFill>
                <a:schemeClr val="tx1"/>
              </a:solidFill>
            </a:endParaRPr>
          </a:p>
          <a:p>
            <a:pPr marL="36830" indent="0">
              <a:buNone/>
            </a:pPr>
            <a:r>
              <a:rPr lang="en-US">
                <a:solidFill>
                  <a:schemeClr val="tx1"/>
                </a:solidFill>
              </a:rPr>
              <a:t>	2) undefined : var firstname alert(firstname)	</a:t>
            </a:r>
            <a:r>
              <a:rPr lang="en-US">
                <a:solidFill>
                  <a:srgbClr val="FFC000"/>
                </a:solidFill>
              </a:rPr>
              <a:t>Note </a:t>
            </a:r>
            <a:r>
              <a:rPr lang="en-US">
                <a:solidFill>
                  <a:schemeClr val="tx1"/>
                </a:solidFill>
              </a:rPr>
              <a:t>: </a:t>
            </a:r>
            <a:r>
              <a:rPr lang="en-US" b="1">
                <a:solidFill>
                  <a:srgbClr val="0070C0"/>
                </a:solidFill>
              </a:rPr>
              <a:t>‘typeof’ </a:t>
            </a:r>
            <a:r>
              <a:rPr lang="en-US">
                <a:solidFill>
                  <a:schemeClr val="tx1"/>
                </a:solidFill>
              </a:rPr>
              <a:t>keyword will be used to know data type. </a:t>
            </a:r>
            <a:endParaRPr lang="en-US">
              <a:solidFill>
                <a:schemeClr val="tx1"/>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Operators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3200" b="1">
                <a:solidFill>
                  <a:srgbClr val="0070C0"/>
                </a:solidFill>
                <a:effectLst/>
              </a:rPr>
              <a:t>Arithematic Operators </a:t>
            </a:r>
            <a:r>
              <a:rPr lang="en-US" sz="3200">
                <a:solidFill>
                  <a:srgbClr val="0070C0"/>
                </a:solidFill>
                <a:effectLst/>
              </a:rPr>
              <a:t>:</a:t>
            </a:r>
            <a:endParaRPr lang="en-US" sz="3200">
              <a:solidFill>
                <a:srgbClr val="0070C0"/>
              </a:solidFill>
              <a:effectLst/>
            </a:endParaRPr>
          </a:p>
          <a:p>
            <a:endParaRPr lang="en-US">
              <a:solidFill>
                <a:schemeClr val="tx1"/>
              </a:solidFill>
              <a:effectLst/>
            </a:endParaRPr>
          </a:p>
          <a:p>
            <a:endParaRPr lang="en-US">
              <a:solidFill>
                <a:schemeClr val="tx1"/>
              </a:solidFill>
              <a:effectLst/>
            </a:endParaRPr>
          </a:p>
          <a:p>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712382" y="2548406"/>
          <a:ext cx="10353676" cy="2468880"/>
        </p:xfrm>
        <a:graphic>
          <a:graphicData uri="http://schemas.openxmlformats.org/drawingml/2006/table">
            <a:tbl>
              <a:tblPr>
                <a:tableStyleId>{284E427A-3D55-4303-BF80-6455036E1DE7}</a:tableStyleId>
              </a:tblPr>
              <a:tblGrid>
                <a:gridCol w="1371599"/>
                <a:gridCol w="1881963"/>
                <a:gridCol w="1733107"/>
                <a:gridCol w="5367007"/>
              </a:tblGrid>
              <a:tr h="365760">
                <a:tc>
                  <a:txBody>
                    <a:bodyPr/>
                    <a:lstStyle/>
                    <a:p>
                      <a:pPr algn="ctr"/>
                      <a:r>
                        <a:rPr lang="en-US" sz="1800"/>
                        <a:t>Operator</a:t>
                      </a:r>
                      <a:endParaRPr lang="en-US" sz="1800" b="1">
                        <a:solidFill>
                          <a:srgbClr val="0070C0"/>
                        </a:solidFill>
                      </a:endParaRPr>
                    </a:p>
                  </a:txBody>
                  <a:tcPr anchor="ctr"/>
                </a:tc>
                <a:tc>
                  <a:txBody>
                    <a:bodyPr/>
                    <a:lstStyle/>
                    <a:p>
                      <a:pPr algn="ctr"/>
                      <a:r>
                        <a:rPr lang="en-US" sz="1800"/>
                        <a:t>Description</a:t>
                      </a:r>
                      <a:endParaRPr lang="en-US" sz="1800" b="1">
                        <a:solidFill>
                          <a:srgbClr val="0070C0"/>
                        </a:solidFill>
                      </a:endParaRPr>
                    </a:p>
                  </a:txBody>
                  <a:tcPr anchor="ctr"/>
                </a:tc>
                <a:tc>
                  <a:txBody>
                    <a:bodyPr/>
                    <a:lstStyle/>
                    <a:p>
                      <a:pPr algn="ctr"/>
                      <a:r>
                        <a:rPr lang="en-US" sz="1800"/>
                        <a:t>Example</a:t>
                      </a:r>
                      <a:endParaRPr lang="en-US" sz="1800" b="1">
                        <a:solidFill>
                          <a:srgbClr val="0070C0"/>
                        </a:solidFill>
                      </a:endParaRPr>
                    </a:p>
                  </a:txBody>
                  <a:tcPr anchor="ctr"/>
                </a:tc>
                <a:tc>
                  <a:txBody>
                    <a:bodyPr/>
                    <a:lstStyle/>
                    <a:p>
                      <a:pPr algn="ctr"/>
                      <a:r>
                        <a:rPr lang="en-US" sz="1800"/>
                        <a:t>Result</a:t>
                      </a:r>
                      <a:endParaRPr lang="en-US" sz="1800" b="1">
                        <a:solidFill>
                          <a:srgbClr val="0070C0"/>
                        </a:solidFill>
                      </a:endParaRPr>
                    </a:p>
                  </a:txBody>
                  <a:tcPr anchor="ctr"/>
                </a:tc>
              </a:tr>
              <a:tr h="365760">
                <a:tc>
                  <a:txBody>
                    <a:bodyPr/>
                    <a:lstStyle/>
                    <a:p>
                      <a:pPr algn="ctr"/>
                      <a:r>
                        <a:rPr lang="en-US" sz="1800"/>
                        <a:t>+</a:t>
                      </a:r>
                      <a:endParaRPr lang="en-US" sz="1800"/>
                    </a:p>
                  </a:txBody>
                  <a:tcPr anchor="ctr"/>
                </a:tc>
                <a:tc>
                  <a:txBody>
                    <a:bodyPr/>
                    <a:lstStyle/>
                    <a:p>
                      <a:pPr algn="ctr"/>
                      <a:r>
                        <a:rPr lang="en-US" sz="1800"/>
                        <a:t>Addition</a:t>
                      </a:r>
                      <a:endParaRPr lang="en-US" sz="1800"/>
                    </a:p>
                  </a:txBody>
                  <a:tcPr anchor="ctr"/>
                </a:tc>
                <a:tc>
                  <a:txBody>
                    <a:bodyPr/>
                    <a:lstStyle/>
                    <a:p>
                      <a:pPr algn="ctr"/>
                      <a:r>
                        <a:rPr lang="en-US" sz="1800"/>
                        <a:t>x + y</a:t>
                      </a:r>
                      <a:endParaRPr lang="en-US" sz="1800"/>
                    </a:p>
                  </a:txBody>
                  <a:tcPr anchor="ctr"/>
                </a:tc>
                <a:tc>
                  <a:txBody>
                    <a:bodyPr/>
                    <a:lstStyle/>
                    <a:p>
                      <a:pPr algn="ctr"/>
                      <a:r>
                        <a:rPr lang="en-US" sz="1800"/>
                        <a:t>Sum of x and y</a:t>
                      </a:r>
                      <a:endParaRPr lang="en-US" sz="1800"/>
                    </a:p>
                  </a:txBody>
                  <a:tcPr anchor="ctr"/>
                </a:tc>
              </a:tr>
              <a:tr h="365760">
                <a:tc>
                  <a:txBody>
                    <a:bodyPr/>
                    <a:lstStyle/>
                    <a:p>
                      <a:pPr algn="ctr"/>
                      <a:r>
                        <a:rPr lang="en-US" sz="1800"/>
                        <a:t>-</a:t>
                      </a:r>
                      <a:endParaRPr lang="en-US" sz="1800"/>
                    </a:p>
                  </a:txBody>
                  <a:tcPr anchor="ctr"/>
                </a:tc>
                <a:tc>
                  <a:txBody>
                    <a:bodyPr/>
                    <a:lstStyle/>
                    <a:p>
                      <a:pPr algn="ctr"/>
                      <a:r>
                        <a:rPr lang="en-US" sz="1800"/>
                        <a:t>Subtraction</a:t>
                      </a:r>
                      <a:endParaRPr lang="en-US" sz="1800"/>
                    </a:p>
                  </a:txBody>
                  <a:tcPr anchor="ctr"/>
                </a:tc>
                <a:tc>
                  <a:txBody>
                    <a:bodyPr/>
                    <a:lstStyle/>
                    <a:p>
                      <a:pPr algn="ctr"/>
                      <a:r>
                        <a:rPr lang="en-US" sz="1800"/>
                        <a:t>x - y</a:t>
                      </a:r>
                      <a:endParaRPr lang="en-US" sz="1800"/>
                    </a:p>
                  </a:txBody>
                  <a:tcPr anchor="ctr"/>
                </a:tc>
                <a:tc>
                  <a:txBody>
                    <a:bodyPr/>
                    <a:lstStyle/>
                    <a:p>
                      <a:pPr algn="ctr"/>
                      <a:r>
                        <a:rPr lang="en-US" sz="1800"/>
                        <a:t>Difference of x and y.</a:t>
                      </a:r>
                      <a:endParaRPr lang="en-US" sz="1800"/>
                    </a:p>
                  </a:txBody>
                  <a:tcPr anchor="ctr"/>
                </a:tc>
              </a:tr>
              <a:tr h="365760">
                <a:tc>
                  <a:txBody>
                    <a:bodyPr/>
                    <a:lstStyle/>
                    <a:p>
                      <a:pPr algn="ctr"/>
                      <a:r>
                        <a:rPr lang="en-US" sz="1800"/>
                        <a:t>*</a:t>
                      </a:r>
                      <a:endParaRPr lang="en-US" sz="1800"/>
                    </a:p>
                  </a:txBody>
                  <a:tcPr anchor="ctr"/>
                </a:tc>
                <a:tc>
                  <a:txBody>
                    <a:bodyPr/>
                    <a:lstStyle/>
                    <a:p>
                      <a:pPr algn="ctr"/>
                      <a:r>
                        <a:rPr lang="en-US" sz="1800"/>
                        <a:t>Multiplication</a:t>
                      </a:r>
                      <a:endParaRPr lang="en-US" sz="1800"/>
                    </a:p>
                  </a:txBody>
                  <a:tcPr anchor="ctr"/>
                </a:tc>
                <a:tc>
                  <a:txBody>
                    <a:bodyPr/>
                    <a:lstStyle/>
                    <a:p>
                      <a:pPr algn="ctr"/>
                      <a:r>
                        <a:rPr lang="en-US" sz="1800"/>
                        <a:t>x * y</a:t>
                      </a:r>
                      <a:endParaRPr lang="en-US" sz="1800"/>
                    </a:p>
                  </a:txBody>
                  <a:tcPr anchor="ctr"/>
                </a:tc>
                <a:tc>
                  <a:txBody>
                    <a:bodyPr/>
                    <a:lstStyle/>
                    <a:p>
                      <a:pPr algn="ctr"/>
                      <a:r>
                        <a:rPr lang="en-US" sz="1800"/>
                        <a:t>Product of x and y.</a:t>
                      </a:r>
                      <a:endParaRPr lang="en-US" sz="1800"/>
                    </a:p>
                  </a:txBody>
                  <a:tcPr anchor="ctr"/>
                </a:tc>
              </a:tr>
              <a:tr h="365760">
                <a:tc>
                  <a:txBody>
                    <a:bodyPr/>
                    <a:lstStyle/>
                    <a:p>
                      <a:pPr algn="ctr"/>
                      <a:r>
                        <a:rPr lang="en-US" sz="1800"/>
                        <a:t>/</a:t>
                      </a:r>
                      <a:endParaRPr lang="en-US" sz="1800"/>
                    </a:p>
                  </a:txBody>
                  <a:tcPr anchor="ctr"/>
                </a:tc>
                <a:tc>
                  <a:txBody>
                    <a:bodyPr/>
                    <a:lstStyle/>
                    <a:p>
                      <a:pPr algn="ctr"/>
                      <a:r>
                        <a:rPr lang="en-US" sz="1800"/>
                        <a:t>Division</a:t>
                      </a:r>
                      <a:endParaRPr lang="en-US" sz="1800"/>
                    </a:p>
                  </a:txBody>
                  <a:tcPr anchor="ctr"/>
                </a:tc>
                <a:tc>
                  <a:txBody>
                    <a:bodyPr/>
                    <a:lstStyle/>
                    <a:p>
                      <a:pPr algn="ctr"/>
                      <a:r>
                        <a:rPr lang="en-US" sz="1800"/>
                        <a:t>x / y</a:t>
                      </a:r>
                      <a:endParaRPr lang="en-US" sz="1800"/>
                    </a:p>
                  </a:txBody>
                  <a:tcPr anchor="ctr"/>
                </a:tc>
                <a:tc>
                  <a:txBody>
                    <a:bodyPr/>
                    <a:lstStyle/>
                    <a:p>
                      <a:pPr algn="ctr"/>
                      <a:r>
                        <a:rPr lang="en-US" sz="1800"/>
                        <a:t>Quotient of x and y</a:t>
                      </a:r>
                      <a:endParaRPr lang="en-US" sz="1800"/>
                    </a:p>
                  </a:txBody>
                  <a:tcPr anchor="ctr"/>
                </a:tc>
              </a:tr>
              <a:tr h="640080">
                <a:tc>
                  <a:txBody>
                    <a:bodyPr/>
                    <a:lstStyle/>
                    <a:p>
                      <a:pPr algn="ctr"/>
                      <a:r>
                        <a:rPr lang="en-US" sz="1800"/>
                        <a:t>%</a:t>
                      </a:r>
                      <a:endParaRPr lang="en-US" sz="1800"/>
                    </a:p>
                  </a:txBody>
                  <a:tcPr anchor="ctr"/>
                </a:tc>
                <a:tc>
                  <a:txBody>
                    <a:bodyPr/>
                    <a:lstStyle/>
                    <a:p>
                      <a:pPr algn="ctr"/>
                      <a:r>
                        <a:rPr lang="en-US" sz="1800"/>
                        <a:t>Modulus</a:t>
                      </a:r>
                      <a:endParaRPr lang="en-US" sz="1800"/>
                    </a:p>
                  </a:txBody>
                  <a:tcPr anchor="ctr"/>
                </a:tc>
                <a:tc>
                  <a:txBody>
                    <a:bodyPr/>
                    <a:lstStyle/>
                    <a:p>
                      <a:pPr algn="ctr"/>
                      <a:r>
                        <a:rPr lang="en-US" sz="1800"/>
                        <a:t>x % y</a:t>
                      </a:r>
                      <a:endParaRPr lang="en-US" sz="1800"/>
                    </a:p>
                  </a:txBody>
                  <a:tcPr anchor="ctr"/>
                </a:tc>
                <a:tc>
                  <a:txBody>
                    <a:bodyPr/>
                    <a:lstStyle/>
                    <a:p>
                      <a:pPr algn="ctr"/>
                      <a:r>
                        <a:rPr lang="en-US" sz="1800"/>
                        <a:t>Remainder of x divided by y</a:t>
                      </a:r>
                      <a:endParaRPr lang="en-US" sz="1800"/>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Operators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3200" b="1">
                <a:solidFill>
                  <a:srgbClr val="0070C0"/>
                </a:solidFill>
                <a:effectLst/>
              </a:rPr>
              <a:t>Assignment Operators </a:t>
            </a:r>
            <a:r>
              <a:rPr lang="en-US" sz="3200">
                <a:solidFill>
                  <a:srgbClr val="0070C0"/>
                </a:solidFill>
                <a:effectLst/>
              </a:rPr>
              <a:t>:</a:t>
            </a:r>
            <a:endParaRPr lang="en-US" sz="3200">
              <a:solidFill>
                <a:srgbClr val="0070C0"/>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nvGraphicFramePr>
        <p:xfrm>
          <a:off x="776176" y="2428717"/>
          <a:ext cx="9877647" cy="3287643"/>
        </p:xfrm>
        <a:graphic>
          <a:graphicData uri="http://schemas.openxmlformats.org/drawingml/2006/table">
            <a:tbl>
              <a:tblPr>
                <a:tableStyleId>{284E427A-3D55-4303-BF80-6455036E1DE7}</a:tableStyleId>
              </a:tblPr>
              <a:tblGrid>
                <a:gridCol w="3085640"/>
                <a:gridCol w="2134947"/>
                <a:gridCol w="1571420"/>
                <a:gridCol w="3085640"/>
              </a:tblGrid>
              <a:tr h="288917">
                <a:tc>
                  <a:txBody>
                    <a:bodyPr/>
                    <a:lstStyle/>
                    <a:p>
                      <a:pPr algn="ctr"/>
                      <a:r>
                        <a:rPr lang="en-US" sz="1800" b="1">
                          <a:solidFill>
                            <a:srgbClr val="0070C0"/>
                          </a:solidFill>
                        </a:rPr>
                        <a:t>Operator</a:t>
                      </a:r>
                      <a:endParaRPr lang="en-US" sz="1800" b="1">
                        <a:solidFill>
                          <a:srgbClr val="0070C0"/>
                        </a:solidFill>
                      </a:endParaRPr>
                    </a:p>
                  </a:txBody>
                  <a:tcPr marL="16843" marR="16843" marT="8422" marB="8422" anchor="ctr"/>
                </a:tc>
                <a:tc>
                  <a:txBody>
                    <a:bodyPr/>
                    <a:lstStyle/>
                    <a:p>
                      <a:pPr algn="ctr"/>
                      <a:r>
                        <a:rPr lang="en-US" sz="1800" b="1">
                          <a:solidFill>
                            <a:srgbClr val="0070C0"/>
                          </a:solidFill>
                          <a:effectLst/>
                        </a:rPr>
                        <a:t>Description</a:t>
                      </a:r>
                      <a:endParaRPr lang="en-US" sz="1800" b="1">
                        <a:solidFill>
                          <a:srgbClr val="0070C0"/>
                        </a:solidFill>
                        <a:effectLst/>
                      </a:endParaRPr>
                    </a:p>
                  </a:txBody>
                  <a:tcPr marL="16843" marR="16843" marT="8422" marB="8422" anchor="ctr"/>
                </a:tc>
                <a:tc>
                  <a:txBody>
                    <a:bodyPr/>
                    <a:lstStyle/>
                    <a:p>
                      <a:pPr algn="ctr"/>
                      <a:r>
                        <a:rPr lang="en-US" sz="1800" b="1">
                          <a:solidFill>
                            <a:srgbClr val="0070C0"/>
                          </a:solidFill>
                        </a:rPr>
                        <a:t>Example</a:t>
                      </a:r>
                      <a:endParaRPr lang="en-US" sz="1800" b="1">
                        <a:solidFill>
                          <a:srgbClr val="0070C0"/>
                        </a:solidFill>
                      </a:endParaRPr>
                    </a:p>
                  </a:txBody>
                  <a:tcPr marL="16843" marR="16843" marT="8422" marB="8422" anchor="ctr"/>
                </a:tc>
                <a:tc>
                  <a:txBody>
                    <a:bodyPr/>
                    <a:lstStyle/>
                    <a:p>
                      <a:pPr algn="ctr"/>
                      <a:r>
                        <a:rPr lang="en-US" sz="1800" b="1">
                          <a:solidFill>
                            <a:srgbClr val="0070C0"/>
                          </a:solidFill>
                        </a:rPr>
                        <a:t>is equivalent to</a:t>
                      </a:r>
                      <a:endParaRPr lang="en-US" sz="1800" b="1">
                        <a:solidFill>
                          <a:srgbClr val="0070C0"/>
                        </a:solidFill>
                      </a:endParaRPr>
                    </a:p>
                  </a:txBody>
                  <a:tcPr marL="16843" marR="16843" marT="8422" marB="8422" anchor="ctr"/>
                </a:tc>
              </a:tr>
              <a:tr h="170724">
                <a:tc>
                  <a:txBody>
                    <a:bodyPr/>
                    <a:lstStyle/>
                    <a:p>
                      <a:pPr algn="ctr"/>
                      <a:r>
                        <a:rPr lang="en-US" sz="1800"/>
                        <a:t>=</a:t>
                      </a:r>
                      <a:endParaRPr lang="en-US" sz="1800"/>
                    </a:p>
                  </a:txBody>
                  <a:tcPr marL="16843" marR="16843" marT="8422" marB="8422" anchor="ctr"/>
                </a:tc>
                <a:tc>
                  <a:txBody>
                    <a:bodyPr/>
                    <a:lstStyle/>
                    <a:p>
                      <a:pPr algn="ctr"/>
                      <a:r>
                        <a:rPr lang="en-US" sz="1800"/>
                        <a:t>Assign</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r>
              <a:tr h="407110">
                <a:tc>
                  <a:txBody>
                    <a:bodyPr/>
                    <a:lstStyle/>
                    <a:p>
                      <a:pPr algn="ctr"/>
                      <a:r>
                        <a:rPr lang="en-US" sz="1800"/>
                        <a:t>+=</a:t>
                      </a:r>
                      <a:endParaRPr lang="en-US" sz="1800"/>
                    </a:p>
                  </a:txBody>
                  <a:tcPr marL="16843" marR="16843" marT="8422" marB="8422" anchor="ctr"/>
                </a:tc>
                <a:tc>
                  <a:txBody>
                    <a:bodyPr/>
                    <a:lstStyle/>
                    <a:p>
                      <a:pPr algn="ctr"/>
                      <a:r>
                        <a:rPr lang="en-US" sz="1800"/>
                        <a:t>Add and assign</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x + y</a:t>
                      </a:r>
                      <a:endParaRPr lang="en-US" sz="1800"/>
                    </a:p>
                  </a:txBody>
                  <a:tcPr marL="16843" marR="16843" marT="8422" marB="8422" anchor="ctr"/>
                </a:tc>
              </a:tr>
              <a:tr h="485906">
                <a:tc>
                  <a:txBody>
                    <a:bodyPr/>
                    <a:lstStyle/>
                    <a:p>
                      <a:pPr algn="ctr"/>
                      <a:r>
                        <a:rPr lang="en-US" sz="1800"/>
                        <a:t>-=</a:t>
                      </a:r>
                      <a:endParaRPr lang="en-US" sz="1800"/>
                    </a:p>
                  </a:txBody>
                  <a:tcPr marL="16843" marR="16843" marT="8422" marB="8422" anchor="ctr"/>
                </a:tc>
                <a:tc>
                  <a:txBody>
                    <a:bodyPr/>
                    <a:lstStyle/>
                    <a:p>
                      <a:pPr algn="ctr"/>
                      <a:r>
                        <a:rPr lang="en-US" sz="1800"/>
                        <a:t>Subtract and assign</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x - y</a:t>
                      </a:r>
                      <a:endParaRPr lang="en-US" sz="1800"/>
                    </a:p>
                  </a:txBody>
                  <a:tcPr marL="16843" marR="16843" marT="8422" marB="8422" anchor="ctr"/>
                </a:tc>
              </a:tr>
              <a:tr h="485906">
                <a:tc>
                  <a:txBody>
                    <a:bodyPr/>
                    <a:lstStyle/>
                    <a:p>
                      <a:pPr algn="ctr"/>
                      <a:r>
                        <a:rPr lang="en-US" sz="1800"/>
                        <a:t>*=</a:t>
                      </a:r>
                      <a:endParaRPr lang="en-US" sz="1800"/>
                    </a:p>
                  </a:txBody>
                  <a:tcPr marL="16843" marR="16843" marT="8422" marB="8422" anchor="ctr"/>
                </a:tc>
                <a:tc>
                  <a:txBody>
                    <a:bodyPr/>
                    <a:lstStyle/>
                    <a:p>
                      <a:pPr algn="ctr"/>
                      <a:r>
                        <a:rPr lang="en-US" sz="1800"/>
                        <a:t>Multiply and assign</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x * y</a:t>
                      </a:r>
                      <a:endParaRPr lang="en-US" sz="1800"/>
                    </a:p>
                  </a:txBody>
                  <a:tcPr marL="16843" marR="16843" marT="8422" marB="8422" anchor="ctr"/>
                </a:tc>
              </a:tr>
              <a:tr h="643498">
                <a:tc>
                  <a:txBody>
                    <a:bodyPr/>
                    <a:lstStyle/>
                    <a:p>
                      <a:pPr algn="ctr"/>
                      <a:r>
                        <a:rPr lang="en-US" sz="1800"/>
                        <a:t>/=</a:t>
                      </a:r>
                      <a:endParaRPr lang="en-US" sz="1800"/>
                    </a:p>
                  </a:txBody>
                  <a:tcPr marL="16843" marR="16843" marT="8422" marB="8422" anchor="ctr"/>
                </a:tc>
                <a:tc>
                  <a:txBody>
                    <a:bodyPr/>
                    <a:lstStyle/>
                    <a:p>
                      <a:pPr algn="ctr"/>
                      <a:r>
                        <a:rPr lang="en-US" sz="1800"/>
                        <a:t>Divide and assign quotient</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x / y</a:t>
                      </a:r>
                      <a:endParaRPr lang="en-US" sz="1800"/>
                    </a:p>
                  </a:txBody>
                  <a:tcPr marL="16843" marR="16843" marT="8422" marB="8422" anchor="ctr"/>
                </a:tc>
              </a:tr>
              <a:tr h="682895">
                <a:tc>
                  <a:txBody>
                    <a:bodyPr/>
                    <a:lstStyle/>
                    <a:p>
                      <a:pPr algn="ctr"/>
                      <a:r>
                        <a:rPr lang="en-US" sz="1800"/>
                        <a:t>%=</a:t>
                      </a:r>
                      <a:endParaRPr lang="en-US" sz="1800"/>
                    </a:p>
                  </a:txBody>
                  <a:tcPr marL="16843" marR="16843" marT="8422" marB="8422" anchor="ctr"/>
                </a:tc>
                <a:tc>
                  <a:txBody>
                    <a:bodyPr/>
                    <a:lstStyle/>
                    <a:p>
                      <a:pPr algn="ctr"/>
                      <a:r>
                        <a:rPr lang="en-US" sz="1800"/>
                        <a:t>Divide and assign modulus</a:t>
                      </a:r>
                      <a:endParaRPr lang="en-US" sz="1800"/>
                    </a:p>
                  </a:txBody>
                  <a:tcPr marL="16843" marR="16843" marT="8422" marB="8422" anchor="ctr"/>
                </a:tc>
                <a:tc>
                  <a:txBody>
                    <a:bodyPr/>
                    <a:lstStyle/>
                    <a:p>
                      <a:pPr algn="ctr"/>
                      <a:r>
                        <a:rPr lang="en-US" sz="1800"/>
                        <a:t>x %= y</a:t>
                      </a:r>
                      <a:endParaRPr lang="en-US" sz="1800"/>
                    </a:p>
                  </a:txBody>
                  <a:tcPr marL="16843" marR="16843" marT="8422" marB="8422" anchor="ctr"/>
                </a:tc>
                <a:tc>
                  <a:txBody>
                    <a:bodyPr/>
                    <a:lstStyle/>
                    <a:p>
                      <a:pPr algn="ctr"/>
                      <a:r>
                        <a:rPr lang="en-US" sz="1800"/>
                        <a:t>x = x % y</a:t>
                      </a:r>
                      <a:endParaRPr lang="en-US" sz="1800"/>
                    </a:p>
                  </a:txBody>
                  <a:tcPr marL="16843" marR="16843" marT="8422" marB="8422"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Operators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3200" b="1">
                <a:solidFill>
                  <a:srgbClr val="0070C0"/>
                </a:solidFill>
                <a:effectLst/>
              </a:rPr>
              <a:t>Increment &amp; Decrement Operators :</a:t>
            </a:r>
            <a:endParaRPr lang="en-US" sz="3200"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914400" y="2298541"/>
          <a:ext cx="10353675" cy="1828800"/>
        </p:xfrm>
        <a:graphic>
          <a:graphicData uri="http://schemas.openxmlformats.org/drawingml/2006/table">
            <a:tbl>
              <a:tblPr>
                <a:tableStyleId>{284E427A-3D55-4303-BF80-6455036E1DE7}</a:tableStyleId>
              </a:tblPr>
              <a:tblGrid>
                <a:gridCol w="2551814"/>
                <a:gridCol w="2424223"/>
                <a:gridCol w="5377638"/>
              </a:tblGrid>
              <a:tr h="0">
                <a:tc>
                  <a:txBody>
                    <a:bodyPr/>
                    <a:lstStyle/>
                    <a:p>
                      <a:pPr algn="ctr"/>
                      <a:r>
                        <a:rPr lang="en-US" b="1">
                          <a:solidFill>
                            <a:srgbClr val="0070C0"/>
                          </a:solidFill>
                        </a:rPr>
                        <a:t>Operator</a:t>
                      </a:r>
                      <a:endParaRPr lang="en-US" b="1">
                        <a:solidFill>
                          <a:srgbClr val="0070C0"/>
                        </a:solidFill>
                      </a:endParaRPr>
                    </a:p>
                  </a:txBody>
                  <a:tcPr anchor="ctr"/>
                </a:tc>
                <a:tc>
                  <a:txBody>
                    <a:bodyPr/>
                    <a:lstStyle/>
                    <a:p>
                      <a:pPr algn="ctr"/>
                      <a:r>
                        <a:rPr lang="en-US" b="1">
                          <a:solidFill>
                            <a:srgbClr val="0070C0"/>
                          </a:solidFill>
                        </a:rPr>
                        <a:t>Name</a:t>
                      </a:r>
                      <a:endParaRPr lang="en-US" b="1">
                        <a:solidFill>
                          <a:srgbClr val="0070C0"/>
                        </a:solidFill>
                      </a:endParaRPr>
                    </a:p>
                  </a:txBody>
                  <a:tcPr anchor="ctr"/>
                </a:tc>
                <a:tc>
                  <a:txBody>
                    <a:bodyPr/>
                    <a:lstStyle/>
                    <a:p>
                      <a:pPr algn="ctr"/>
                      <a:r>
                        <a:rPr lang="en-US" b="1">
                          <a:solidFill>
                            <a:srgbClr val="0070C0"/>
                          </a:solidFill>
                        </a:rPr>
                        <a:t>Effect</a:t>
                      </a:r>
                      <a:endParaRPr lang="en-US" b="1">
                        <a:solidFill>
                          <a:srgbClr val="0070C0"/>
                        </a:solidFill>
                      </a:endParaRPr>
                    </a:p>
                  </a:txBody>
                  <a:tcPr anchor="ctr"/>
                </a:tc>
              </a:tr>
              <a:tr h="0">
                <a:tc>
                  <a:txBody>
                    <a:bodyPr/>
                    <a:lstStyle/>
                    <a:p>
                      <a:pPr algn="ctr"/>
                      <a:r>
                        <a:rPr lang="en-US"/>
                        <a:t>++x</a:t>
                      </a:r>
                      <a:endParaRPr lang="en-US"/>
                    </a:p>
                  </a:txBody>
                  <a:tcPr anchor="ctr"/>
                </a:tc>
                <a:tc>
                  <a:txBody>
                    <a:bodyPr/>
                    <a:lstStyle/>
                    <a:p>
                      <a:pPr algn="ctr"/>
                      <a:r>
                        <a:rPr lang="en-US"/>
                        <a:t>Pre-increment</a:t>
                      </a:r>
                      <a:endParaRPr lang="en-US"/>
                    </a:p>
                  </a:txBody>
                  <a:tcPr anchor="ctr"/>
                </a:tc>
                <a:tc>
                  <a:txBody>
                    <a:bodyPr/>
                    <a:lstStyle/>
                    <a:p>
                      <a:pPr algn="ctr"/>
                      <a:r>
                        <a:rPr lang="en-US"/>
                        <a:t>Increments x by one, then returns x</a:t>
                      </a:r>
                      <a:endParaRPr lang="en-US"/>
                    </a:p>
                  </a:txBody>
                  <a:tcPr anchor="ctr"/>
                </a:tc>
              </a:tr>
              <a:tr h="0">
                <a:tc>
                  <a:txBody>
                    <a:bodyPr/>
                    <a:lstStyle/>
                    <a:p>
                      <a:pPr algn="ctr"/>
                      <a:r>
                        <a:rPr lang="en-US"/>
                        <a:t>x++</a:t>
                      </a:r>
                      <a:endParaRPr lang="en-US"/>
                    </a:p>
                  </a:txBody>
                  <a:tcPr anchor="ctr"/>
                </a:tc>
                <a:tc>
                  <a:txBody>
                    <a:bodyPr/>
                    <a:lstStyle/>
                    <a:p>
                      <a:pPr algn="ctr"/>
                      <a:r>
                        <a:rPr lang="en-US"/>
                        <a:t>Post-increment</a:t>
                      </a:r>
                      <a:endParaRPr lang="en-US"/>
                    </a:p>
                  </a:txBody>
                  <a:tcPr anchor="ctr"/>
                </a:tc>
                <a:tc>
                  <a:txBody>
                    <a:bodyPr/>
                    <a:lstStyle/>
                    <a:p>
                      <a:pPr algn="ctr"/>
                      <a:r>
                        <a:rPr lang="en-US"/>
                        <a:t>Returns x, then increments x by one</a:t>
                      </a:r>
                      <a:endParaRPr lang="en-US"/>
                    </a:p>
                  </a:txBody>
                  <a:tcPr anchor="ctr"/>
                </a:tc>
              </a:tr>
              <a:tr h="0">
                <a:tc>
                  <a:txBody>
                    <a:bodyPr/>
                    <a:lstStyle/>
                    <a:p>
                      <a:pPr algn="ctr"/>
                      <a:r>
                        <a:rPr lang="en-US"/>
                        <a:t>--x</a:t>
                      </a:r>
                      <a:endParaRPr lang="en-US"/>
                    </a:p>
                  </a:txBody>
                  <a:tcPr anchor="ctr"/>
                </a:tc>
                <a:tc>
                  <a:txBody>
                    <a:bodyPr/>
                    <a:lstStyle/>
                    <a:p>
                      <a:pPr algn="ctr"/>
                      <a:r>
                        <a:rPr lang="en-US"/>
                        <a:t>Pre-decrement</a:t>
                      </a:r>
                      <a:endParaRPr lang="en-US"/>
                    </a:p>
                  </a:txBody>
                  <a:tcPr anchor="ctr"/>
                </a:tc>
                <a:tc>
                  <a:txBody>
                    <a:bodyPr/>
                    <a:lstStyle/>
                    <a:p>
                      <a:pPr algn="ctr"/>
                      <a:r>
                        <a:rPr lang="en-US"/>
                        <a:t>Decrements x by one, then returns x</a:t>
                      </a:r>
                      <a:endParaRPr lang="en-US"/>
                    </a:p>
                  </a:txBody>
                  <a:tcPr anchor="ctr"/>
                </a:tc>
              </a:tr>
              <a:tr h="0">
                <a:tc>
                  <a:txBody>
                    <a:bodyPr/>
                    <a:lstStyle/>
                    <a:p>
                      <a:pPr algn="ctr"/>
                      <a:r>
                        <a:rPr lang="en-US"/>
                        <a:t>x--</a:t>
                      </a:r>
                      <a:endParaRPr lang="en-US"/>
                    </a:p>
                  </a:txBody>
                  <a:tcPr anchor="ctr"/>
                </a:tc>
                <a:tc>
                  <a:txBody>
                    <a:bodyPr/>
                    <a:lstStyle/>
                    <a:p>
                      <a:pPr algn="ctr"/>
                      <a:r>
                        <a:rPr lang="en-US"/>
                        <a:t>Post-decrement</a:t>
                      </a:r>
                      <a:endParaRPr lang="en-US"/>
                    </a:p>
                  </a:txBody>
                  <a:tcPr anchor="ctr"/>
                </a:tc>
                <a:tc>
                  <a:txBody>
                    <a:bodyPr/>
                    <a:lstStyle/>
                    <a:p>
                      <a:pPr algn="ctr"/>
                      <a:r>
                        <a:rPr lang="en-US"/>
                        <a:t>Returns x, then decrements x by one</a:t>
                      </a:r>
                      <a:endParaRPr lang="en-US"/>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Operators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3200" b="1">
                <a:solidFill>
                  <a:srgbClr val="0070C0"/>
                </a:solidFill>
                <a:effectLst/>
              </a:rPr>
              <a:t>Logical Operators :</a:t>
            </a:r>
            <a:endParaRPr lang="en-US" sz="3200"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929116" y="2403912"/>
          <a:ext cx="10353676" cy="2100056"/>
        </p:xfrm>
        <a:graphic>
          <a:graphicData uri="http://schemas.openxmlformats.org/drawingml/2006/table">
            <a:tbl>
              <a:tblPr>
                <a:tableStyleId>{284E427A-3D55-4303-BF80-6455036E1DE7}</a:tableStyleId>
              </a:tblPr>
              <a:tblGrid>
                <a:gridCol w="1733107"/>
                <a:gridCol w="1807535"/>
                <a:gridCol w="2179674"/>
                <a:gridCol w="4633360"/>
              </a:tblGrid>
              <a:tr h="390590">
                <a:tc>
                  <a:txBody>
                    <a:bodyPr/>
                    <a:lstStyle/>
                    <a:p>
                      <a:pPr algn="ctr"/>
                      <a:r>
                        <a:rPr lang="en-US" sz="1800" b="1">
                          <a:solidFill>
                            <a:srgbClr val="0070C0"/>
                          </a:solidFill>
                        </a:rPr>
                        <a:t>Operator</a:t>
                      </a:r>
                      <a:endParaRPr lang="en-US" sz="1800" b="1">
                        <a:solidFill>
                          <a:srgbClr val="0070C0"/>
                        </a:solidFill>
                      </a:endParaRPr>
                    </a:p>
                  </a:txBody>
                  <a:tcPr anchor="ctr"/>
                </a:tc>
                <a:tc>
                  <a:txBody>
                    <a:bodyPr/>
                    <a:lstStyle/>
                    <a:p>
                      <a:pPr algn="ctr"/>
                      <a:r>
                        <a:rPr lang="en-US" sz="1800" b="1">
                          <a:solidFill>
                            <a:srgbClr val="0070C0"/>
                          </a:solidFill>
                          <a:effectLst/>
                        </a:rPr>
                        <a:t>Name</a:t>
                      </a:r>
                      <a:endParaRPr lang="en-US" sz="1800" b="1">
                        <a:solidFill>
                          <a:srgbClr val="0070C0"/>
                        </a:solidFill>
                        <a:effectLst/>
                      </a:endParaRPr>
                    </a:p>
                  </a:txBody>
                  <a:tcPr anchor="ctr"/>
                </a:tc>
                <a:tc>
                  <a:txBody>
                    <a:bodyPr/>
                    <a:lstStyle/>
                    <a:p>
                      <a:pPr algn="ctr"/>
                      <a:r>
                        <a:rPr lang="en-US" sz="1800" b="1">
                          <a:solidFill>
                            <a:srgbClr val="0070C0"/>
                          </a:solidFill>
                        </a:rPr>
                        <a:t>Example</a:t>
                      </a:r>
                      <a:endParaRPr lang="en-US" sz="1800" b="1">
                        <a:solidFill>
                          <a:srgbClr val="0070C0"/>
                        </a:solidFill>
                      </a:endParaRPr>
                    </a:p>
                  </a:txBody>
                  <a:tcPr anchor="ctr"/>
                </a:tc>
                <a:tc>
                  <a:txBody>
                    <a:bodyPr/>
                    <a:lstStyle/>
                    <a:p>
                      <a:pPr algn="ctr"/>
                      <a:r>
                        <a:rPr lang="en-US" sz="1800" b="1">
                          <a:solidFill>
                            <a:srgbClr val="0070C0"/>
                          </a:solidFill>
                        </a:rPr>
                        <a:t>Result</a:t>
                      </a:r>
                      <a:endParaRPr lang="en-US" sz="1800" b="1">
                        <a:solidFill>
                          <a:srgbClr val="0070C0"/>
                        </a:solidFill>
                      </a:endParaRPr>
                    </a:p>
                  </a:txBody>
                  <a:tcPr anchor="ctr"/>
                </a:tc>
              </a:tr>
              <a:tr h="683532">
                <a:tc>
                  <a:txBody>
                    <a:bodyPr/>
                    <a:lstStyle/>
                    <a:p>
                      <a:pPr algn="ctr"/>
                      <a:r>
                        <a:rPr lang="en-US" sz="1800"/>
                        <a:t>&amp;&amp;</a:t>
                      </a:r>
                      <a:endParaRPr lang="en-US" sz="1800"/>
                    </a:p>
                  </a:txBody>
                  <a:tcPr anchor="ctr"/>
                </a:tc>
                <a:tc>
                  <a:txBody>
                    <a:bodyPr/>
                    <a:lstStyle/>
                    <a:p>
                      <a:pPr algn="ctr"/>
                      <a:r>
                        <a:rPr lang="en-US" sz="1800"/>
                        <a:t>And</a:t>
                      </a:r>
                      <a:endParaRPr lang="en-US" sz="1800"/>
                    </a:p>
                  </a:txBody>
                  <a:tcPr anchor="ctr"/>
                </a:tc>
                <a:tc>
                  <a:txBody>
                    <a:bodyPr/>
                    <a:lstStyle/>
                    <a:p>
                      <a:pPr algn="ctr"/>
                      <a:r>
                        <a:rPr lang="en-US" sz="1800"/>
                        <a:t>x &amp;&amp; y</a:t>
                      </a:r>
                      <a:endParaRPr lang="en-US" sz="1800"/>
                    </a:p>
                  </a:txBody>
                  <a:tcPr anchor="ctr"/>
                </a:tc>
                <a:tc>
                  <a:txBody>
                    <a:bodyPr/>
                    <a:lstStyle/>
                    <a:p>
                      <a:pPr algn="ctr"/>
                      <a:r>
                        <a:rPr lang="en-US" sz="1800"/>
                        <a:t>True if both x and y are true</a:t>
                      </a:r>
                      <a:endParaRPr lang="en-US" sz="1800"/>
                    </a:p>
                  </a:txBody>
                  <a:tcPr anchor="ctr"/>
                </a:tc>
              </a:tr>
              <a:tr h="594236">
                <a:tc>
                  <a:txBody>
                    <a:bodyPr/>
                    <a:lstStyle/>
                    <a:p>
                      <a:pPr algn="ctr"/>
                      <a:r>
                        <a:rPr lang="en-US" sz="1800"/>
                        <a:t>||</a:t>
                      </a:r>
                      <a:endParaRPr lang="en-US" sz="1800"/>
                    </a:p>
                  </a:txBody>
                  <a:tcPr anchor="ctr"/>
                </a:tc>
                <a:tc>
                  <a:txBody>
                    <a:bodyPr/>
                    <a:lstStyle/>
                    <a:p>
                      <a:pPr algn="ctr"/>
                      <a:r>
                        <a:rPr lang="en-US" sz="1800"/>
                        <a:t>Or</a:t>
                      </a:r>
                      <a:endParaRPr lang="en-US" sz="1800"/>
                    </a:p>
                  </a:txBody>
                  <a:tcPr anchor="ctr"/>
                </a:tc>
                <a:tc>
                  <a:txBody>
                    <a:bodyPr/>
                    <a:lstStyle/>
                    <a:p>
                      <a:pPr algn="ctr"/>
                      <a:r>
                        <a:rPr lang="en-US" sz="1800"/>
                        <a:t>x || y</a:t>
                      </a:r>
                      <a:endParaRPr lang="en-US" sz="1800"/>
                    </a:p>
                  </a:txBody>
                  <a:tcPr anchor="ctr"/>
                </a:tc>
                <a:tc>
                  <a:txBody>
                    <a:bodyPr/>
                    <a:lstStyle/>
                    <a:p>
                      <a:pPr algn="ctr"/>
                      <a:r>
                        <a:rPr lang="en-US" sz="1800"/>
                        <a:t>True if either x or y is true</a:t>
                      </a:r>
                      <a:endParaRPr lang="en-US" sz="1800"/>
                    </a:p>
                  </a:txBody>
                  <a:tcPr anchor="ctr"/>
                </a:tc>
              </a:tr>
              <a:tr h="431698">
                <a:tc>
                  <a:txBody>
                    <a:bodyPr/>
                    <a:lstStyle/>
                    <a:p>
                      <a:pPr algn="ctr"/>
                      <a:r>
                        <a:rPr lang="en-US" sz="1800"/>
                        <a:t>!</a:t>
                      </a:r>
                      <a:endParaRPr lang="en-US" sz="1800"/>
                    </a:p>
                  </a:txBody>
                  <a:tcPr anchor="ctr"/>
                </a:tc>
                <a:tc>
                  <a:txBody>
                    <a:bodyPr/>
                    <a:lstStyle/>
                    <a:p>
                      <a:pPr algn="ctr"/>
                      <a:r>
                        <a:rPr lang="en-US" sz="1800"/>
                        <a:t>Not</a:t>
                      </a:r>
                      <a:endParaRPr lang="en-US" sz="1800"/>
                    </a:p>
                  </a:txBody>
                  <a:tcPr anchor="ctr"/>
                </a:tc>
                <a:tc>
                  <a:txBody>
                    <a:bodyPr/>
                    <a:lstStyle/>
                    <a:p>
                      <a:pPr algn="ctr"/>
                      <a:r>
                        <a:rPr lang="en-US" sz="1800"/>
                        <a:t>!x</a:t>
                      </a:r>
                      <a:endParaRPr lang="en-US" sz="1800"/>
                    </a:p>
                  </a:txBody>
                  <a:tcPr anchor="ctr"/>
                </a:tc>
                <a:tc>
                  <a:txBody>
                    <a:bodyPr/>
                    <a:lstStyle/>
                    <a:p>
                      <a:pPr algn="ctr"/>
                      <a:r>
                        <a:rPr lang="en-US" sz="1800"/>
                        <a:t>True if x is not true</a:t>
                      </a:r>
                      <a:endParaRPr lang="en-US" sz="1800"/>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Operators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3200" b="1">
                <a:solidFill>
                  <a:srgbClr val="0070C0"/>
                </a:solidFill>
                <a:effectLst/>
              </a:rPr>
              <a:t>Comparision Operators :</a:t>
            </a:r>
            <a:endParaRPr lang="en-US" sz="3200"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811591" y="2029674"/>
          <a:ext cx="10147160" cy="4468019"/>
        </p:xfrm>
        <a:graphic>
          <a:graphicData uri="http://schemas.openxmlformats.org/drawingml/2006/table">
            <a:tbl>
              <a:tblPr>
                <a:tableStyleId>{284E427A-3D55-4303-BF80-6455036E1DE7}</a:tableStyleId>
              </a:tblPr>
              <a:tblGrid>
                <a:gridCol w="2536790"/>
                <a:gridCol w="2536790"/>
                <a:gridCol w="2536790"/>
                <a:gridCol w="2536790"/>
              </a:tblGrid>
              <a:tr h="270616">
                <a:tc>
                  <a:txBody>
                    <a:bodyPr/>
                    <a:lstStyle/>
                    <a:p>
                      <a:pPr algn="ctr"/>
                      <a:r>
                        <a:rPr lang="en-US" sz="1600" b="1">
                          <a:solidFill>
                            <a:srgbClr val="0070C0"/>
                          </a:solidFill>
                        </a:rPr>
                        <a:t>Operator</a:t>
                      </a:r>
                      <a:endParaRPr lang="en-US" sz="1600" b="1">
                        <a:solidFill>
                          <a:srgbClr val="0070C0"/>
                        </a:solidFill>
                      </a:endParaRPr>
                    </a:p>
                  </a:txBody>
                  <a:tcPr marL="67654" marR="67654" marT="33827" marB="33827" anchor="ctr"/>
                </a:tc>
                <a:tc>
                  <a:txBody>
                    <a:bodyPr/>
                    <a:lstStyle/>
                    <a:p>
                      <a:pPr algn="ctr"/>
                      <a:r>
                        <a:rPr lang="en-US" sz="1600" b="1">
                          <a:solidFill>
                            <a:srgbClr val="0070C0"/>
                          </a:solidFill>
                          <a:effectLst/>
                        </a:rPr>
                        <a:t>Name</a:t>
                      </a:r>
                      <a:endParaRPr lang="en-US" sz="1600" b="1">
                        <a:solidFill>
                          <a:srgbClr val="0070C0"/>
                        </a:solidFill>
                        <a:effectLst/>
                      </a:endParaRPr>
                    </a:p>
                  </a:txBody>
                  <a:tcPr marL="67654" marR="67654" marT="33827" marB="33827" anchor="ctr"/>
                </a:tc>
                <a:tc>
                  <a:txBody>
                    <a:bodyPr/>
                    <a:lstStyle/>
                    <a:p>
                      <a:pPr algn="ctr"/>
                      <a:r>
                        <a:rPr lang="en-US" sz="1600" b="1">
                          <a:solidFill>
                            <a:srgbClr val="0070C0"/>
                          </a:solidFill>
                          <a:effectLst/>
                        </a:rPr>
                        <a:t>Example</a:t>
                      </a:r>
                      <a:endParaRPr lang="en-US" sz="1600" b="1">
                        <a:solidFill>
                          <a:srgbClr val="0070C0"/>
                        </a:solidFill>
                        <a:effectLst/>
                      </a:endParaRPr>
                    </a:p>
                  </a:txBody>
                  <a:tcPr marL="67654" marR="67654" marT="33827" marB="33827" anchor="ctr"/>
                </a:tc>
                <a:tc>
                  <a:txBody>
                    <a:bodyPr/>
                    <a:lstStyle/>
                    <a:p>
                      <a:pPr algn="ctr"/>
                      <a:r>
                        <a:rPr lang="en-US" sz="1600" b="1">
                          <a:solidFill>
                            <a:srgbClr val="0070C0"/>
                          </a:solidFill>
                        </a:rPr>
                        <a:t>Result</a:t>
                      </a:r>
                      <a:endParaRPr lang="en-US" sz="1600" b="1">
                        <a:solidFill>
                          <a:srgbClr val="0070C0"/>
                        </a:solidFill>
                      </a:endParaRPr>
                    </a:p>
                  </a:txBody>
                  <a:tcPr marL="67654" marR="67654" marT="33827" marB="33827" anchor="ctr"/>
                </a:tc>
              </a:tr>
              <a:tr h="270616">
                <a:tc>
                  <a:txBody>
                    <a:bodyPr/>
                    <a:lstStyle/>
                    <a:p>
                      <a:pPr algn="ctr"/>
                      <a:r>
                        <a:rPr lang="en-US" sz="1600"/>
                        <a:t>==</a:t>
                      </a:r>
                      <a:endParaRPr lang="en-US" sz="1600"/>
                    </a:p>
                  </a:txBody>
                  <a:tcPr marL="67654" marR="67654" marT="33827" marB="33827" anchor="ctr"/>
                </a:tc>
                <a:tc>
                  <a:txBody>
                    <a:bodyPr/>
                    <a:lstStyle/>
                    <a:p>
                      <a:pPr algn="ctr"/>
                      <a:r>
                        <a:rPr lang="en-US" sz="1600"/>
                        <a:t>Equal</a:t>
                      </a:r>
                      <a:endParaRPr lang="en-US" sz="1600"/>
                    </a:p>
                  </a:txBody>
                  <a:tcPr marL="67654" marR="67654" marT="33827" marB="33827" anchor="ctr"/>
                </a:tc>
                <a:tc>
                  <a:txBody>
                    <a:bodyPr/>
                    <a:lstStyle/>
                    <a:p>
                      <a:pPr algn="ctr"/>
                      <a:r>
                        <a:rPr lang="en-US" sz="1600"/>
                        <a:t>x == y</a:t>
                      </a:r>
                      <a:endParaRPr lang="en-US" sz="1600"/>
                    </a:p>
                  </a:txBody>
                  <a:tcPr marL="67654" marR="67654" marT="33827" marB="33827" anchor="ctr"/>
                </a:tc>
                <a:tc>
                  <a:txBody>
                    <a:bodyPr/>
                    <a:lstStyle/>
                    <a:p>
                      <a:pPr algn="ctr"/>
                      <a:r>
                        <a:rPr lang="en-US" sz="1600"/>
                        <a:t>True if x is equal to y</a:t>
                      </a:r>
                      <a:endParaRPr lang="en-US" sz="1600"/>
                    </a:p>
                  </a:txBody>
                  <a:tcPr marL="67654" marR="67654" marT="33827" marB="33827" anchor="ctr"/>
                </a:tc>
              </a:tr>
              <a:tr h="676539">
                <a:tc>
                  <a:txBody>
                    <a:bodyPr/>
                    <a:lstStyle/>
                    <a:p>
                      <a:pPr algn="ctr"/>
                      <a:r>
                        <a:rPr lang="en-US" sz="1600"/>
                        <a:t>===</a:t>
                      </a:r>
                      <a:endParaRPr lang="en-US" sz="1600"/>
                    </a:p>
                  </a:txBody>
                  <a:tcPr marL="67654" marR="67654" marT="33827" marB="33827" anchor="ctr"/>
                </a:tc>
                <a:tc>
                  <a:txBody>
                    <a:bodyPr/>
                    <a:lstStyle/>
                    <a:p>
                      <a:pPr algn="ctr"/>
                      <a:r>
                        <a:rPr lang="en-US" sz="1600"/>
                        <a:t>Identical</a:t>
                      </a:r>
                      <a:endParaRPr lang="en-US" sz="1600"/>
                    </a:p>
                  </a:txBody>
                  <a:tcPr marL="67654" marR="67654" marT="33827" marB="33827" anchor="ctr"/>
                </a:tc>
                <a:tc>
                  <a:txBody>
                    <a:bodyPr/>
                    <a:lstStyle/>
                    <a:p>
                      <a:pPr algn="ctr"/>
                      <a:r>
                        <a:rPr lang="en-US" sz="1600"/>
                        <a:t>x === y</a:t>
                      </a:r>
                      <a:endParaRPr lang="en-US" sz="1600"/>
                    </a:p>
                  </a:txBody>
                  <a:tcPr marL="67654" marR="67654" marT="33827" marB="33827" anchor="ctr"/>
                </a:tc>
                <a:tc>
                  <a:txBody>
                    <a:bodyPr/>
                    <a:lstStyle/>
                    <a:p>
                      <a:pPr algn="ctr"/>
                      <a:r>
                        <a:rPr lang="en-US" sz="1600"/>
                        <a:t>True if x is equal to y, and they are of the same </a:t>
                      </a:r>
                      <a:r>
                        <a:rPr lang="en-US" sz="1600">
                          <a:hlinkClick r:id="rId2"/>
                        </a:rPr>
                        <a:t>type</a:t>
                      </a:r>
                      <a:endParaRPr lang="en-US" sz="1600"/>
                    </a:p>
                  </a:txBody>
                  <a:tcPr marL="67654" marR="67654" marT="33827" marB="33827" anchor="ctr"/>
                </a:tc>
              </a:tr>
              <a:tr h="473578">
                <a:tc>
                  <a:txBody>
                    <a:bodyPr/>
                    <a:lstStyle/>
                    <a:p>
                      <a:pPr algn="ctr"/>
                      <a:r>
                        <a:rPr lang="en-US" sz="1600"/>
                        <a:t>!=</a:t>
                      </a:r>
                      <a:endParaRPr lang="en-US" sz="1600"/>
                    </a:p>
                  </a:txBody>
                  <a:tcPr marL="67654" marR="67654" marT="33827" marB="33827" anchor="ctr"/>
                </a:tc>
                <a:tc>
                  <a:txBody>
                    <a:bodyPr/>
                    <a:lstStyle/>
                    <a:p>
                      <a:pPr algn="ctr"/>
                      <a:r>
                        <a:rPr lang="en-US" sz="1600"/>
                        <a:t>Not equal</a:t>
                      </a:r>
                      <a:endParaRPr lang="en-US" sz="1600"/>
                    </a:p>
                  </a:txBody>
                  <a:tcPr marL="67654" marR="67654" marT="33827" marB="33827" anchor="ctr"/>
                </a:tc>
                <a:tc>
                  <a:txBody>
                    <a:bodyPr/>
                    <a:lstStyle/>
                    <a:p>
                      <a:pPr algn="ctr"/>
                      <a:r>
                        <a:rPr lang="en-US" sz="1600"/>
                        <a:t>x != y</a:t>
                      </a:r>
                      <a:endParaRPr lang="en-US" sz="1600"/>
                    </a:p>
                  </a:txBody>
                  <a:tcPr marL="67654" marR="67654" marT="33827" marB="33827" anchor="ctr"/>
                </a:tc>
                <a:tc>
                  <a:txBody>
                    <a:bodyPr/>
                    <a:lstStyle/>
                    <a:p>
                      <a:pPr algn="ctr"/>
                      <a:r>
                        <a:rPr lang="en-US" sz="1600"/>
                        <a:t>True if x is not equal to y</a:t>
                      </a:r>
                      <a:endParaRPr lang="en-US" sz="1600"/>
                    </a:p>
                  </a:txBody>
                  <a:tcPr marL="67654" marR="67654" marT="33827" marB="33827" anchor="ctr"/>
                </a:tc>
              </a:tr>
              <a:tr h="676539">
                <a:tc>
                  <a:txBody>
                    <a:bodyPr/>
                    <a:lstStyle/>
                    <a:p>
                      <a:pPr algn="ctr"/>
                      <a:r>
                        <a:rPr lang="en-US" sz="1600"/>
                        <a:t>!==</a:t>
                      </a:r>
                      <a:endParaRPr lang="en-US" sz="1600"/>
                    </a:p>
                  </a:txBody>
                  <a:tcPr marL="67654" marR="67654" marT="33827" marB="33827" anchor="ctr"/>
                </a:tc>
                <a:tc>
                  <a:txBody>
                    <a:bodyPr/>
                    <a:lstStyle/>
                    <a:p>
                      <a:pPr algn="ctr"/>
                      <a:r>
                        <a:rPr lang="en-US" sz="1600"/>
                        <a:t>Not identical</a:t>
                      </a:r>
                      <a:endParaRPr lang="en-US" sz="1600"/>
                    </a:p>
                  </a:txBody>
                  <a:tcPr marL="67654" marR="67654" marT="33827" marB="33827" anchor="ctr"/>
                </a:tc>
                <a:tc>
                  <a:txBody>
                    <a:bodyPr/>
                    <a:lstStyle/>
                    <a:p>
                      <a:pPr algn="ctr"/>
                      <a:r>
                        <a:rPr lang="en-US" sz="1600"/>
                        <a:t>x !== y</a:t>
                      </a:r>
                      <a:endParaRPr lang="en-US" sz="1600"/>
                    </a:p>
                  </a:txBody>
                  <a:tcPr marL="67654" marR="67654" marT="33827" marB="33827" anchor="ctr"/>
                </a:tc>
                <a:tc>
                  <a:txBody>
                    <a:bodyPr/>
                    <a:lstStyle/>
                    <a:p>
                      <a:pPr algn="ctr"/>
                      <a:r>
                        <a:rPr lang="en-US" sz="1600"/>
                        <a:t>True if x is not equal to y, or they are not of the same type</a:t>
                      </a:r>
                      <a:endParaRPr lang="en-US" sz="1600"/>
                    </a:p>
                  </a:txBody>
                  <a:tcPr marL="67654" marR="67654" marT="33827" marB="33827" anchor="ctr"/>
                </a:tc>
              </a:tr>
              <a:tr h="270616">
                <a:tc>
                  <a:txBody>
                    <a:bodyPr/>
                    <a:lstStyle/>
                    <a:p>
                      <a:pPr algn="ctr"/>
                      <a:r>
                        <a:rPr lang="en-US" sz="1600"/>
                        <a:t>&lt;</a:t>
                      </a:r>
                      <a:endParaRPr lang="en-US" sz="1600"/>
                    </a:p>
                  </a:txBody>
                  <a:tcPr marL="67654" marR="67654" marT="33827" marB="33827" anchor="ctr"/>
                </a:tc>
                <a:tc>
                  <a:txBody>
                    <a:bodyPr/>
                    <a:lstStyle/>
                    <a:p>
                      <a:pPr algn="ctr"/>
                      <a:r>
                        <a:rPr lang="en-US" sz="1600"/>
                        <a:t>Less than</a:t>
                      </a:r>
                      <a:endParaRPr lang="en-US" sz="1600"/>
                    </a:p>
                  </a:txBody>
                  <a:tcPr marL="67654" marR="67654" marT="33827" marB="33827" anchor="ctr"/>
                </a:tc>
                <a:tc>
                  <a:txBody>
                    <a:bodyPr/>
                    <a:lstStyle/>
                    <a:p>
                      <a:pPr algn="ctr"/>
                      <a:r>
                        <a:rPr lang="en-US" sz="1600"/>
                        <a:t>x &lt; y</a:t>
                      </a:r>
                      <a:endParaRPr lang="en-US" sz="1600"/>
                    </a:p>
                  </a:txBody>
                  <a:tcPr marL="67654" marR="67654" marT="33827" marB="33827" anchor="ctr"/>
                </a:tc>
                <a:tc>
                  <a:txBody>
                    <a:bodyPr/>
                    <a:lstStyle/>
                    <a:p>
                      <a:pPr algn="ctr"/>
                      <a:r>
                        <a:rPr lang="en-US" sz="1600"/>
                        <a:t>True if x is less than y</a:t>
                      </a:r>
                      <a:endParaRPr lang="en-US" sz="1600"/>
                    </a:p>
                  </a:txBody>
                  <a:tcPr marL="67654" marR="67654" marT="33827" marB="33827" anchor="ctr"/>
                </a:tc>
              </a:tr>
              <a:tr h="473578">
                <a:tc>
                  <a:txBody>
                    <a:bodyPr/>
                    <a:lstStyle/>
                    <a:p>
                      <a:pPr algn="ctr"/>
                      <a:r>
                        <a:rPr lang="en-US" sz="1600"/>
                        <a:t>&gt;</a:t>
                      </a:r>
                      <a:endParaRPr lang="en-US" sz="1600"/>
                    </a:p>
                  </a:txBody>
                  <a:tcPr marL="67654" marR="67654" marT="33827" marB="33827" anchor="ctr"/>
                </a:tc>
                <a:tc>
                  <a:txBody>
                    <a:bodyPr/>
                    <a:lstStyle/>
                    <a:p>
                      <a:pPr algn="ctr"/>
                      <a:r>
                        <a:rPr lang="en-US" sz="1600"/>
                        <a:t>Greater than</a:t>
                      </a:r>
                      <a:endParaRPr lang="en-US" sz="1600"/>
                    </a:p>
                  </a:txBody>
                  <a:tcPr marL="67654" marR="67654" marT="33827" marB="33827" anchor="ctr"/>
                </a:tc>
                <a:tc>
                  <a:txBody>
                    <a:bodyPr/>
                    <a:lstStyle/>
                    <a:p>
                      <a:pPr algn="ctr"/>
                      <a:r>
                        <a:rPr lang="en-US" sz="1600"/>
                        <a:t>x &gt; y</a:t>
                      </a:r>
                      <a:endParaRPr lang="en-US" sz="1600"/>
                    </a:p>
                  </a:txBody>
                  <a:tcPr marL="67654" marR="67654" marT="33827" marB="33827" anchor="ctr"/>
                </a:tc>
                <a:tc>
                  <a:txBody>
                    <a:bodyPr/>
                    <a:lstStyle/>
                    <a:p>
                      <a:pPr algn="ctr"/>
                      <a:r>
                        <a:rPr lang="en-US" sz="1600"/>
                        <a:t>True if x is greater than y</a:t>
                      </a:r>
                      <a:endParaRPr lang="en-US" sz="1600"/>
                    </a:p>
                  </a:txBody>
                  <a:tcPr marL="67654" marR="67654" marT="33827" marB="33827" anchor="ctr"/>
                </a:tc>
              </a:tr>
              <a:tr h="473578">
                <a:tc>
                  <a:txBody>
                    <a:bodyPr/>
                    <a:lstStyle/>
                    <a:p>
                      <a:pPr algn="ctr"/>
                      <a:r>
                        <a:rPr lang="en-US" sz="1600"/>
                        <a:t>&gt;=</a:t>
                      </a:r>
                      <a:endParaRPr lang="en-US" sz="1600"/>
                    </a:p>
                  </a:txBody>
                  <a:tcPr marL="67654" marR="67654" marT="33827" marB="33827" anchor="ctr"/>
                </a:tc>
                <a:tc>
                  <a:txBody>
                    <a:bodyPr/>
                    <a:lstStyle/>
                    <a:p>
                      <a:pPr algn="ctr"/>
                      <a:r>
                        <a:rPr lang="en-US" sz="1600"/>
                        <a:t>Greater than or equal to</a:t>
                      </a:r>
                      <a:endParaRPr lang="en-US" sz="1600"/>
                    </a:p>
                  </a:txBody>
                  <a:tcPr marL="67654" marR="67654" marT="33827" marB="33827" anchor="ctr"/>
                </a:tc>
                <a:tc>
                  <a:txBody>
                    <a:bodyPr/>
                    <a:lstStyle/>
                    <a:p>
                      <a:pPr algn="ctr"/>
                      <a:r>
                        <a:rPr lang="en-US" sz="1600"/>
                        <a:t>x &gt;= y</a:t>
                      </a:r>
                      <a:endParaRPr lang="en-US" sz="1600"/>
                    </a:p>
                  </a:txBody>
                  <a:tcPr marL="67654" marR="67654" marT="33827" marB="33827" anchor="ctr"/>
                </a:tc>
                <a:tc>
                  <a:txBody>
                    <a:bodyPr/>
                    <a:lstStyle/>
                    <a:p>
                      <a:pPr algn="ctr"/>
                      <a:r>
                        <a:rPr lang="en-US" sz="1600"/>
                        <a:t>True if x is greater than or equal to y</a:t>
                      </a:r>
                      <a:endParaRPr lang="en-US" sz="1600"/>
                    </a:p>
                  </a:txBody>
                  <a:tcPr marL="67654" marR="67654" marT="33827" marB="33827" anchor="ctr"/>
                </a:tc>
              </a:tr>
              <a:tr h="473578">
                <a:tc>
                  <a:txBody>
                    <a:bodyPr/>
                    <a:lstStyle/>
                    <a:p>
                      <a:pPr algn="ctr"/>
                      <a:r>
                        <a:rPr lang="en-US" sz="1600"/>
                        <a:t>&lt;=</a:t>
                      </a:r>
                      <a:endParaRPr lang="en-US" sz="1600"/>
                    </a:p>
                  </a:txBody>
                  <a:tcPr marL="67654" marR="67654" marT="33827" marB="33827" anchor="ctr"/>
                </a:tc>
                <a:tc>
                  <a:txBody>
                    <a:bodyPr/>
                    <a:lstStyle/>
                    <a:p>
                      <a:pPr algn="ctr"/>
                      <a:r>
                        <a:rPr lang="en-US" sz="1600"/>
                        <a:t>Less than or equal to</a:t>
                      </a:r>
                      <a:endParaRPr lang="en-US" sz="1600"/>
                    </a:p>
                  </a:txBody>
                  <a:tcPr marL="67654" marR="67654" marT="33827" marB="33827" anchor="ctr"/>
                </a:tc>
                <a:tc>
                  <a:txBody>
                    <a:bodyPr/>
                    <a:lstStyle/>
                    <a:p>
                      <a:pPr algn="ctr"/>
                      <a:r>
                        <a:rPr lang="en-US" sz="1600"/>
                        <a:t>x &lt;= y</a:t>
                      </a:r>
                      <a:endParaRPr lang="en-US" sz="1600"/>
                    </a:p>
                  </a:txBody>
                  <a:tcPr marL="67654" marR="67654" marT="33827" marB="33827" anchor="ctr"/>
                </a:tc>
                <a:tc>
                  <a:txBody>
                    <a:bodyPr/>
                    <a:lstStyle/>
                    <a:p>
                      <a:pPr algn="ctr"/>
                      <a:r>
                        <a:rPr lang="en-US" sz="1600"/>
                        <a:t>True if x is less than or equal to y</a:t>
                      </a:r>
                      <a:endParaRPr lang="en-US" sz="1600"/>
                    </a:p>
                  </a:txBody>
                  <a:tcPr marL="67654" marR="67654" marT="33827" marB="33827"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8918781" cy="970450"/>
          </a:xfrm>
        </p:spPr>
        <p:txBody>
          <a:bodyPr>
            <a:normAutofit fontScale="90000"/>
          </a:bodyPr>
          <a:lstStyle/>
          <a:p>
            <a:pPr algn="l"/>
            <a:r>
              <a:rPr lang="en-US" b="1">
                <a:solidFill>
                  <a:srgbClr val="FFC000"/>
                </a:solidFill>
              </a:rPr>
              <a:t>JavaScript Mutables and Immutables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lnSpcReduction="10000"/>
          </a:bodyPr>
          <a:lstStyle/>
          <a:p>
            <a:r>
              <a:rPr lang="en-US" b="1">
                <a:solidFill>
                  <a:srgbClr val="0070C0"/>
                </a:solidFill>
                <a:effectLst/>
              </a:rPr>
              <a:t>Immutable : </a:t>
            </a:r>
            <a:r>
              <a:rPr lang="en-US">
                <a:solidFill>
                  <a:schemeClr val="tx1"/>
                </a:solidFill>
              </a:rPr>
              <a:t>whose state cannot be modified after it is created.(i.e in memory modifications is not 					possible,new memory block will be used for storing modified data)</a:t>
            </a:r>
            <a:endParaRPr lang="en-US">
              <a:solidFill>
                <a:schemeClr val="tx1"/>
              </a:solidFill>
              <a:effectLst/>
            </a:endParaRPr>
          </a:p>
          <a:p>
            <a:pPr marL="36830" indent="0">
              <a:buNone/>
            </a:pPr>
            <a:r>
              <a:rPr lang="en-US">
                <a:solidFill>
                  <a:schemeClr val="tx1"/>
                </a:solidFill>
                <a:effectLst/>
              </a:rPr>
              <a:t>				Ex : Numbers and Strings</a:t>
            </a:r>
            <a:endParaRPr lang="en-US">
              <a:solidFill>
                <a:schemeClr val="tx1"/>
              </a:solidFill>
              <a:effectLst/>
            </a:endParaRPr>
          </a:p>
          <a:p>
            <a:pPr marL="36830" indent="0">
              <a:buNone/>
            </a:pPr>
            <a:endParaRPr lang="en-US">
              <a:solidFill>
                <a:schemeClr val="tx1"/>
              </a:solidFill>
              <a:effectLst/>
            </a:endParaRPr>
          </a:p>
          <a:p>
            <a:pPr marL="36830" indent="0">
              <a:buNone/>
            </a:pPr>
            <a:r>
              <a:rPr lang="en-US">
                <a:solidFill>
                  <a:schemeClr val="tx1"/>
                </a:solidFill>
                <a:effectLst/>
              </a:rPr>
              <a:t>				var x = 10 (say the value is stored at memory address 0x1234)</a:t>
            </a:r>
            <a:endParaRPr lang="en-US">
              <a:solidFill>
                <a:schemeClr val="tx1"/>
              </a:solidFill>
              <a:effectLst/>
            </a:endParaRPr>
          </a:p>
          <a:p>
            <a:pPr marL="36830" indent="0">
              <a:buNone/>
            </a:pPr>
            <a:r>
              <a:rPr lang="en-US">
                <a:solidFill>
                  <a:schemeClr val="tx1"/>
                </a:solidFill>
                <a:effectLst/>
              </a:rPr>
              <a:t>				x = 20 (the new value will stored in some other memory address say 0x5462)</a:t>
            </a:r>
            <a:endParaRPr lang="en-US">
              <a:solidFill>
                <a:schemeClr val="tx1"/>
              </a:solidFill>
              <a:effectLst/>
            </a:endParaRPr>
          </a:p>
          <a:p>
            <a:pPr marL="36830" indent="0">
              <a:buNone/>
            </a:pPr>
            <a:r>
              <a:rPr lang="en-US">
                <a:solidFill>
                  <a:schemeClr val="tx1"/>
                </a:solidFill>
                <a:effectLst/>
              </a:rPr>
              <a:t>				x++</a:t>
            </a:r>
            <a:endParaRPr lang="en-US">
              <a:solidFill>
                <a:schemeClr val="tx1"/>
              </a:solidFill>
              <a:effectLst/>
            </a:endParaRPr>
          </a:p>
          <a:p>
            <a:pPr marL="36830" indent="0">
              <a:buNone/>
            </a:pPr>
            <a:endParaRPr lang="en-US">
              <a:solidFill>
                <a:schemeClr val="tx1"/>
              </a:solidFill>
              <a:effectLst/>
            </a:endParaRPr>
          </a:p>
          <a:p>
            <a:r>
              <a:rPr lang="en-US" b="1">
                <a:solidFill>
                  <a:srgbClr val="0070C0"/>
                </a:solidFill>
              </a:rPr>
              <a:t>Mutable : </a:t>
            </a:r>
            <a:r>
              <a:rPr lang="en-US">
                <a:solidFill>
                  <a:schemeClr val="tx1"/>
                </a:solidFill>
              </a:rPr>
              <a:t>whose state can be modified (i.e in memory modifications can be done at the same 					  memory location itself)</a:t>
            </a:r>
            <a:endParaRPr lang="en-US">
              <a:solidFill>
                <a:schemeClr val="tx1"/>
              </a:solidFill>
            </a:endParaRPr>
          </a:p>
          <a:p>
            <a:pPr marL="450215" lvl="1" indent="0">
              <a:buNone/>
            </a:pPr>
            <a:r>
              <a:rPr lang="en-US">
                <a:solidFill>
                  <a:schemeClr val="tx1"/>
                </a:solidFill>
              </a:rPr>
              <a:t>				Ex: Arrays , Objects , Functions</a:t>
            </a:r>
            <a:endParaRPr lang="en-US">
              <a:solidFill>
                <a:schemeClr val="tx1"/>
              </a:solidFill>
            </a:endParaRPr>
          </a:p>
          <a:p>
            <a:pPr marL="450215" lvl="1" indent="0">
              <a:buNone/>
            </a:pPr>
            <a:r>
              <a:rPr lang="en-US">
                <a:solidFill>
                  <a:schemeClr val="tx1"/>
                </a:solidFill>
              </a:rPr>
              <a:t>	</a:t>
            </a:r>
            <a:endParaRPr lang="en-US">
              <a:solidFill>
                <a:schemeClr val="tx1"/>
              </a:solidFill>
            </a:endParaRPr>
          </a:p>
          <a:p>
            <a:pPr marL="450215" lvl="1" indent="0">
              <a:buNone/>
            </a:pPr>
            <a:r>
              <a:rPr lang="en-US">
                <a:solidFill>
                  <a:schemeClr val="tx1"/>
                </a:solidFill>
              </a:rPr>
              <a:t>				var cars = [‘audi’ , ‘bmw’ , ‘honda’]  (say value stored at memory address  0x4567)</a:t>
            </a:r>
            <a:endParaRPr lang="en-US">
              <a:solidFill>
                <a:schemeClr val="tx1"/>
              </a:solidFill>
            </a:endParaRPr>
          </a:p>
          <a:p>
            <a:pPr marL="450215" lvl="1" indent="0">
              <a:buNone/>
            </a:pPr>
            <a:r>
              <a:rPr lang="en-US">
                <a:solidFill>
                  <a:schemeClr val="tx1"/>
                </a:solidFill>
              </a:rPr>
              <a:t>				cars[0] = ‘benz’ (the modified value will be stored at same memory address 0x4567)</a:t>
            </a:r>
            <a:endParaRPr lang="en-US">
              <a:solidFill>
                <a:schemeClr val="tx1"/>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Number Methods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lnSpcReduction="10000"/>
          </a:bodyPr>
          <a:lstStyle/>
          <a:p>
            <a:r>
              <a:rPr lang="en-US">
                <a:solidFill>
                  <a:schemeClr val="tx1"/>
                </a:solidFill>
              </a:rPr>
              <a:t>Generally Primitive Data Types does not have methods and properties associated with them because those are not objects but in JavaScript Primitive Data Types like Numbers, Strings have methods and properties.</a:t>
            </a:r>
            <a:endParaRPr lang="en-US">
              <a:solidFill>
                <a:schemeClr val="tx1"/>
              </a:solidFill>
            </a:endParaRPr>
          </a:p>
          <a:p>
            <a:r>
              <a:rPr lang="en-US" b="1">
                <a:solidFill>
                  <a:srgbClr val="0070C0"/>
                </a:solidFill>
                <a:effectLst/>
              </a:rPr>
              <a:t>toString() : </a:t>
            </a:r>
            <a:r>
              <a:rPr lang="en-US">
                <a:solidFill>
                  <a:schemeClr val="tx1"/>
                </a:solidFill>
              </a:rPr>
              <a:t>returns a number as a string.</a:t>
            </a:r>
            <a:endParaRPr lang="en-US">
              <a:solidFill>
                <a:schemeClr val="tx1"/>
              </a:solidFill>
              <a:effectLst/>
            </a:endParaRPr>
          </a:p>
          <a:p>
            <a:pPr marL="450215" lvl="1" indent="0">
              <a:buNone/>
            </a:pPr>
            <a:r>
              <a:rPr lang="en-US">
                <a:solidFill>
                  <a:schemeClr val="tx1"/>
                </a:solidFill>
                <a:effectLst/>
              </a:rPr>
              <a:t>var x = 10</a:t>
            </a:r>
            <a:endParaRPr lang="en-US">
              <a:solidFill>
                <a:schemeClr val="tx1"/>
              </a:solidFill>
              <a:effectLst/>
            </a:endParaRPr>
          </a:p>
          <a:p>
            <a:pPr marL="450215" lvl="1" indent="0">
              <a:buNone/>
            </a:pPr>
            <a:r>
              <a:rPr lang="en-US">
                <a:solidFill>
                  <a:schemeClr val="tx1"/>
                </a:solidFill>
                <a:effectLst/>
              </a:rPr>
              <a:t>x.toString()</a:t>
            </a:r>
            <a:endParaRPr lang="en-US">
              <a:solidFill>
                <a:schemeClr val="tx1"/>
              </a:solidFill>
              <a:effectLst/>
            </a:endParaRPr>
          </a:p>
          <a:p>
            <a:pPr marL="450215" lvl="1" indent="0">
              <a:buNone/>
            </a:pPr>
            <a:r>
              <a:rPr lang="en-US">
                <a:solidFill>
                  <a:schemeClr val="tx1"/>
                </a:solidFill>
                <a:effectLst/>
              </a:rPr>
              <a:t>(45).toString()</a:t>
            </a:r>
            <a:endParaRPr lang="en-US">
              <a:solidFill>
                <a:schemeClr val="tx1"/>
              </a:solidFill>
              <a:effectLst/>
            </a:endParaRPr>
          </a:p>
          <a:p>
            <a:pPr marL="450215" lvl="1" indent="0">
              <a:buNone/>
            </a:pPr>
            <a:r>
              <a:rPr lang="en-US">
                <a:solidFill>
                  <a:schemeClr val="tx1"/>
                </a:solidFill>
                <a:effectLst/>
              </a:rPr>
              <a:t>(26+84).toString()</a:t>
            </a:r>
            <a:endParaRPr lang="en-US">
              <a:solidFill>
                <a:schemeClr val="tx1"/>
              </a:solidFill>
              <a:effectLst/>
            </a:endParaRPr>
          </a:p>
          <a:p>
            <a:r>
              <a:rPr lang="en-US" b="1">
                <a:solidFill>
                  <a:srgbClr val="0070C0"/>
                </a:solidFill>
                <a:effectLst/>
              </a:rPr>
              <a:t>toExponential() : </a:t>
            </a:r>
            <a:r>
              <a:rPr lang="en-US">
                <a:solidFill>
                  <a:schemeClr val="tx1"/>
                </a:solidFill>
              </a:rPr>
              <a:t>returns a string, with a number rounded and written using exponential notation.</a:t>
            </a:r>
            <a:endParaRPr lang="en-US">
              <a:solidFill>
                <a:schemeClr val="tx1"/>
              </a:solidFill>
              <a:effectLst/>
            </a:endParaRPr>
          </a:p>
          <a:p>
            <a:pPr marL="36830" indent="0">
              <a:buNone/>
            </a:pPr>
            <a:r>
              <a:rPr lang="en-US">
                <a:solidFill>
                  <a:schemeClr val="tx1"/>
                </a:solidFill>
                <a:effectLst/>
              </a:rPr>
              <a:t>	var x = 5.8</a:t>
            </a:r>
            <a:endParaRPr lang="en-US">
              <a:solidFill>
                <a:schemeClr val="tx1"/>
              </a:solidFill>
              <a:effectLst/>
            </a:endParaRPr>
          </a:p>
          <a:p>
            <a:pPr marL="36830" indent="0">
              <a:buNone/>
            </a:pPr>
            <a:r>
              <a:rPr lang="en-US">
                <a:solidFill>
                  <a:schemeClr val="tx1"/>
                </a:solidFill>
                <a:effectLst/>
              </a:rPr>
              <a:t>	x.toExponontial(2)</a:t>
            </a:r>
            <a:endParaRPr lang="en-US">
              <a:solidFill>
                <a:schemeClr val="tx1"/>
              </a:solidFill>
              <a:effectLst/>
            </a:endParaRPr>
          </a:p>
          <a:p>
            <a:r>
              <a:rPr lang="en-US" b="1">
                <a:solidFill>
                  <a:srgbClr val="0070C0"/>
                </a:solidFill>
              </a:rPr>
              <a:t>toFixed() : </a:t>
            </a:r>
            <a:r>
              <a:rPr lang="en-US">
                <a:solidFill>
                  <a:schemeClr val="tx1"/>
                </a:solidFill>
              </a:rPr>
              <a:t>returns a string, with the number written with a specified number of decimals</a:t>
            </a:r>
            <a:endParaRPr lang="en-US">
              <a:solidFill>
                <a:schemeClr val="tx1"/>
              </a:solidFill>
            </a:endParaRPr>
          </a:p>
          <a:p>
            <a:pPr marL="450215" lvl="1" indent="0">
              <a:buNone/>
            </a:pPr>
            <a:r>
              <a:rPr lang="en-US">
                <a:solidFill>
                  <a:schemeClr val="tx1"/>
                </a:solidFill>
              </a:rPr>
              <a:t>var x = 3.645</a:t>
            </a:r>
            <a:endParaRPr lang="en-US">
              <a:solidFill>
                <a:schemeClr val="tx1"/>
              </a:solidFill>
            </a:endParaRPr>
          </a:p>
          <a:p>
            <a:pPr marL="450215" lvl="1" indent="0">
              <a:buNone/>
            </a:pPr>
            <a:r>
              <a:rPr lang="en-US">
                <a:solidFill>
                  <a:schemeClr val="tx1"/>
                </a:solidFill>
              </a:rPr>
              <a:t>x.toFixed(2)</a:t>
            </a:r>
            <a:endParaRPr lang="en-US">
              <a:solidFill>
                <a:schemeClr val="tx1"/>
              </a:solidFill>
            </a:endParaRPr>
          </a:p>
          <a:p>
            <a:pPr marL="450215" lvl="1"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Number Methods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lnSpcReduction="10000"/>
          </a:bodyPr>
          <a:lstStyle/>
          <a:p>
            <a:r>
              <a:rPr lang="en-US" b="1">
                <a:solidFill>
                  <a:srgbClr val="0070C0"/>
                </a:solidFill>
                <a:effectLst/>
              </a:rPr>
              <a:t>toPrecision() : </a:t>
            </a:r>
            <a:r>
              <a:rPr lang="en-US">
                <a:solidFill>
                  <a:schemeClr val="tx1"/>
                </a:solidFill>
              </a:rPr>
              <a:t>returns a string, with a number written with a specified length</a:t>
            </a:r>
            <a:endParaRPr lang="en-US">
              <a:solidFill>
                <a:schemeClr val="tx1"/>
              </a:solidFill>
              <a:effectLst/>
            </a:endParaRPr>
          </a:p>
          <a:p>
            <a:pPr marL="36830" indent="0">
              <a:buNone/>
            </a:pPr>
            <a:r>
              <a:rPr lang="en-US">
                <a:solidFill>
                  <a:schemeClr val="tx1"/>
                </a:solidFill>
                <a:effectLst/>
              </a:rPr>
              <a:t>	var x = 4.758</a:t>
            </a:r>
            <a:endParaRPr lang="en-US">
              <a:solidFill>
                <a:schemeClr val="tx1"/>
              </a:solidFill>
              <a:effectLst/>
            </a:endParaRPr>
          </a:p>
          <a:p>
            <a:pPr marL="36830" indent="0">
              <a:buNone/>
            </a:pPr>
            <a:r>
              <a:rPr lang="en-US">
                <a:solidFill>
                  <a:schemeClr val="tx1"/>
                </a:solidFill>
                <a:effectLst/>
              </a:rPr>
              <a:t>	x.toPrecision(3)</a:t>
            </a:r>
            <a:endParaRPr lang="en-US">
              <a:solidFill>
                <a:schemeClr val="tx1"/>
              </a:solidFill>
              <a:effectLst/>
            </a:endParaRPr>
          </a:p>
          <a:p>
            <a:r>
              <a:rPr lang="en-US" b="1">
                <a:solidFill>
                  <a:srgbClr val="0070C0"/>
                </a:solidFill>
              </a:rPr>
              <a:t>valueOf() : </a:t>
            </a:r>
            <a:r>
              <a:rPr lang="en-US">
                <a:solidFill>
                  <a:schemeClr val="tx1"/>
                </a:solidFill>
              </a:rPr>
              <a:t>returns a number as a number.</a:t>
            </a:r>
            <a:endParaRPr lang="en-US">
              <a:solidFill>
                <a:schemeClr val="tx1"/>
              </a:solidFill>
            </a:endParaRPr>
          </a:p>
          <a:p>
            <a:pPr marL="36830" indent="0">
              <a:buNone/>
            </a:pPr>
            <a:r>
              <a:rPr lang="en-US">
                <a:solidFill>
                  <a:schemeClr val="tx1"/>
                </a:solidFill>
              </a:rPr>
              <a:t>	var x = 59</a:t>
            </a:r>
            <a:endParaRPr lang="en-US">
              <a:solidFill>
                <a:schemeClr val="tx1"/>
              </a:solidFill>
            </a:endParaRPr>
          </a:p>
          <a:p>
            <a:pPr marL="36830" indent="0">
              <a:buNone/>
            </a:pPr>
            <a:r>
              <a:rPr lang="en-US">
                <a:solidFill>
                  <a:schemeClr val="tx1"/>
                </a:solidFill>
              </a:rPr>
              <a:t>	x.valueOf()</a:t>
            </a:r>
            <a:endParaRPr lang="en-US">
              <a:solidFill>
                <a:schemeClr val="tx1"/>
              </a:solidFill>
            </a:endParaRPr>
          </a:p>
          <a:p>
            <a:pPr marL="36830" indent="0">
              <a:buNone/>
            </a:pPr>
            <a:r>
              <a:rPr lang="en-US">
                <a:solidFill>
                  <a:schemeClr val="tx1"/>
                </a:solidFill>
              </a:rPr>
              <a:t>	(45).valueOf()</a:t>
            </a:r>
            <a:endParaRPr lang="en-US">
              <a:solidFill>
                <a:schemeClr val="tx1"/>
              </a:solidFill>
            </a:endParaRPr>
          </a:p>
          <a:p>
            <a:r>
              <a:rPr lang="en-US">
                <a:solidFill>
                  <a:schemeClr val="tx1"/>
                </a:solidFill>
              </a:rPr>
              <a:t> </a:t>
            </a:r>
            <a:r>
              <a:rPr lang="en-US" b="1">
                <a:solidFill>
                  <a:srgbClr val="0070C0"/>
                </a:solidFill>
              </a:rPr>
              <a:t>Number() : </a:t>
            </a:r>
            <a:r>
              <a:rPr lang="en-US">
                <a:solidFill>
                  <a:schemeClr val="tx1"/>
                </a:solidFill>
              </a:rPr>
              <a:t>used to convert JavaScript variables to numbers</a:t>
            </a:r>
            <a:endParaRPr lang="en-US">
              <a:solidFill>
                <a:schemeClr val="tx1"/>
              </a:solidFill>
            </a:endParaRPr>
          </a:p>
          <a:p>
            <a:pPr marL="450215" lvl="1" indent="0">
              <a:buNone/>
            </a:pPr>
            <a:r>
              <a:rPr lang="en-US">
                <a:solidFill>
                  <a:schemeClr val="tx1"/>
                </a:solidFill>
              </a:rPr>
              <a:t>Number(true)</a:t>
            </a:r>
            <a:endParaRPr lang="en-US">
              <a:solidFill>
                <a:schemeClr val="tx1"/>
              </a:solidFill>
            </a:endParaRPr>
          </a:p>
          <a:p>
            <a:pPr marL="450215" lvl="1" indent="0">
              <a:buNone/>
            </a:pPr>
            <a:r>
              <a:rPr lang="en-US">
                <a:solidFill>
                  <a:schemeClr val="tx1"/>
                </a:solidFill>
              </a:rPr>
              <a:t>Number(false)</a:t>
            </a:r>
            <a:endParaRPr lang="en-US">
              <a:solidFill>
                <a:schemeClr val="tx1"/>
              </a:solidFill>
            </a:endParaRPr>
          </a:p>
          <a:p>
            <a:pPr marL="450215" lvl="1" indent="0">
              <a:buNone/>
            </a:pPr>
            <a:r>
              <a:rPr lang="en-US">
                <a:solidFill>
                  <a:schemeClr val="tx1"/>
                </a:solidFill>
              </a:rPr>
              <a:t>Number(“28”)</a:t>
            </a:r>
            <a:endParaRPr lang="en-US">
              <a:solidFill>
                <a:schemeClr val="tx1"/>
              </a:solidFill>
            </a:endParaRPr>
          </a:p>
          <a:p>
            <a:pPr marL="450215" lvl="1" indent="0">
              <a:buNone/>
            </a:pPr>
            <a:r>
              <a:rPr lang="en-US">
                <a:solidFill>
                  <a:schemeClr val="tx1"/>
                </a:solidFill>
              </a:rPr>
              <a:t>Number(“45.6”)</a:t>
            </a:r>
            <a:endParaRPr lang="en-US">
              <a:solidFill>
                <a:schemeClr val="tx1"/>
              </a:solidFill>
            </a:endParaRPr>
          </a:p>
          <a:p>
            <a:pPr marL="450215" lvl="1" indent="0">
              <a:buNone/>
            </a:pPr>
            <a:r>
              <a:rPr lang="en-US">
                <a:solidFill>
                  <a:schemeClr val="tx1"/>
                </a:solidFill>
              </a:rPr>
              <a:t>Number(“Hello”) NaN</a:t>
            </a:r>
            <a:endParaRPr lang="en-US">
              <a:solidFill>
                <a:schemeClr val="tx1"/>
              </a:solidFill>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Number Methods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parseInt() : </a:t>
            </a:r>
            <a:r>
              <a:rPr lang="en-US">
                <a:solidFill>
                  <a:schemeClr val="tx1"/>
                </a:solidFill>
              </a:rPr>
              <a:t>parses a string and returns a whole number. Spaces are allowed. Only the first number is returned</a:t>
            </a:r>
            <a:endParaRPr lang="en-US">
              <a:solidFill>
                <a:schemeClr val="tx1"/>
              </a:solidFill>
            </a:endParaRPr>
          </a:p>
          <a:p>
            <a:pPr marL="36830" indent="0">
              <a:buNone/>
            </a:pPr>
            <a:r>
              <a:rPr lang="en-US">
                <a:solidFill>
                  <a:schemeClr val="tx1"/>
                </a:solidFill>
                <a:effectLst/>
              </a:rPr>
              <a:t>	parseInt(“10”)</a:t>
            </a:r>
            <a:endParaRPr lang="en-US">
              <a:solidFill>
                <a:schemeClr val="tx1"/>
              </a:solidFill>
              <a:effectLst/>
            </a:endParaRPr>
          </a:p>
          <a:p>
            <a:pPr marL="36830" indent="0">
              <a:buNone/>
            </a:pPr>
            <a:r>
              <a:rPr lang="en-US">
                <a:solidFill>
                  <a:schemeClr val="tx1"/>
                </a:solidFill>
                <a:effectLst/>
              </a:rPr>
              <a:t>	parseInt(“25.88”)</a:t>
            </a:r>
            <a:endParaRPr lang="en-US">
              <a:solidFill>
                <a:schemeClr val="tx1"/>
              </a:solidFill>
              <a:effectLst/>
            </a:endParaRPr>
          </a:p>
          <a:p>
            <a:r>
              <a:rPr lang="en-US" b="1">
                <a:solidFill>
                  <a:srgbClr val="0070C0"/>
                </a:solidFill>
              </a:rPr>
              <a:t>parseFloat() : </a:t>
            </a:r>
            <a:r>
              <a:rPr lang="en-US">
                <a:solidFill>
                  <a:schemeClr val="tx1"/>
                </a:solidFill>
              </a:rPr>
              <a:t>parses a string and returns a number. Spaces are allowed. Only the first number is returned</a:t>
            </a:r>
            <a:endParaRPr lang="en-US">
              <a:solidFill>
                <a:schemeClr val="tx1"/>
              </a:solidFill>
            </a:endParaRPr>
          </a:p>
          <a:p>
            <a:pPr marL="36830" indent="0">
              <a:buNone/>
            </a:pPr>
            <a:r>
              <a:rPr lang="en-US">
                <a:solidFill>
                  <a:schemeClr val="tx1"/>
                </a:solidFill>
              </a:rPr>
              <a:t>	parseFloat(“58.67”)</a:t>
            </a:r>
            <a:endParaRPr lang="en-US">
              <a:solidFill>
                <a:schemeClr val="tx1"/>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chemeClr val="tx1"/>
                </a:solidFill>
              </a:rPr>
              <a:t>Welcome to JavaScript Basics</a:t>
            </a:r>
            <a:endParaRPr lang="en-US" sz="5400" b="1">
              <a:solidFill>
                <a:schemeClr val="tx1"/>
              </a:solidFill>
            </a:endParaRPr>
          </a:p>
        </p:txBody>
      </p:sp>
      <p:pic>
        <p:nvPicPr>
          <p:cNvPr id="1026" name="Picture 2" descr="Image result for javascri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953" y="2058865"/>
            <a:ext cx="11172093" cy="4189535"/>
          </a:xfrm>
          <a:prstGeom prst="rect">
            <a:avLst/>
          </a:prstGeom>
          <a:solidFill>
            <a:srgbClr val="FFFF00"/>
          </a:solidFill>
        </p:spPr>
      </p:pic>
      <p:sp>
        <p:nvSpPr>
          <p:cNvPr id="4" name="Rectangle 3"/>
          <p:cNvSpPr/>
          <p:nvPr/>
        </p:nvSpPr>
        <p:spPr>
          <a:xfrm>
            <a:off x="3244004" y="4582126"/>
            <a:ext cx="2416046" cy="923330"/>
          </a:xfrm>
          <a:prstGeom prst="rect">
            <a:avLst/>
          </a:prstGeom>
          <a:noFill/>
        </p:spPr>
        <p:txBody>
          <a:bodyPr wrap="none" lIns="91440" tIns="45720" rIns="91440" bIns="45720">
            <a:spAutoFit/>
          </a:bodyPr>
          <a:lstStyle/>
          <a:p>
            <a:pPr algn="ctr"/>
            <a:r>
              <a:rPr lang="en-US" sz="5400" b="1" cap="none" spc="0">
                <a:ln w="12700" cmpd="sng">
                  <a:solidFill>
                    <a:schemeClr val="accent4"/>
                  </a:solidFill>
                  <a:prstDash val="solid"/>
                </a:ln>
                <a:solidFill>
                  <a:schemeClr val="tx2">
                    <a:lumMod val="25000"/>
                  </a:schemeClr>
                </a:solidFill>
                <a:effectLst/>
              </a:rPr>
              <a:t>Basics</a:t>
            </a:r>
            <a:endParaRPr lang="en-US" sz="5400" b="1" cap="none" spc="0">
              <a:ln w="12700" cmpd="sng">
                <a:solidFill>
                  <a:schemeClr val="accent4"/>
                </a:solidFill>
                <a:prstDash val="solid"/>
              </a:ln>
              <a:solidFill>
                <a:schemeClr val="tx2">
                  <a:lumMod val="25000"/>
                </a:schemeClr>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String Methods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lnSpcReduction="10000"/>
          </a:bodyPr>
          <a:lstStyle/>
          <a:p>
            <a:r>
              <a:rPr lang="en-US" b="1">
                <a:solidFill>
                  <a:srgbClr val="0070C0"/>
                </a:solidFill>
                <a:effectLst/>
              </a:rPr>
              <a:t>String Length : </a:t>
            </a:r>
            <a:r>
              <a:rPr lang="en-US">
                <a:solidFill>
                  <a:schemeClr val="tx1"/>
                </a:solidFill>
                <a:effectLst/>
              </a:rPr>
              <a:t>length </a:t>
            </a:r>
            <a:r>
              <a:rPr lang="en-US">
                <a:solidFill>
                  <a:schemeClr val="tx1"/>
                </a:solidFill>
              </a:rPr>
              <a:t>property returns the length of a string</a:t>
            </a:r>
            <a:endParaRPr lang="en-US">
              <a:solidFill>
                <a:schemeClr val="tx1"/>
              </a:solidFill>
              <a:effectLst/>
            </a:endParaRPr>
          </a:p>
          <a:p>
            <a:pPr marL="36830" indent="0">
              <a:buNone/>
            </a:pPr>
            <a:r>
              <a:rPr lang="en-US">
                <a:solidFill>
                  <a:schemeClr val="tx1"/>
                </a:solidFill>
                <a:effectLst/>
              </a:rPr>
              <a:t>	var name = “siva”</a:t>
            </a:r>
            <a:endParaRPr lang="en-US">
              <a:solidFill>
                <a:schemeClr val="tx1"/>
              </a:solidFill>
              <a:effectLst/>
            </a:endParaRPr>
          </a:p>
          <a:p>
            <a:pPr marL="36830" indent="0">
              <a:buNone/>
            </a:pPr>
            <a:r>
              <a:rPr lang="en-US">
                <a:solidFill>
                  <a:schemeClr val="tx1"/>
                </a:solidFill>
                <a:effectLst/>
              </a:rPr>
              <a:t>	name.length</a:t>
            </a:r>
            <a:endParaRPr lang="en-US">
              <a:solidFill>
                <a:schemeClr val="tx1"/>
              </a:solidFill>
              <a:effectLst/>
            </a:endParaRPr>
          </a:p>
          <a:p>
            <a:r>
              <a:rPr lang="en-US" b="1">
                <a:solidFill>
                  <a:srgbClr val="0070C0"/>
                </a:solidFill>
                <a:effectLst/>
              </a:rPr>
              <a:t>indexOf() : </a:t>
            </a:r>
            <a:r>
              <a:rPr lang="en-US">
                <a:solidFill>
                  <a:schemeClr val="tx1"/>
                </a:solidFill>
              </a:rPr>
              <a:t>method returns the index of (the position of) the first occurrence of a specified text in a string</a:t>
            </a:r>
            <a:endParaRPr lang="en-US">
              <a:solidFill>
                <a:schemeClr val="tx1"/>
              </a:solidFill>
            </a:endParaRPr>
          </a:p>
          <a:p>
            <a:pPr marL="36830" indent="0">
              <a:buNone/>
            </a:pPr>
            <a:r>
              <a:rPr lang="en-US">
                <a:solidFill>
                  <a:schemeClr val="tx1"/>
                </a:solidFill>
                <a:effectLst/>
              </a:rPr>
              <a:t>	var txt = “Hello how r you iam fine”</a:t>
            </a:r>
            <a:endParaRPr lang="en-US">
              <a:solidFill>
                <a:schemeClr val="tx1"/>
              </a:solidFill>
              <a:effectLst/>
            </a:endParaRPr>
          </a:p>
          <a:p>
            <a:pPr marL="36830" indent="0">
              <a:buNone/>
            </a:pPr>
            <a:r>
              <a:rPr lang="en-US">
                <a:solidFill>
                  <a:schemeClr val="tx1"/>
                </a:solidFill>
                <a:effectLst/>
              </a:rPr>
              <a:t>	txt.indexOf(“you”)</a:t>
            </a:r>
            <a:endParaRPr lang="en-US">
              <a:solidFill>
                <a:schemeClr val="tx1"/>
              </a:solidFill>
              <a:effectLst/>
            </a:endParaRPr>
          </a:p>
          <a:p>
            <a:r>
              <a:rPr lang="en-US" b="1">
                <a:solidFill>
                  <a:srgbClr val="0070C0"/>
                </a:solidFill>
              </a:rPr>
              <a:t>slice() : </a:t>
            </a:r>
            <a:r>
              <a:rPr lang="en-US">
                <a:solidFill>
                  <a:schemeClr val="tx1"/>
                </a:solidFill>
              </a:rPr>
              <a:t>extracts a part of a string and returns the extracted part in a new string</a:t>
            </a:r>
            <a:endParaRPr lang="en-US">
              <a:solidFill>
                <a:schemeClr val="tx1"/>
              </a:solidFill>
            </a:endParaRPr>
          </a:p>
          <a:p>
            <a:pPr marL="36830" indent="0">
              <a:buNone/>
            </a:pPr>
            <a:r>
              <a:rPr lang="en-US">
                <a:solidFill>
                  <a:schemeClr val="tx1"/>
                </a:solidFill>
              </a:rPr>
              <a:t>	var txt = </a:t>
            </a:r>
            <a:r>
              <a:rPr lang="en-US">
                <a:solidFill>
                  <a:schemeClr val="tx1"/>
                </a:solidFill>
                <a:effectLst/>
              </a:rPr>
              <a:t>“Hello how r you iam fine”</a:t>
            </a:r>
            <a:endParaRPr lang="en-US">
              <a:solidFill>
                <a:schemeClr val="tx1"/>
              </a:solidFill>
              <a:effectLst/>
            </a:endParaRPr>
          </a:p>
          <a:p>
            <a:pPr marL="36830" indent="0">
              <a:buNone/>
            </a:pPr>
            <a:r>
              <a:rPr lang="en-US">
                <a:solidFill>
                  <a:schemeClr val="tx1"/>
                </a:solidFill>
              </a:rPr>
              <a:t>	txt.slice(5,9) or txt.slice(-5)</a:t>
            </a:r>
            <a:endParaRPr lang="en-US">
              <a:solidFill>
                <a:schemeClr val="tx1"/>
              </a:solidFill>
            </a:endParaRPr>
          </a:p>
          <a:p>
            <a:r>
              <a:rPr lang="en-US" b="1">
                <a:solidFill>
                  <a:srgbClr val="0070C0"/>
                </a:solidFill>
              </a:rPr>
              <a:t>substring() : </a:t>
            </a:r>
            <a:r>
              <a:rPr lang="en-US">
                <a:solidFill>
                  <a:schemeClr val="tx1"/>
                </a:solidFill>
              </a:rPr>
              <a:t>it is similar to slice but substring does not accept negative indexes.</a:t>
            </a:r>
            <a:endParaRPr lang="en-US">
              <a:solidFill>
                <a:schemeClr val="tx1"/>
              </a:solidFill>
            </a:endParaRPr>
          </a:p>
          <a:p>
            <a:pPr marL="36830" indent="0">
              <a:buNone/>
            </a:pPr>
            <a:r>
              <a:rPr lang="en-US">
                <a:solidFill>
                  <a:schemeClr val="tx1"/>
                </a:solidFill>
              </a:rPr>
              <a:t>	var txt = </a:t>
            </a:r>
            <a:r>
              <a:rPr lang="en-US">
                <a:solidFill>
                  <a:schemeClr val="tx1"/>
                </a:solidFill>
                <a:effectLst/>
              </a:rPr>
              <a:t>“Hello how r you iam fine”</a:t>
            </a:r>
            <a:endParaRPr lang="en-US">
              <a:solidFill>
                <a:schemeClr val="tx1"/>
              </a:solidFill>
              <a:effectLst/>
            </a:endParaRPr>
          </a:p>
          <a:p>
            <a:pPr marL="36830" indent="0">
              <a:buNone/>
            </a:pPr>
            <a:r>
              <a:rPr lang="en-US">
                <a:solidFill>
                  <a:schemeClr val="tx1"/>
                </a:solidFill>
                <a:effectLst/>
              </a:rPr>
              <a:t>	txt.substring(4,8)</a:t>
            </a:r>
            <a:endParaRPr lang="en-US">
              <a:solidFill>
                <a:schemeClr val="tx1"/>
              </a:solidFill>
              <a:effectLst/>
            </a:endParaRPr>
          </a:p>
          <a:p>
            <a:pPr marL="36830" indent="0">
              <a:buNone/>
            </a:pPr>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String Methods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fontScale="92500" lnSpcReduction="20000"/>
          </a:bodyPr>
          <a:lstStyle/>
          <a:p>
            <a:r>
              <a:rPr lang="en-US" b="1">
                <a:solidFill>
                  <a:srgbClr val="0070C0"/>
                </a:solidFill>
                <a:effectLst/>
              </a:rPr>
              <a:t>replace() : </a:t>
            </a:r>
            <a:r>
              <a:rPr lang="en-US">
                <a:solidFill>
                  <a:schemeClr val="tx1"/>
                </a:solidFill>
              </a:rPr>
              <a:t>method replaces a specified value with another value in a string</a:t>
            </a:r>
            <a:endParaRPr lang="en-US">
              <a:solidFill>
                <a:schemeClr val="tx1"/>
              </a:solidFill>
              <a:effectLst/>
            </a:endParaRPr>
          </a:p>
          <a:p>
            <a:pPr marL="36830" indent="0">
              <a:buNone/>
            </a:pPr>
            <a:r>
              <a:rPr lang="en-US">
                <a:solidFill>
                  <a:schemeClr val="tx1"/>
                </a:solidFill>
                <a:effectLst/>
              </a:rPr>
              <a:t>	var txt = “Hello how r you iam fine”</a:t>
            </a:r>
            <a:endParaRPr lang="en-US">
              <a:solidFill>
                <a:schemeClr val="tx1"/>
              </a:solidFill>
              <a:effectLst/>
            </a:endParaRPr>
          </a:p>
          <a:p>
            <a:pPr marL="36830" indent="0">
              <a:buNone/>
            </a:pPr>
            <a:r>
              <a:rPr lang="en-US">
                <a:solidFill>
                  <a:schemeClr val="tx1"/>
                </a:solidFill>
                <a:effectLst/>
              </a:rPr>
              <a:t>	txt.replace(“fine”,”good”)</a:t>
            </a:r>
            <a:endParaRPr lang="en-US">
              <a:solidFill>
                <a:schemeClr val="tx1"/>
              </a:solidFill>
              <a:effectLst/>
            </a:endParaRPr>
          </a:p>
          <a:p>
            <a:r>
              <a:rPr lang="en-US" b="1">
                <a:solidFill>
                  <a:srgbClr val="0070C0"/>
                </a:solidFill>
              </a:rPr>
              <a:t>toUpperCase() : </a:t>
            </a:r>
            <a:r>
              <a:rPr lang="en-US">
                <a:solidFill>
                  <a:schemeClr val="tx1"/>
                </a:solidFill>
              </a:rPr>
              <a:t>converts a string to upper case</a:t>
            </a:r>
            <a:endParaRPr lang="en-US">
              <a:solidFill>
                <a:schemeClr val="tx1"/>
              </a:solidFill>
            </a:endParaRPr>
          </a:p>
          <a:p>
            <a:pPr marL="36830" indent="0">
              <a:buNone/>
            </a:pPr>
            <a:r>
              <a:rPr lang="en-US">
                <a:solidFill>
                  <a:schemeClr val="tx1"/>
                </a:solidFill>
              </a:rPr>
              <a:t>	var txt = </a:t>
            </a:r>
            <a:r>
              <a:rPr lang="en-US">
                <a:solidFill>
                  <a:schemeClr val="tx1"/>
                </a:solidFill>
                <a:effectLst/>
              </a:rPr>
              <a:t>“Hello how r you iam fine”</a:t>
            </a:r>
            <a:endParaRPr lang="en-US">
              <a:solidFill>
                <a:schemeClr val="tx1"/>
              </a:solidFill>
              <a:effectLst/>
            </a:endParaRPr>
          </a:p>
          <a:p>
            <a:pPr marL="36830" indent="0">
              <a:buNone/>
            </a:pPr>
            <a:r>
              <a:rPr lang="en-US">
                <a:solidFill>
                  <a:schemeClr val="tx1"/>
                </a:solidFill>
              </a:rPr>
              <a:t>	txt.toUpperCase()</a:t>
            </a:r>
            <a:endParaRPr lang="en-US">
              <a:solidFill>
                <a:schemeClr val="tx1"/>
              </a:solidFill>
            </a:endParaRPr>
          </a:p>
          <a:p>
            <a:r>
              <a:rPr lang="en-US" b="1">
                <a:solidFill>
                  <a:srgbClr val="0070C0"/>
                </a:solidFill>
              </a:rPr>
              <a:t>toLowerCase() : </a:t>
            </a:r>
            <a:r>
              <a:rPr lang="en-US">
                <a:solidFill>
                  <a:schemeClr val="tx1"/>
                </a:solidFill>
              </a:rPr>
              <a:t>converts  a string to lower case</a:t>
            </a:r>
            <a:endParaRPr lang="en-US">
              <a:solidFill>
                <a:schemeClr val="tx1"/>
              </a:solidFill>
            </a:endParaRPr>
          </a:p>
          <a:p>
            <a:pPr marL="450215" lvl="1" indent="0">
              <a:buNone/>
            </a:pPr>
            <a:r>
              <a:rPr lang="en-US">
                <a:solidFill>
                  <a:schemeClr val="tx1"/>
                </a:solidFill>
              </a:rPr>
              <a:t>var txt = </a:t>
            </a:r>
            <a:r>
              <a:rPr lang="en-US">
                <a:solidFill>
                  <a:schemeClr val="tx1"/>
                </a:solidFill>
                <a:effectLst/>
              </a:rPr>
              <a:t>“Hello how r you iam fine”</a:t>
            </a:r>
            <a:endParaRPr lang="en-US">
              <a:solidFill>
                <a:schemeClr val="tx1"/>
              </a:solidFill>
              <a:effectLst/>
            </a:endParaRPr>
          </a:p>
          <a:p>
            <a:pPr marL="450215" lvl="1" indent="0">
              <a:buNone/>
            </a:pPr>
            <a:r>
              <a:rPr lang="en-US">
                <a:solidFill>
                  <a:schemeClr val="tx1"/>
                </a:solidFill>
              </a:rPr>
              <a:t>txt.toLowerCase()</a:t>
            </a:r>
            <a:endParaRPr lang="en-US">
              <a:solidFill>
                <a:schemeClr val="tx1"/>
              </a:solidFill>
            </a:endParaRPr>
          </a:p>
          <a:p>
            <a:pPr marL="450215" lvl="1" indent="0">
              <a:buNone/>
            </a:pPr>
            <a:endParaRPr lang="en-US">
              <a:solidFill>
                <a:schemeClr val="tx1"/>
              </a:solidFill>
            </a:endParaRPr>
          </a:p>
          <a:p>
            <a:r>
              <a:rPr lang="en-US" b="1">
                <a:solidFill>
                  <a:srgbClr val="0070C0"/>
                </a:solidFill>
              </a:rPr>
              <a:t>concat() : </a:t>
            </a:r>
            <a:r>
              <a:rPr lang="en-US">
                <a:solidFill>
                  <a:schemeClr val="tx1"/>
                </a:solidFill>
              </a:rPr>
              <a:t>joins two or more string together</a:t>
            </a:r>
            <a:endParaRPr lang="en-US">
              <a:solidFill>
                <a:schemeClr val="tx1"/>
              </a:solidFill>
            </a:endParaRPr>
          </a:p>
          <a:p>
            <a:pPr marL="36830" indent="0">
              <a:buNone/>
            </a:pPr>
            <a:r>
              <a:rPr lang="en-US">
                <a:solidFill>
                  <a:schemeClr val="tx1"/>
                </a:solidFill>
              </a:rPr>
              <a:t>	var txt1 = “hello”</a:t>
            </a:r>
            <a:endParaRPr lang="en-US">
              <a:solidFill>
                <a:schemeClr val="tx1"/>
              </a:solidFill>
            </a:endParaRPr>
          </a:p>
          <a:p>
            <a:pPr marL="36830" indent="0">
              <a:buNone/>
            </a:pPr>
            <a:r>
              <a:rPr lang="en-US">
                <a:solidFill>
                  <a:schemeClr val="tx1"/>
                </a:solidFill>
              </a:rPr>
              <a:t>	var txt2 = “world”</a:t>
            </a:r>
            <a:endParaRPr lang="en-US">
              <a:solidFill>
                <a:schemeClr val="tx1"/>
              </a:solidFill>
            </a:endParaRPr>
          </a:p>
          <a:p>
            <a:pPr marL="36830" indent="0">
              <a:buNone/>
            </a:pPr>
            <a:r>
              <a:rPr lang="en-US">
                <a:solidFill>
                  <a:schemeClr val="tx1"/>
                </a:solidFill>
              </a:rPr>
              <a:t>	txt1.concat(“ “ , text2)</a:t>
            </a:r>
            <a:endParaRPr lang="en-US">
              <a:solidFill>
                <a:schemeClr val="tx1"/>
              </a:solidFill>
            </a:endParaRPr>
          </a:p>
          <a:p>
            <a:pPr marL="36830" indent="0">
              <a:buNone/>
            </a:pPr>
            <a:r>
              <a:rPr lang="en-US">
                <a:solidFill>
                  <a:schemeClr val="tx1"/>
                </a:solidFill>
              </a:rPr>
              <a:t>	txt1 + txt 2 (</a:t>
            </a:r>
            <a:r>
              <a:rPr lang="en-US">
                <a:solidFill>
                  <a:srgbClr val="FFC000"/>
                </a:solidFill>
              </a:rPr>
              <a:t>string concatenation with + operator</a:t>
            </a:r>
            <a:r>
              <a:rPr lang="en-US">
                <a:solidFill>
                  <a:schemeClr val="tx1"/>
                </a:solidFill>
              </a:rPr>
              <a:t>)</a:t>
            </a:r>
            <a:endParaRPr lang="en-US">
              <a:solidFill>
                <a:schemeClr val="tx1"/>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String Methods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trim() : </a:t>
            </a:r>
            <a:r>
              <a:rPr lang="en-US">
                <a:solidFill>
                  <a:schemeClr val="tx1"/>
                </a:solidFill>
              </a:rPr>
              <a:t>method removes whitespace from both sides of a string</a:t>
            </a:r>
            <a:endParaRPr lang="en-US">
              <a:solidFill>
                <a:schemeClr val="tx1"/>
              </a:solidFill>
            </a:endParaRPr>
          </a:p>
          <a:p>
            <a:pPr marL="36830" indent="0">
              <a:buNone/>
            </a:pPr>
            <a:r>
              <a:rPr lang="en-US">
                <a:solidFill>
                  <a:schemeClr val="tx1"/>
                </a:solidFill>
                <a:effectLst/>
              </a:rPr>
              <a:t>	var txt = “         apple     ‘’</a:t>
            </a:r>
            <a:endParaRPr lang="en-US">
              <a:solidFill>
                <a:schemeClr val="tx1"/>
              </a:solidFill>
              <a:effectLst/>
            </a:endParaRPr>
          </a:p>
          <a:p>
            <a:pPr marL="36830" indent="0">
              <a:buNone/>
            </a:pPr>
            <a:r>
              <a:rPr lang="en-US">
                <a:solidFill>
                  <a:schemeClr val="tx1"/>
                </a:solidFill>
                <a:effectLst/>
              </a:rPr>
              <a:t>	txt.trim()</a:t>
            </a:r>
            <a:endParaRPr lang="en-US">
              <a:solidFill>
                <a:schemeClr val="tx1"/>
              </a:solidFill>
              <a:effectLst/>
            </a:endParaRPr>
          </a:p>
          <a:p>
            <a:pPr marL="36830" indent="0">
              <a:buNone/>
            </a:pPr>
            <a:endParaRPr lang="en-US">
              <a:solidFill>
                <a:schemeClr val="tx1"/>
              </a:solidFill>
              <a:effectLst/>
            </a:endParaRPr>
          </a:p>
          <a:p>
            <a:r>
              <a:rPr lang="en-US" b="1">
                <a:solidFill>
                  <a:srgbClr val="0070C0"/>
                </a:solidFill>
                <a:effectLst/>
              </a:rPr>
              <a:t>String Subscript : </a:t>
            </a:r>
            <a:r>
              <a:rPr lang="en-US">
                <a:solidFill>
                  <a:schemeClr val="tx1"/>
                </a:solidFill>
                <a:effectLst/>
              </a:rPr>
              <a:t>[ ] is used to access characters of a string.</a:t>
            </a:r>
            <a:endParaRPr lang="en-US">
              <a:solidFill>
                <a:schemeClr val="tx1"/>
              </a:solidFill>
              <a:effectLst/>
            </a:endParaRPr>
          </a:p>
          <a:p>
            <a:pPr marL="36830" indent="0">
              <a:buNone/>
            </a:pPr>
            <a:r>
              <a:rPr lang="en-US">
                <a:solidFill>
                  <a:schemeClr val="tx1"/>
                </a:solidFill>
                <a:effectLst/>
              </a:rPr>
              <a:t>	var txt = “coffee”</a:t>
            </a:r>
            <a:endParaRPr lang="en-US">
              <a:solidFill>
                <a:schemeClr val="tx1"/>
              </a:solidFill>
              <a:effectLst/>
            </a:endParaRPr>
          </a:p>
          <a:p>
            <a:pPr marL="36830" indent="0">
              <a:buNone/>
            </a:pPr>
            <a:r>
              <a:rPr lang="en-US">
                <a:solidFill>
                  <a:schemeClr val="tx1"/>
                </a:solidFill>
                <a:effectLst/>
              </a:rPr>
              <a:t>	txt[0]</a:t>
            </a:r>
            <a:endParaRPr lang="en-US">
              <a:solidFill>
                <a:schemeClr val="tx1"/>
              </a:solidFill>
              <a:effectLst/>
            </a:endParaRPr>
          </a:p>
          <a:p>
            <a:pPr marL="36830" indent="0">
              <a:buNone/>
            </a:pPr>
            <a:endParaRPr lang="en-US">
              <a:solidFill>
                <a:schemeClr val="tx1"/>
              </a:solidFill>
              <a:effectLst/>
            </a:endParaRPr>
          </a:p>
          <a:p>
            <a:r>
              <a:rPr lang="en-US" b="1">
                <a:solidFill>
                  <a:srgbClr val="0070C0"/>
                </a:solidFill>
              </a:rPr>
              <a:t>split() : </a:t>
            </a:r>
            <a:r>
              <a:rPr lang="en-US">
                <a:solidFill>
                  <a:schemeClr val="tx1"/>
                </a:solidFill>
              </a:rPr>
              <a:t>used to convert string to an Array</a:t>
            </a:r>
            <a:endParaRPr lang="en-US">
              <a:solidFill>
                <a:schemeClr val="tx1"/>
              </a:solidFill>
            </a:endParaRPr>
          </a:p>
          <a:p>
            <a:pPr marL="36830" indent="0">
              <a:buNone/>
            </a:pPr>
            <a:r>
              <a:rPr lang="en-US">
                <a:solidFill>
                  <a:schemeClr val="tx1"/>
                </a:solidFill>
              </a:rPr>
              <a:t>	var txt = “a,b,c,d,e”</a:t>
            </a:r>
            <a:endParaRPr lang="en-US">
              <a:solidFill>
                <a:schemeClr val="tx1"/>
              </a:solidFill>
            </a:endParaRPr>
          </a:p>
          <a:p>
            <a:pPr marL="36830" indent="0">
              <a:buNone/>
            </a:pPr>
            <a:r>
              <a:rPr lang="en-US">
                <a:solidFill>
                  <a:schemeClr val="tx1"/>
                </a:solidFill>
              </a:rPr>
              <a:t>	txt.split(“,”) or (“ “) or (“|”)</a:t>
            </a:r>
            <a:endParaRPr lang="en-US">
              <a:solidFill>
                <a:schemeClr val="tx1"/>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Array Methods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a:bodyPr>
          <a:lstStyle/>
          <a:p>
            <a:r>
              <a:rPr lang="en-US" b="1">
                <a:solidFill>
                  <a:srgbClr val="0070C0"/>
                </a:solidFill>
                <a:effectLst/>
              </a:rPr>
              <a:t>Array Length : </a:t>
            </a:r>
            <a:r>
              <a:rPr lang="en-US">
                <a:solidFill>
                  <a:schemeClr val="tx1"/>
                </a:solidFill>
                <a:effectLst/>
              </a:rPr>
              <a:t>length property is used to return the length of an array</a:t>
            </a:r>
            <a:endParaRPr lang="en-US">
              <a:solidFill>
                <a:schemeClr val="tx1"/>
              </a:solidFill>
              <a:effectLst/>
            </a:endParaRPr>
          </a:p>
          <a:p>
            <a:pPr marL="36830" indent="0">
              <a:buNone/>
            </a:pPr>
            <a:r>
              <a:rPr lang="en-US">
                <a:solidFill>
                  <a:schemeClr val="tx1"/>
                </a:solidFill>
                <a:effectLst/>
              </a:rPr>
              <a:t>	var car = [‘bmw’ , ‘benz’ , ‘audi’]</a:t>
            </a:r>
            <a:endParaRPr lang="en-US">
              <a:solidFill>
                <a:schemeClr val="tx1"/>
              </a:solidFill>
              <a:effectLst/>
            </a:endParaRPr>
          </a:p>
          <a:p>
            <a:pPr marL="36830" indent="0">
              <a:buNone/>
            </a:pPr>
            <a:r>
              <a:rPr lang="en-US">
                <a:solidFill>
                  <a:schemeClr val="tx1"/>
                </a:solidFill>
                <a:effectLst/>
              </a:rPr>
              <a:t>	car.length</a:t>
            </a:r>
            <a:endParaRPr lang="en-US">
              <a:effectLst/>
            </a:endParaRPr>
          </a:p>
          <a:p>
            <a:r>
              <a:rPr lang="en-US" b="1">
                <a:solidFill>
                  <a:srgbClr val="0070C0"/>
                </a:solidFill>
                <a:effectLst/>
              </a:rPr>
              <a:t>Looping an Array : </a:t>
            </a:r>
            <a:endParaRPr lang="en-US" b="1">
              <a:solidFill>
                <a:srgbClr val="0070C0"/>
              </a:solidFill>
              <a:effectLst/>
            </a:endParaRPr>
          </a:p>
          <a:p>
            <a:pPr marL="36830" indent="0">
              <a:buNone/>
            </a:pPr>
            <a:r>
              <a:rPr lang="en-US">
                <a:effectLst/>
              </a:rPr>
              <a:t>	for(var i=0  i&lt;car.length i++) { console.log(car[i]) }</a:t>
            </a:r>
            <a:endParaRPr lang="en-US">
              <a:effectLst/>
            </a:endParaRPr>
          </a:p>
          <a:p>
            <a:pPr marL="36830" indent="0">
              <a:buNone/>
            </a:pPr>
            <a:r>
              <a:rPr lang="en-US">
                <a:effectLst/>
              </a:rPr>
              <a:t>	for(var i of car) {console.log(i) }  ES6 new feature</a:t>
            </a:r>
            <a:endParaRPr lang="en-US">
              <a:effectLst/>
            </a:endParaRPr>
          </a:p>
          <a:p>
            <a:r>
              <a:rPr lang="en-US" b="1">
                <a:solidFill>
                  <a:srgbClr val="0070C0"/>
                </a:solidFill>
              </a:rPr>
              <a:t>push() : </a:t>
            </a:r>
            <a:r>
              <a:rPr lang="en-US"/>
              <a:t>Adds new element at end of Array</a:t>
            </a:r>
            <a:endParaRPr lang="en-US"/>
          </a:p>
          <a:p>
            <a:pPr marL="36830" indent="0">
              <a:buNone/>
            </a:pPr>
            <a:r>
              <a:rPr lang="en-US"/>
              <a:t>	</a:t>
            </a:r>
            <a:r>
              <a:rPr lang="en-US">
                <a:solidFill>
                  <a:schemeClr val="tx1"/>
                </a:solidFill>
                <a:effectLst/>
              </a:rPr>
              <a:t>var car = [‘bmw’ , ‘benz’ , ‘audi’]</a:t>
            </a:r>
            <a:endParaRPr lang="en-US">
              <a:solidFill>
                <a:schemeClr val="tx1"/>
              </a:solidFill>
              <a:effectLst/>
            </a:endParaRPr>
          </a:p>
          <a:p>
            <a:pPr marL="36830" indent="0">
              <a:buNone/>
            </a:pPr>
            <a:r>
              <a:rPr lang="en-US">
                <a:solidFill>
                  <a:schemeClr val="tx1"/>
                </a:solidFill>
                <a:effectLst/>
              </a:rPr>
              <a:t>	car.push(“honda”)  or car.unshift(“honda”) // adds element at index 0</a:t>
            </a:r>
            <a:endParaRPr lang="en-US">
              <a:solidFill>
                <a:schemeClr val="tx1"/>
              </a:solidFill>
              <a:effectLst/>
            </a:endParaRPr>
          </a:p>
          <a:p>
            <a:r>
              <a:rPr lang="en-US" b="1">
                <a:solidFill>
                  <a:srgbClr val="0070C0"/>
                </a:solidFill>
              </a:rPr>
              <a:t>pop() : </a:t>
            </a:r>
            <a:r>
              <a:rPr lang="en-US"/>
              <a:t>Removes an last element from Array</a:t>
            </a:r>
            <a:endParaRPr lang="en-US"/>
          </a:p>
          <a:p>
            <a:pPr marL="36830" indent="0">
              <a:buNone/>
            </a:pPr>
            <a:r>
              <a:rPr lang="en-US"/>
              <a:t>	</a:t>
            </a:r>
            <a:r>
              <a:rPr lang="en-US">
                <a:solidFill>
                  <a:schemeClr val="tx1"/>
                </a:solidFill>
                <a:effectLst/>
              </a:rPr>
              <a:t> var car = [‘bmw’ , ‘benz’ , ‘audi’]</a:t>
            </a:r>
            <a:endParaRPr lang="en-US">
              <a:solidFill>
                <a:schemeClr val="tx1"/>
              </a:solidFill>
              <a:effectLst/>
            </a:endParaRPr>
          </a:p>
          <a:p>
            <a:pPr marL="36830" indent="0">
              <a:buNone/>
            </a:pPr>
            <a:r>
              <a:rPr lang="en-US">
                <a:solidFill>
                  <a:schemeClr val="tx1"/>
                </a:solidFill>
                <a:effectLst/>
              </a:rPr>
              <a:t>	car.pop()   or car.shift() // removes element at index 0</a:t>
            </a: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Array Methods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fontScale="77500" lnSpcReduction="20000"/>
          </a:bodyPr>
          <a:lstStyle/>
          <a:p>
            <a:r>
              <a:rPr lang="en-US" b="1">
                <a:solidFill>
                  <a:srgbClr val="0070C0"/>
                </a:solidFill>
                <a:effectLst/>
              </a:rPr>
              <a:t>splice() : </a:t>
            </a:r>
            <a:r>
              <a:rPr lang="en-US">
                <a:solidFill>
                  <a:schemeClr val="tx1"/>
                </a:solidFill>
                <a:effectLst/>
              </a:rPr>
              <a:t>it can remove any element at any position</a:t>
            </a:r>
            <a:endParaRPr lang="en-US">
              <a:solidFill>
                <a:schemeClr val="tx1"/>
              </a:solidFill>
              <a:effectLst/>
            </a:endParaRPr>
          </a:p>
          <a:p>
            <a:pPr marL="36830" indent="0">
              <a:buNone/>
            </a:pPr>
            <a:r>
              <a:rPr lang="en-US">
                <a:solidFill>
                  <a:schemeClr val="tx1"/>
                </a:solidFill>
                <a:effectLst/>
              </a:rPr>
              <a:t>	syntax : arr.splice(start_index, del_count , element1,……elementN)</a:t>
            </a:r>
            <a:endParaRPr lang="en-US">
              <a:solidFill>
                <a:schemeClr val="tx1"/>
              </a:solidFill>
              <a:effectLst/>
            </a:endParaRPr>
          </a:p>
          <a:p>
            <a:pPr marL="36830" indent="0">
              <a:buNone/>
            </a:pPr>
            <a:r>
              <a:rPr lang="en-US">
                <a:solidFill>
                  <a:schemeClr val="tx1"/>
                </a:solidFill>
                <a:effectLst/>
              </a:rPr>
              <a:t>	var car = [‘bmw’ , ‘benz’ , ‘audi’]</a:t>
            </a:r>
            <a:endParaRPr lang="en-US">
              <a:solidFill>
                <a:schemeClr val="tx1"/>
              </a:solidFill>
              <a:effectLst/>
            </a:endParaRPr>
          </a:p>
          <a:p>
            <a:pPr marL="36830" indent="0">
              <a:buNone/>
            </a:pPr>
            <a:r>
              <a:rPr lang="en-US">
                <a:solidFill>
                  <a:schemeClr val="tx1"/>
                </a:solidFill>
                <a:effectLst/>
              </a:rPr>
              <a:t>	car.splice(1,1)</a:t>
            </a:r>
            <a:endParaRPr lang="en-US">
              <a:solidFill>
                <a:schemeClr val="tx1"/>
              </a:solidFill>
              <a:effectLst/>
            </a:endParaRPr>
          </a:p>
          <a:p>
            <a:pPr marL="36830" indent="0">
              <a:buNone/>
            </a:pPr>
            <a:r>
              <a:rPr lang="en-US">
                <a:solidFill>
                  <a:schemeClr val="tx1"/>
                </a:solidFill>
                <a:effectLst/>
              </a:rPr>
              <a:t>	car.splice(1,0,’honda’,’maruthi’)</a:t>
            </a:r>
            <a:endParaRPr lang="en-US">
              <a:solidFill>
                <a:schemeClr val="tx1"/>
              </a:solidFill>
              <a:effectLst/>
            </a:endParaRPr>
          </a:p>
          <a:p>
            <a:r>
              <a:rPr lang="en-US" b="1">
                <a:solidFill>
                  <a:srgbClr val="0070C0"/>
                </a:solidFill>
                <a:effectLst/>
              </a:rPr>
              <a:t>join() : </a:t>
            </a:r>
            <a:r>
              <a:rPr lang="en-US">
                <a:solidFill>
                  <a:schemeClr val="tx1"/>
                </a:solidFill>
                <a:effectLst/>
              </a:rPr>
              <a:t>joins array elements together to form a string</a:t>
            </a:r>
            <a:endParaRPr lang="en-US">
              <a:solidFill>
                <a:schemeClr val="tx1"/>
              </a:solidFill>
              <a:effectLst/>
            </a:endParaRPr>
          </a:p>
          <a:p>
            <a:pPr marL="36830" indent="0">
              <a:buNone/>
            </a:pPr>
            <a:r>
              <a:rPr lang="en-US">
                <a:solidFill>
                  <a:schemeClr val="tx1"/>
                </a:solidFill>
                <a:effectLst/>
              </a:rPr>
              <a:t>	 var car = [‘bmw’ , ‘benz’ , ‘audi’]</a:t>
            </a:r>
            <a:endParaRPr lang="en-US">
              <a:solidFill>
                <a:schemeClr val="tx1"/>
              </a:solidFill>
              <a:effectLst/>
            </a:endParaRPr>
          </a:p>
          <a:p>
            <a:pPr marL="36830" indent="0">
              <a:buNone/>
            </a:pPr>
            <a:r>
              <a:rPr lang="en-US">
                <a:solidFill>
                  <a:schemeClr val="tx1"/>
                </a:solidFill>
                <a:effectLst/>
              </a:rPr>
              <a:t>	 car.join() or (“ “ ) or (“-”)</a:t>
            </a:r>
            <a:endParaRPr lang="en-US">
              <a:solidFill>
                <a:schemeClr val="tx1"/>
              </a:solidFill>
              <a:effectLst/>
            </a:endParaRPr>
          </a:p>
          <a:p>
            <a:pPr marL="36830" indent="0">
              <a:buNone/>
            </a:pPr>
            <a:r>
              <a:rPr lang="en-US">
                <a:solidFill>
                  <a:schemeClr val="tx1"/>
                </a:solidFill>
                <a:effectLst/>
              </a:rPr>
              <a:t>	 car.toString() // default comma separated elements</a:t>
            </a:r>
            <a:endParaRPr lang="en-US">
              <a:solidFill>
                <a:schemeClr val="tx1"/>
              </a:solidFill>
              <a:effectLst/>
            </a:endParaRPr>
          </a:p>
          <a:p>
            <a:r>
              <a:rPr lang="en-US" b="1">
                <a:solidFill>
                  <a:srgbClr val="0070C0"/>
                </a:solidFill>
                <a:effectLst/>
              </a:rPr>
              <a:t>slice() : </a:t>
            </a:r>
            <a:r>
              <a:rPr lang="en-US">
                <a:solidFill>
                  <a:schemeClr val="tx1"/>
                </a:solidFill>
                <a:effectLst/>
              </a:rPr>
              <a:t>extracts a portion of an array</a:t>
            </a:r>
            <a:endParaRPr lang="en-US">
              <a:solidFill>
                <a:schemeClr val="tx1"/>
              </a:solidFill>
              <a:effectLst/>
            </a:endParaRPr>
          </a:p>
          <a:p>
            <a:pPr marL="36830" indent="0">
              <a:buNone/>
            </a:pPr>
            <a:r>
              <a:rPr lang="en-US">
                <a:solidFill>
                  <a:schemeClr val="tx1"/>
                </a:solidFill>
                <a:effectLst/>
              </a:rPr>
              <a:t>	 var car = [‘bmw’ , ‘benz’ , ‘audi’]</a:t>
            </a:r>
            <a:endParaRPr lang="en-US">
              <a:solidFill>
                <a:schemeClr val="tx1"/>
              </a:solidFill>
              <a:effectLst/>
            </a:endParaRPr>
          </a:p>
          <a:p>
            <a:pPr marL="36830" indent="0">
              <a:buNone/>
            </a:pPr>
            <a:r>
              <a:rPr lang="en-US">
                <a:solidFill>
                  <a:schemeClr val="tx1"/>
                </a:solidFill>
                <a:effectLst/>
              </a:rPr>
              <a:t>	 car.slice(0,1)</a:t>
            </a:r>
            <a:endParaRPr lang="en-US">
              <a:solidFill>
                <a:schemeClr val="tx1"/>
              </a:solidFill>
              <a:effectLst/>
            </a:endParaRPr>
          </a:p>
          <a:p>
            <a:r>
              <a:rPr lang="en-US" b="1">
                <a:solidFill>
                  <a:srgbClr val="0070C0"/>
                </a:solidFill>
                <a:effectLst/>
              </a:rPr>
              <a:t>concat() : </a:t>
            </a:r>
            <a:r>
              <a:rPr lang="en-US">
                <a:solidFill>
                  <a:schemeClr val="tx1"/>
                </a:solidFill>
                <a:effectLst/>
              </a:rPr>
              <a:t>used to merge to arrays</a:t>
            </a:r>
            <a:endParaRPr lang="en-US">
              <a:solidFill>
                <a:schemeClr val="tx1"/>
              </a:solidFill>
              <a:effectLst/>
            </a:endParaRPr>
          </a:p>
          <a:p>
            <a:pPr marL="450215" lvl="1" indent="0">
              <a:buNone/>
            </a:pPr>
            <a:r>
              <a:rPr lang="en-US">
                <a:solidFill>
                  <a:schemeClr val="tx1"/>
                </a:solidFill>
                <a:effectLst/>
              </a:rPr>
              <a:t> var car1 = [‘bmw’ , ‘benz’ , ‘audi’]</a:t>
            </a:r>
            <a:endParaRPr lang="en-US">
              <a:solidFill>
                <a:schemeClr val="tx1"/>
              </a:solidFill>
              <a:effectLst/>
            </a:endParaRPr>
          </a:p>
          <a:p>
            <a:pPr marL="450215" lvl="1" indent="0">
              <a:buNone/>
            </a:pPr>
            <a:r>
              <a:rPr lang="en-US">
                <a:solidFill>
                  <a:schemeClr val="tx1"/>
                </a:solidFill>
                <a:effectLst/>
              </a:rPr>
              <a:t> var car2 = [‘maruthi’ , ‘honda’ , ‘skoda’]</a:t>
            </a:r>
            <a:endParaRPr lang="en-US">
              <a:solidFill>
                <a:schemeClr val="tx1"/>
              </a:solidFill>
              <a:effectLst/>
            </a:endParaRPr>
          </a:p>
          <a:p>
            <a:pPr marL="450215" lvl="1" indent="0">
              <a:buNone/>
            </a:pPr>
            <a:r>
              <a:rPr lang="en-US">
                <a:solidFill>
                  <a:schemeClr val="tx1"/>
                </a:solidFill>
                <a:effectLst/>
              </a:rPr>
              <a:t> car1.concat(car2)</a:t>
            </a:r>
            <a:endParaRPr lang="en-US">
              <a:solidFill>
                <a:schemeClr val="tx1"/>
              </a:solidFill>
              <a:effectLst/>
            </a:endParaRPr>
          </a:p>
          <a:p>
            <a:pPr marL="36830" indent="0">
              <a:buNone/>
            </a:pPr>
            <a:r>
              <a:rPr lang="en-US">
                <a:effectLst/>
              </a:rPr>
              <a:t>	</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Objects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lnSpcReduction="10000"/>
          </a:bodyPr>
          <a:lstStyle/>
          <a:p>
            <a:r>
              <a:rPr lang="en-US" b="1">
                <a:solidFill>
                  <a:srgbClr val="0070C0"/>
                </a:solidFill>
                <a:effectLst/>
              </a:rPr>
              <a:t>JavaScript Object </a:t>
            </a:r>
            <a:r>
              <a:rPr lang="en-US">
                <a:solidFill>
                  <a:srgbClr val="0070C0"/>
                </a:solidFill>
                <a:effectLst/>
              </a:rPr>
              <a:t>: </a:t>
            </a:r>
            <a:endParaRPr lang="en-US">
              <a:solidFill>
                <a:srgbClr val="0070C0"/>
              </a:solidFill>
              <a:effectLst/>
            </a:endParaRPr>
          </a:p>
          <a:p>
            <a:pPr marL="36830" indent="0">
              <a:buNone/>
            </a:pPr>
            <a:r>
              <a:rPr lang="en-US">
                <a:solidFill>
                  <a:schemeClr val="tx1"/>
                </a:solidFill>
                <a:effectLst/>
              </a:rPr>
              <a:t>	var person = { ‘name’: siva , age:5 , ‘gender’:’male’ }</a:t>
            </a:r>
            <a:endParaRPr lang="en-US">
              <a:solidFill>
                <a:schemeClr val="tx1"/>
              </a:solidFill>
              <a:effectLst/>
            </a:endParaRPr>
          </a:p>
          <a:p>
            <a:r>
              <a:rPr lang="en-US" b="1">
                <a:solidFill>
                  <a:srgbClr val="0070C0"/>
                </a:solidFill>
                <a:effectLst/>
              </a:rPr>
              <a:t>Accessing Object Data :</a:t>
            </a:r>
            <a:endParaRPr lang="en-US" b="1">
              <a:solidFill>
                <a:srgbClr val="0070C0"/>
              </a:solidFill>
              <a:effectLst/>
            </a:endParaRPr>
          </a:p>
          <a:p>
            <a:pPr marL="36830" indent="0">
              <a:buNone/>
            </a:pPr>
            <a:r>
              <a:rPr lang="en-US">
                <a:solidFill>
                  <a:schemeClr val="tx1"/>
                </a:solidFill>
                <a:effectLst/>
              </a:rPr>
              <a:t>	person[‘name’]   or person.name</a:t>
            </a:r>
            <a:endParaRPr lang="en-US">
              <a:solidFill>
                <a:schemeClr val="tx1"/>
              </a:solidFill>
              <a:effectLst/>
            </a:endParaRPr>
          </a:p>
          <a:p>
            <a:r>
              <a:rPr lang="en-US" b="1">
                <a:solidFill>
                  <a:srgbClr val="0070C0"/>
                </a:solidFill>
                <a:effectLst/>
              </a:rPr>
              <a:t>Adding new data to Object :</a:t>
            </a:r>
            <a:endParaRPr lang="en-US" b="1">
              <a:solidFill>
                <a:srgbClr val="0070C0"/>
              </a:solidFill>
              <a:effectLst/>
            </a:endParaRPr>
          </a:p>
          <a:p>
            <a:pPr marL="36830" indent="0">
              <a:buNone/>
            </a:pPr>
            <a:r>
              <a:rPr lang="en-US">
                <a:solidFill>
                  <a:schemeClr val="tx1"/>
                </a:solidFill>
                <a:effectLst/>
              </a:rPr>
              <a:t>	person[‘name’] = ‘Sriram’   or person.name = ‘Sriram’</a:t>
            </a:r>
            <a:endParaRPr lang="en-US">
              <a:solidFill>
                <a:schemeClr val="tx1"/>
              </a:solidFill>
              <a:effectLst/>
            </a:endParaRPr>
          </a:p>
          <a:p>
            <a:r>
              <a:rPr lang="en-US" b="1">
                <a:solidFill>
                  <a:srgbClr val="0070C0"/>
                </a:solidFill>
                <a:effectLst/>
              </a:rPr>
              <a:t>Deleting Object Data :</a:t>
            </a:r>
            <a:endParaRPr lang="en-US" b="1">
              <a:solidFill>
                <a:srgbClr val="0070C0"/>
              </a:solidFill>
              <a:effectLst/>
            </a:endParaRPr>
          </a:p>
          <a:p>
            <a:pPr marL="36830" indent="0">
              <a:buNone/>
            </a:pPr>
            <a:r>
              <a:rPr lang="en-US">
                <a:solidFill>
                  <a:schemeClr val="tx1"/>
                </a:solidFill>
                <a:effectLst/>
              </a:rPr>
              <a:t>	delete person[‘name’] or delete person.name </a:t>
            </a:r>
            <a:endParaRPr lang="en-US">
              <a:solidFill>
                <a:schemeClr val="tx1"/>
              </a:solidFill>
              <a:effectLst/>
            </a:endParaRPr>
          </a:p>
          <a:p>
            <a:r>
              <a:rPr lang="en-US" b="1">
                <a:solidFill>
                  <a:srgbClr val="0070C0"/>
                </a:solidFill>
                <a:effectLst/>
              </a:rPr>
              <a:t>Looping through Objects :</a:t>
            </a:r>
            <a:endParaRPr lang="en-US" b="1">
              <a:solidFill>
                <a:srgbClr val="0070C0"/>
              </a:solidFill>
              <a:effectLst/>
            </a:endParaRPr>
          </a:p>
          <a:p>
            <a:pPr marL="36830" indent="0">
              <a:buNone/>
            </a:pPr>
            <a:r>
              <a:rPr lang="en-US">
                <a:solidFill>
                  <a:schemeClr val="tx1"/>
                </a:solidFill>
                <a:effectLst/>
              </a:rPr>
              <a:t>	for(var i in person) { console.log(i) }</a:t>
            </a:r>
            <a:endParaRPr lang="en-US">
              <a:solidFill>
                <a:schemeClr val="tx1"/>
              </a:solidFill>
              <a:effectLst/>
            </a:endParaRPr>
          </a:p>
          <a:p>
            <a:r>
              <a:rPr lang="en-US" b="1">
                <a:solidFill>
                  <a:srgbClr val="0070C0"/>
                </a:solidFill>
                <a:effectLst/>
              </a:rPr>
              <a:t>Calling Object Methods :</a:t>
            </a:r>
            <a:endParaRPr lang="en-US" b="1">
              <a:solidFill>
                <a:srgbClr val="0070C0"/>
              </a:solidFill>
              <a:effectLst/>
            </a:endParaRPr>
          </a:p>
          <a:p>
            <a:pPr marL="36830" indent="0">
              <a:buNone/>
            </a:pPr>
            <a:r>
              <a:rPr lang="en-US">
                <a:solidFill>
                  <a:schemeClr val="tx1"/>
                </a:solidFill>
                <a:effectLst/>
              </a:rPr>
              <a:t>	var person = { ‘name’: siva , age:5 , ‘gender’:’male’ , displayName: </a:t>
            </a:r>
            <a:r>
              <a:rPr lang="en-US">
                <a:solidFill>
                  <a:srgbClr val="0070C0"/>
                </a:solidFill>
                <a:effectLst/>
              </a:rPr>
              <a:t>function()</a:t>
            </a:r>
            <a:r>
              <a:rPr lang="en-US">
                <a:solidFill>
                  <a:schemeClr val="tx1"/>
                </a:solidFill>
                <a:effectLst/>
              </a:rPr>
              <a:t>{console.log(this.name)}} </a:t>
            </a:r>
            <a:endParaRPr lang="en-US">
              <a:solidFill>
                <a:schemeClr val="tx1"/>
              </a:solidFill>
              <a:effectLst/>
            </a:endParaRPr>
          </a:p>
          <a:p>
            <a:pPr marL="36830" indent="0">
              <a:buNone/>
            </a:pPr>
            <a:r>
              <a:rPr lang="en-US">
                <a:solidFill>
                  <a:schemeClr val="tx1"/>
                </a:solidFill>
                <a:effectLst/>
              </a:rPr>
              <a:t>	person.displayName()   </a:t>
            </a:r>
            <a:r>
              <a:rPr lang="en-US" b="1">
                <a:solidFill>
                  <a:srgbClr val="FFC000"/>
                </a:solidFill>
                <a:effectLst/>
              </a:rPr>
              <a:t>Note : </a:t>
            </a:r>
            <a:r>
              <a:rPr lang="en-US" b="1">
                <a:solidFill>
                  <a:srgbClr val="0070C0"/>
                </a:solidFill>
                <a:effectLst/>
              </a:rPr>
              <a:t>this</a:t>
            </a:r>
            <a:r>
              <a:rPr lang="en-US">
                <a:solidFill>
                  <a:schemeClr val="tx1"/>
                </a:solidFill>
                <a:effectLst/>
              </a:rPr>
              <a:t> keyword means current object</a:t>
            </a:r>
            <a:endParaRPr lang="en-US">
              <a:solidFill>
                <a:schemeClr val="tx1"/>
              </a:solidFill>
              <a:effectLst/>
            </a:endParaRPr>
          </a:p>
          <a:p>
            <a:pPr marL="36830" indent="0">
              <a:buNone/>
            </a:pP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Decision Making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fontScale="92500" lnSpcReduction="10000"/>
          </a:bodyPr>
          <a:lstStyle/>
          <a:p>
            <a:pPr marL="36830" indent="0">
              <a:buNone/>
            </a:pPr>
            <a:r>
              <a:rPr lang="en-US" sz="2800" b="1">
                <a:solidFill>
                  <a:schemeClr val="tx1"/>
                </a:solidFill>
                <a:effectLst/>
              </a:rPr>
              <a:t>Decision Making or Selection Statements :</a:t>
            </a:r>
            <a:endParaRPr lang="en-US" sz="2800" b="1">
              <a:solidFill>
                <a:schemeClr val="tx1"/>
              </a:solidFill>
              <a:effectLst/>
            </a:endParaRPr>
          </a:p>
          <a:p>
            <a:pPr marL="36830" indent="0">
              <a:buNone/>
            </a:pPr>
            <a:endParaRPr lang="en-US" sz="2800" b="1">
              <a:solidFill>
                <a:schemeClr val="tx1"/>
              </a:solidFill>
              <a:effectLst/>
            </a:endParaRPr>
          </a:p>
          <a:p>
            <a:pPr marL="551180" indent="-514350">
              <a:buFont typeface="+mj-lt"/>
              <a:buAutoNum type="arabicPeriod"/>
            </a:pPr>
            <a:r>
              <a:rPr lang="en-US" sz="3600" b="1">
                <a:solidFill>
                  <a:srgbClr val="0070C0"/>
                </a:solidFill>
                <a:effectLst/>
              </a:rPr>
              <a:t>if statement</a:t>
            </a:r>
            <a:endParaRPr lang="en-US" sz="3600" b="1">
              <a:solidFill>
                <a:srgbClr val="0070C0"/>
              </a:solidFill>
              <a:effectLst/>
            </a:endParaRPr>
          </a:p>
          <a:p>
            <a:pPr marL="551180" indent="-514350">
              <a:buFont typeface="+mj-lt"/>
              <a:buAutoNum type="arabicPeriod"/>
            </a:pPr>
            <a:endParaRPr lang="en-US" sz="3600" b="1">
              <a:solidFill>
                <a:srgbClr val="0070C0"/>
              </a:solidFill>
              <a:effectLst/>
            </a:endParaRPr>
          </a:p>
          <a:p>
            <a:pPr marL="551180" indent="-514350">
              <a:buFont typeface="+mj-lt"/>
              <a:buAutoNum type="arabicPeriod"/>
            </a:pPr>
            <a:r>
              <a:rPr lang="en-US" sz="3600" b="1">
                <a:solidFill>
                  <a:srgbClr val="0070C0"/>
                </a:solidFill>
                <a:effectLst/>
              </a:rPr>
              <a:t>if else statement</a:t>
            </a:r>
            <a:endParaRPr lang="en-US" sz="3600" b="1">
              <a:solidFill>
                <a:srgbClr val="0070C0"/>
              </a:solidFill>
              <a:effectLst/>
            </a:endParaRPr>
          </a:p>
          <a:p>
            <a:pPr marL="551180" indent="-514350">
              <a:buFont typeface="+mj-lt"/>
              <a:buAutoNum type="arabicPeriod"/>
            </a:pPr>
            <a:endParaRPr lang="en-US" sz="3600" b="1">
              <a:solidFill>
                <a:srgbClr val="0070C0"/>
              </a:solidFill>
              <a:effectLst/>
            </a:endParaRPr>
          </a:p>
          <a:p>
            <a:pPr marL="551180" indent="-514350">
              <a:buFont typeface="+mj-lt"/>
              <a:buAutoNum type="arabicPeriod"/>
            </a:pPr>
            <a:r>
              <a:rPr lang="en-US" sz="3600" b="1">
                <a:solidFill>
                  <a:srgbClr val="0070C0"/>
                </a:solidFill>
                <a:effectLst/>
              </a:rPr>
              <a:t>if elseif else statement</a:t>
            </a:r>
            <a:endParaRPr lang="en-US" sz="3600" b="1">
              <a:solidFill>
                <a:srgbClr val="0070C0"/>
              </a:solidFill>
              <a:effectLst/>
            </a:endParaRPr>
          </a:p>
          <a:p>
            <a:pPr marL="551180" indent="-514350">
              <a:buFont typeface="+mj-lt"/>
              <a:buAutoNum type="arabicPeriod"/>
            </a:pPr>
            <a:endParaRPr lang="en-US" sz="3600" b="1">
              <a:solidFill>
                <a:srgbClr val="0070C0"/>
              </a:solidFill>
              <a:effectLst/>
            </a:endParaRPr>
          </a:p>
          <a:p>
            <a:pPr marL="551180" indent="-514350">
              <a:buFont typeface="+mj-lt"/>
              <a:buAutoNum type="arabicPeriod"/>
            </a:pPr>
            <a:r>
              <a:rPr lang="en-US" sz="3600" b="1">
                <a:solidFill>
                  <a:srgbClr val="0070C0"/>
                </a:solidFill>
                <a:effectLst/>
              </a:rPr>
              <a:t>switch case statement</a:t>
            </a:r>
            <a:endParaRPr lang="en-US" sz="3600"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if statement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a:bodyPr>
          <a:lstStyle/>
          <a:p>
            <a:r>
              <a:rPr lang="en-US" b="1">
                <a:solidFill>
                  <a:srgbClr val="0070C0"/>
                </a:solidFill>
                <a:effectLst/>
              </a:rPr>
              <a:t>if statement </a:t>
            </a:r>
            <a:r>
              <a:rPr lang="en-US">
                <a:solidFill>
                  <a:schemeClr val="tx1"/>
                </a:solidFill>
                <a:effectLst/>
              </a:rPr>
              <a:t>is used to select a block of statements based on certain condition become true, other wise general execution flow continues.</a:t>
            </a:r>
            <a:endParaRPr lang="en-US">
              <a:solidFill>
                <a:schemeClr val="tx1"/>
              </a:solidFill>
              <a:effectLst/>
            </a:endParaRPr>
          </a:p>
          <a:p>
            <a:pPr marL="36830" indent="0">
              <a:buNone/>
            </a:pPr>
            <a:endParaRPr lang="en-US">
              <a:solidFill>
                <a:schemeClr val="tx1"/>
              </a:solidFill>
              <a:effectLst/>
            </a:endParaRPr>
          </a:p>
          <a:p>
            <a:pPr marL="36830" indent="0">
              <a:buNone/>
            </a:pPr>
            <a:endParaRPr lang="en-US">
              <a:solidFill>
                <a:schemeClr val="tx1"/>
              </a:solidFill>
              <a:effectLst/>
            </a:endParaRPr>
          </a:p>
          <a:p>
            <a:pPr marL="36830" indent="0">
              <a:buNone/>
            </a:pPr>
            <a:endParaRPr lang="en-US">
              <a:solidFill>
                <a:schemeClr val="tx1"/>
              </a:solidFill>
              <a:effectLst/>
            </a:endParaRPr>
          </a:p>
          <a:p>
            <a:pPr marL="36830" indent="0">
              <a:buNone/>
            </a:pPr>
            <a:endParaRPr lang="en-US">
              <a:solidFill>
                <a:schemeClr val="tx1"/>
              </a:solidFill>
              <a:effectLst/>
            </a:endParaRPr>
          </a:p>
          <a:p>
            <a:pPr marL="36830" indent="0">
              <a:buNone/>
            </a:pPr>
            <a:endParaRPr lang="en-US">
              <a:solidFill>
                <a:schemeClr val="tx1"/>
              </a:solidFill>
              <a:effectLst/>
            </a:endParaRPr>
          </a:p>
          <a:p>
            <a:pPr marL="36830" indent="0">
              <a:buNone/>
            </a:pPr>
            <a:endParaRPr lang="en-US">
              <a:solidFill>
                <a:schemeClr val="tx1"/>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136339"/>
            <a:ext cx="4671566" cy="230832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r>
              <a:rPr lang="en-US"/>
              <a:t>			</a:t>
            </a:r>
            <a:r>
              <a:rPr lang="en-US" b="1">
                <a:solidFill>
                  <a:srgbClr val="FFFF00"/>
                </a:solidFill>
              </a:rPr>
              <a:t>if (condition) </a:t>
            </a:r>
            <a:r>
              <a:rPr lang="en-US">
                <a:solidFill>
                  <a:srgbClr val="FFFF00"/>
                </a:solidFill>
              </a:rPr>
              <a:t>{</a:t>
            </a:r>
            <a:endParaRPr lang="en-US">
              <a:solidFill>
                <a:srgbClr val="FFFF00"/>
              </a:solidFill>
            </a:endParaRPr>
          </a:p>
          <a:p>
            <a:pPr marL="36830" indent="0">
              <a:buNone/>
            </a:pP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endParaRPr lang="en-US">
              <a:solidFill>
                <a:srgbClr val="FFFF00"/>
              </a:solidFill>
            </a:endParaRPr>
          </a:p>
          <a:p>
            <a:pPr marL="36830" indent="0">
              <a:buNone/>
            </a:pPr>
            <a:r>
              <a:rPr lang="en-US"/>
              <a:t>			next statements…</a:t>
            </a:r>
            <a:endParaRPr lang="en-US"/>
          </a:p>
        </p:txBody>
      </p:sp>
      <p:pic>
        <p:nvPicPr>
          <p:cNvPr id="9" name="Picture 4" descr="if statement in c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t="189" r="55992" b="-1"/>
          <a:stretch>
            <a:fillRect/>
          </a:stretch>
        </p:blipFill>
        <p:spPr bwMode="auto">
          <a:xfrm>
            <a:off x="7383744" y="1945673"/>
            <a:ext cx="3461789" cy="4430242"/>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1495" y="4634917"/>
            <a:ext cx="5585965" cy="147732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t>		</a:t>
            </a:r>
            <a:r>
              <a:rPr lang="en-US">
                <a:solidFill>
                  <a:schemeClr val="bg1"/>
                </a:solidFill>
              </a:rPr>
              <a:t>if(age &gt; 18){</a:t>
            </a:r>
            <a:endParaRPr lang="en-US">
              <a:solidFill>
                <a:schemeClr val="bg1"/>
              </a:solidFill>
            </a:endParaRPr>
          </a:p>
          <a:p>
            <a:pPr marL="36830" indent="0">
              <a:buNone/>
            </a:pPr>
            <a:r>
              <a:rPr lang="en-US">
                <a:solidFill>
                  <a:schemeClr val="bg1"/>
                </a:solidFill>
              </a:rPr>
              <a:t>			console.log(“you r permitted to vote”)</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console.log(10+20)</a:t>
            </a:r>
            <a:endParaRPr lang="en-US">
              <a:solidFill>
                <a:schemeClr val="bg1"/>
              </a:solidFill>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if else statement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rPr>
              <a:t>if-else statement </a:t>
            </a:r>
            <a:r>
              <a:rPr lang="en-US">
                <a:solidFill>
                  <a:schemeClr val="tx1"/>
                </a:solidFill>
              </a:rPr>
              <a:t>is used to select a block of statements based on condition become true otherwise if condition become false then it will select alternate block of statements called else block.</a:t>
            </a:r>
            <a:endParaRPr lang="en-US">
              <a:solidFill>
                <a:schemeClr val="tx1"/>
              </a:solidFill>
            </a:endParaRPr>
          </a:p>
          <a:p>
            <a:pPr marL="36830" indent="0">
              <a:buNone/>
            </a:pP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4671566" cy="230832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r>
              <a:rPr lang="en-US"/>
              <a:t>			</a:t>
            </a:r>
            <a:r>
              <a:rPr lang="en-US" b="1">
                <a:solidFill>
                  <a:srgbClr val="FFFF00"/>
                </a:solidFill>
              </a:rPr>
              <a:t>if (condition)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b="1">
                <a:solidFill>
                  <a:srgbClr val="FFFF00"/>
                </a:solidFill>
              </a:rPr>
              <a:t>else</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endParaRPr lang="en-US">
              <a:solidFill>
                <a:schemeClr val="tx1"/>
              </a:solidFill>
            </a:endParaRPr>
          </a:p>
          <a:p>
            <a:pPr marL="36830" indent="0">
              <a:buNone/>
            </a:pPr>
            <a:r>
              <a:rPr lang="en-US">
                <a:solidFill>
                  <a:srgbClr val="FFFF00"/>
                </a:solidFill>
              </a:rPr>
              <a:t>			}</a:t>
            </a:r>
            <a:endParaRPr lang="en-US">
              <a:solidFill>
                <a:srgbClr val="FFFF00"/>
              </a:solidFill>
            </a:endParaRPr>
          </a:p>
          <a:p>
            <a:pPr marL="36830" indent="0">
              <a:buNone/>
            </a:pPr>
            <a:r>
              <a:rPr lang="en-US"/>
              <a:t>			next statements…</a:t>
            </a:r>
            <a:endParaRPr lang="en-US"/>
          </a:p>
        </p:txBody>
      </p:sp>
      <p:sp>
        <p:nvSpPr>
          <p:cNvPr id="4" name="Rectangle 3"/>
          <p:cNvSpPr/>
          <p:nvPr/>
        </p:nvSpPr>
        <p:spPr>
          <a:xfrm>
            <a:off x="104902" y="4475724"/>
            <a:ext cx="5703411" cy="23083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indent="0">
              <a:buNone/>
            </a:pPr>
            <a:r>
              <a:rPr lang="en-US" b="1"/>
              <a:t>Ex : </a:t>
            </a:r>
            <a:r>
              <a:rPr lang="en-US"/>
              <a:t>		</a:t>
            </a:r>
            <a:r>
              <a:rPr lang="en-US">
                <a:solidFill>
                  <a:schemeClr val="bg1"/>
                </a:solidFill>
              </a:rPr>
              <a:t>if(age &gt; 18){</a:t>
            </a:r>
            <a:endParaRPr lang="en-US">
              <a:solidFill>
                <a:schemeClr val="bg1"/>
              </a:solidFill>
            </a:endParaRPr>
          </a:p>
          <a:p>
            <a:pPr marL="36830" indent="0">
              <a:buNone/>
            </a:pPr>
            <a:r>
              <a:rPr lang="en-US">
                <a:solidFill>
                  <a:schemeClr val="bg1"/>
                </a:solidFill>
              </a:rPr>
              <a:t>			console.log(“you r permitted to vote”)</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else{</a:t>
            </a:r>
            <a:endParaRPr lang="en-US">
              <a:solidFill>
                <a:schemeClr val="bg1"/>
              </a:solidFill>
            </a:endParaRPr>
          </a:p>
          <a:p>
            <a:pPr marL="36830" indent="0">
              <a:buNone/>
            </a:pPr>
            <a:r>
              <a:rPr lang="en-US">
                <a:solidFill>
                  <a:schemeClr val="bg1"/>
                </a:solidFill>
              </a:rPr>
              <a:t>			console.log(“you r not permitted to vote”)</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endParaRPr lang="en-US">
              <a:solidFill>
                <a:schemeClr val="bg1"/>
              </a:solidFill>
            </a:endParaRPr>
          </a:p>
          <a:p>
            <a:pPr marL="36830" indent="0">
              <a:buNone/>
            </a:pPr>
            <a:r>
              <a:rPr lang="en-US">
                <a:solidFill>
                  <a:schemeClr val="bg1"/>
                </a:solidFill>
              </a:rPr>
              <a:t>			console.log(10+20)</a:t>
            </a:r>
            <a:endParaRPr lang="en-US">
              <a:solidFill>
                <a:schemeClr val="bg1"/>
              </a:solidFill>
            </a:endParaRPr>
          </a:p>
        </p:txBody>
      </p:sp>
      <p:pic>
        <p:nvPicPr>
          <p:cNvPr id="2054" name="Picture 6" descr="if statement in c programm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893" y="2186014"/>
            <a:ext cx="5899611" cy="3414321"/>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8393145" cy="970450"/>
          </a:xfrm>
        </p:spPr>
        <p:txBody>
          <a:bodyPr>
            <a:normAutofit fontScale="90000"/>
          </a:bodyPr>
          <a:lstStyle/>
          <a:p>
            <a:pPr algn="l"/>
            <a:r>
              <a:rPr lang="en-US" b="1">
                <a:solidFill>
                  <a:srgbClr val="FFC000"/>
                </a:solidFill>
              </a:rPr>
              <a:t>JavaScript if - elseif - else Statement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rPr>
              <a:t>if elseif else statement </a:t>
            </a:r>
            <a:r>
              <a:rPr lang="en-US">
                <a:solidFill>
                  <a:schemeClr val="tx1"/>
                </a:solidFill>
              </a:rPr>
              <a:t>is used to when there is requirement to check multiple conditions.</a:t>
            </a:r>
            <a:endParaRPr lang="en-US">
              <a:effectLst/>
            </a:endParaRPr>
          </a:p>
          <a:p>
            <a:pPr marL="36830" indent="0">
              <a:buNone/>
            </a:pPr>
            <a:endParaRPr lang="en-US">
              <a:effectLst/>
            </a:endParaRPr>
          </a:p>
          <a:p>
            <a:r>
              <a:rPr lang="en-US"/>
              <a:t>hdhdrzhxfdthxdghx</a:t>
            </a: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2348" y="2018751"/>
            <a:ext cx="3200360" cy="452431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if (condition-1)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b="1">
                <a:solidFill>
                  <a:srgbClr val="FFFF00"/>
                </a:solidFill>
              </a:rPr>
              <a:t>else if(condition-2)</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endParaRPr lang="en-US">
              <a:solidFill>
                <a:schemeClr val="tx1"/>
              </a:solidFill>
            </a:endParaRPr>
          </a:p>
          <a:p>
            <a:pPr marL="36830" indent="0">
              <a:buNone/>
            </a:pPr>
            <a:r>
              <a:rPr lang="en-US">
                <a:solidFill>
                  <a:srgbClr val="FFFF00"/>
                </a:solidFill>
              </a:rPr>
              <a:t> }</a:t>
            </a:r>
            <a:endParaRPr lang="en-US">
              <a:solidFill>
                <a:srgbClr val="FFFF00"/>
              </a:solidFill>
            </a:endParaRPr>
          </a:p>
          <a:p>
            <a:pPr marL="36830" indent="0">
              <a:buNone/>
            </a:pPr>
            <a:r>
              <a:rPr lang="en-US" b="1">
                <a:solidFill>
                  <a:srgbClr val="FFFF00"/>
                </a:solidFill>
              </a:rPr>
              <a:t>else if(condition-3)</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endParaRPr lang="en-US">
              <a:solidFill>
                <a:schemeClr val="tx1"/>
              </a:solidFill>
            </a:endParaRPr>
          </a:p>
          <a:p>
            <a:pPr marL="36830" indent="0">
              <a:buNone/>
            </a:pPr>
            <a:r>
              <a:rPr lang="en-US">
                <a:solidFill>
                  <a:srgbClr val="FFFF00"/>
                </a:solidFill>
              </a:rPr>
              <a:t>}</a:t>
            </a:r>
            <a:endParaRPr lang="en-US">
              <a:solidFill>
                <a:srgbClr val="FFFF00"/>
              </a:solidFill>
            </a:endParaRPr>
          </a:p>
          <a:p>
            <a:pPr marL="36830" indent="0">
              <a:buNone/>
            </a:pPr>
            <a:r>
              <a:rPr lang="en-US" b="1">
                <a:solidFill>
                  <a:srgbClr val="FFFF00"/>
                </a:solidFill>
              </a:rPr>
              <a:t>else </a:t>
            </a:r>
            <a:r>
              <a:rPr lang="en-US">
                <a:solidFill>
                  <a:srgbClr val="FFFF00"/>
                </a:solidFill>
              </a:rPr>
              <a:t>{</a:t>
            </a:r>
            <a:endParaRPr lang="en-US">
              <a:solidFill>
                <a:srgbClr val="FFFF00"/>
              </a:solidFill>
            </a:endParaRPr>
          </a:p>
          <a:p>
            <a:pPr marL="36830" indent="0">
              <a:buNone/>
            </a:pPr>
            <a:r>
              <a:rPr lang="en-US">
                <a:solidFill>
                  <a:schemeClr val="tx1"/>
                </a:solidFill>
              </a:rPr>
              <a:t>Block of Statements</a:t>
            </a:r>
            <a:endParaRPr lang="en-US">
              <a:solidFill>
                <a:srgbClr val="FFFF00"/>
              </a:solidFill>
            </a:endParaRPr>
          </a:p>
          <a:p>
            <a:pPr marL="36830" indent="0">
              <a:buNone/>
            </a:pPr>
            <a:r>
              <a:rPr lang="en-US">
                <a:solidFill>
                  <a:srgbClr val="FFFF00"/>
                </a:solidFill>
              </a:rPr>
              <a:t>}</a:t>
            </a:r>
            <a:endParaRPr lang="en-US">
              <a:solidFill>
                <a:srgbClr val="FFFF00"/>
              </a:solidFill>
            </a:endParaRPr>
          </a:p>
          <a:p>
            <a:pPr marL="36830" indent="0">
              <a:buNone/>
            </a:pPr>
            <a:endParaRPr lang="en-US">
              <a:solidFill>
                <a:srgbClr val="FFFF00"/>
              </a:solidFill>
            </a:endParaRPr>
          </a:p>
          <a:p>
            <a:pPr marL="36830" indent="0">
              <a:buNone/>
            </a:pPr>
            <a:r>
              <a:rPr lang="en-US"/>
              <a:t>next statements…</a:t>
            </a:r>
            <a:endParaRPr lang="en-US"/>
          </a:p>
        </p:txBody>
      </p:sp>
      <p:sp>
        <p:nvSpPr>
          <p:cNvPr id="4" name="TextBox 3"/>
          <p:cNvSpPr txBox="1"/>
          <p:nvPr/>
        </p:nvSpPr>
        <p:spPr>
          <a:xfrm>
            <a:off x="3540154" y="2184015"/>
            <a:ext cx="3934437" cy="34163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t>	</a:t>
            </a:r>
            <a:r>
              <a:rPr lang="en-US" b="1"/>
              <a:t>Ex : </a:t>
            </a:r>
            <a:endParaRPr lang="en-US" b="1"/>
          </a:p>
          <a:p>
            <a:endParaRPr lang="en-US"/>
          </a:p>
          <a:p>
            <a:r>
              <a:rPr lang="en-US"/>
              <a:t>	</a:t>
            </a:r>
            <a:r>
              <a:rPr lang="en-US">
                <a:solidFill>
                  <a:schemeClr val="bg1"/>
                </a:solidFill>
              </a:rPr>
              <a:t>if(x&gt;y &amp;&amp; x&gt;z){</a:t>
            </a:r>
            <a:endParaRPr lang="en-US">
              <a:solidFill>
                <a:schemeClr val="bg1"/>
              </a:solidFill>
            </a:endParaRPr>
          </a:p>
          <a:p>
            <a:r>
              <a:rPr lang="en-US">
                <a:solidFill>
                  <a:schemeClr val="bg1"/>
                </a:solidFill>
              </a:rPr>
              <a:t>	console.log(“x is greater”)</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else if(y&gt;x &amp;&amp; y&gt;z){</a:t>
            </a:r>
            <a:endParaRPr lang="en-US">
              <a:solidFill>
                <a:schemeClr val="bg1"/>
              </a:solidFill>
            </a:endParaRPr>
          </a:p>
          <a:p>
            <a:r>
              <a:rPr lang="en-US">
                <a:solidFill>
                  <a:schemeClr val="bg1"/>
                </a:solidFill>
              </a:rPr>
              <a:t>	 console.log(“y is greater”)</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else{</a:t>
            </a:r>
            <a:endParaRPr lang="en-US">
              <a:solidFill>
                <a:schemeClr val="bg1"/>
              </a:solidFill>
            </a:endParaRPr>
          </a:p>
          <a:p>
            <a:r>
              <a:rPr lang="en-US">
                <a:solidFill>
                  <a:schemeClr val="bg1"/>
                </a:solidFill>
              </a:rPr>
              <a:t>	console.log(“z is greater”)</a:t>
            </a:r>
            <a:endParaRPr lang="en-US">
              <a:solidFill>
                <a:schemeClr val="bg1"/>
              </a:solidFill>
            </a:endParaRPr>
          </a:p>
          <a:p>
            <a:r>
              <a:rPr lang="en-US">
                <a:solidFill>
                  <a:schemeClr val="bg1"/>
                </a:solidFill>
              </a:rPr>
              <a:t>	}</a:t>
            </a:r>
            <a:endParaRPr lang="en-US">
              <a:solidFill>
                <a:schemeClr val="bg1"/>
              </a:solidFill>
            </a:endParaRPr>
          </a:p>
        </p:txBody>
      </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704" y="2296514"/>
            <a:ext cx="4322239" cy="3105996"/>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What is JavaScript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rPr>
              <a:t>JavaScript is a open source, object oriented Programming Language primarily used in Front End Web Development as Client Side Scripting Language for HTML and CSS.</a:t>
            </a:r>
            <a:endParaRPr lang="en-US">
              <a:solidFill>
                <a:schemeClr val="tx1"/>
              </a:solidFill>
            </a:endParaRPr>
          </a:p>
          <a:p>
            <a:r>
              <a:rPr lang="en-US">
                <a:solidFill>
                  <a:schemeClr val="tx1"/>
                </a:solidFill>
              </a:rPr>
              <a:t>Now a days JavaScript is also used as  Server Side Scripting language with Node.JS and in Mobile App Developments also. </a:t>
            </a:r>
            <a:endParaRPr lang="en-US">
              <a:solidFill>
                <a:schemeClr val="tx1"/>
              </a:solidFill>
            </a:endParaRPr>
          </a:p>
          <a:p>
            <a:r>
              <a:rPr lang="en-US">
                <a:solidFill>
                  <a:schemeClr val="tx1"/>
                </a:solidFill>
              </a:rPr>
              <a:t>JavaScript is different from Java both in its design and concept.</a:t>
            </a:r>
            <a:endParaRPr lang="en-US">
              <a:solidFill>
                <a:schemeClr val="tx1"/>
              </a:solidFill>
            </a:endParaRPr>
          </a:p>
          <a:p>
            <a:r>
              <a:rPr lang="en-US">
                <a:solidFill>
                  <a:schemeClr val="tx1"/>
                </a:solidFill>
                <a:effectLst/>
              </a:rPr>
              <a:t>JavaScript was originally developed as LiveScript by Netscape in the mid 1990s. It was later renamed to JavaScript in 1995 </a:t>
            </a:r>
            <a:r>
              <a:rPr lang="en-US">
                <a:solidFill>
                  <a:schemeClr val="tx1"/>
                </a:solidFill>
              </a:rPr>
              <a:t>by </a:t>
            </a:r>
            <a:r>
              <a:rPr lang="en-US">
                <a:solidFill>
                  <a:schemeClr val="tx1"/>
                </a:solidFill>
                <a:effectLst/>
              </a:rPr>
              <a:t>Brendan Eich, and became an ECMA standard in 1997.it is also called as ECMAScript (ES).</a:t>
            </a:r>
            <a:endParaRPr lang="en-US">
              <a:solidFill>
                <a:schemeClr val="tx1"/>
              </a:solidFill>
              <a:effectLst/>
            </a:endParaRPr>
          </a:p>
          <a:p>
            <a:r>
              <a:rPr lang="en-US">
                <a:solidFill>
                  <a:schemeClr val="tx1"/>
                </a:solidFill>
                <a:effectLst/>
              </a:rPr>
              <a:t>JavaScript ES 6 version (ECMAScript 2015) is most widely used version and the its latest version is ECMAScript 2018.</a:t>
            </a:r>
            <a:endParaRPr lang="en-US">
              <a:solidFill>
                <a:schemeClr val="tx1"/>
              </a:solidFill>
              <a:effectLst/>
            </a:endParaRPr>
          </a:p>
          <a:p>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839471" cy="970450"/>
          </a:xfrm>
        </p:spPr>
        <p:txBody>
          <a:bodyPr>
            <a:normAutofit fontScale="90000"/>
          </a:bodyPr>
          <a:lstStyle/>
          <a:p>
            <a:pPr algn="l"/>
            <a:r>
              <a:rPr lang="en-US" b="1">
                <a:solidFill>
                  <a:srgbClr val="FFC000"/>
                </a:solidFill>
              </a:rPr>
              <a:t>JavaScript switch case statement : </a:t>
            </a:r>
            <a:endParaRPr lang="en-US" b="1">
              <a:solidFill>
                <a:srgbClr val="FFC000"/>
              </a:solidFill>
            </a:endParaRPr>
          </a:p>
        </p:txBody>
      </p:sp>
      <p:sp>
        <p:nvSpPr>
          <p:cNvPr id="3" name="Content Placeholder 2"/>
          <p:cNvSpPr>
            <a:spLocks noGrp="1"/>
          </p:cNvSpPr>
          <p:nvPr>
            <p:ph idx="1"/>
          </p:nvPr>
        </p:nvSpPr>
        <p:spPr>
          <a:xfrm>
            <a:off x="104903" y="997606"/>
            <a:ext cx="12002105" cy="5503985"/>
          </a:xfrm>
        </p:spPr>
        <p:txBody>
          <a:bodyPr/>
          <a:lstStyle/>
          <a:p>
            <a:r>
              <a:rPr lang="en-US" b="1">
                <a:solidFill>
                  <a:srgbClr val="0070C0"/>
                </a:solidFill>
                <a:effectLst/>
              </a:rPr>
              <a:t>switch case </a:t>
            </a:r>
            <a:r>
              <a:rPr lang="en-US">
                <a:solidFill>
                  <a:schemeClr val="tx1"/>
                </a:solidFill>
                <a:effectLst/>
              </a:rPr>
              <a:t>is used to select appropriate block of statements when the case equals to the specified condition.</a:t>
            </a:r>
            <a:endParaRPr lang="en-US">
              <a:solidFill>
                <a:schemeClr val="tx1"/>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switch case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78" y="1624997"/>
            <a:ext cx="4054419" cy="4956166"/>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2348" y="1708887"/>
            <a:ext cx="3200360" cy="507831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switch (expression) {  </a:t>
            </a:r>
            <a:endParaRPr lang="en-US" b="1">
              <a:solidFill>
                <a:srgbClr val="FFFF00"/>
              </a:solidFill>
            </a:endParaRPr>
          </a:p>
          <a:p>
            <a:pPr marL="36830" indent="0">
              <a:buNone/>
            </a:pPr>
            <a:endParaRPr lang="en-US" b="1">
              <a:solidFill>
                <a:srgbClr val="FFFF00"/>
              </a:solidFill>
            </a:endParaRPr>
          </a:p>
          <a:p>
            <a:pPr marL="36830" indent="0">
              <a:buNone/>
            </a:pPr>
            <a:r>
              <a:rPr lang="en-US" b="1">
                <a:solidFill>
                  <a:srgbClr val="FFFF00"/>
                </a:solidFill>
              </a:rPr>
              <a:t>case (value-1) :</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endParaRPr lang="en-US">
              <a:solidFill>
                <a:schemeClr val="tx1"/>
              </a:solidFill>
            </a:endParaRPr>
          </a:p>
          <a:p>
            <a:pPr marL="36830" indent="0">
              <a:buNone/>
            </a:pPr>
            <a:r>
              <a:rPr lang="en-US">
                <a:solidFill>
                  <a:schemeClr val="tx1"/>
                </a:solidFill>
              </a:rPr>
              <a:t>	break</a:t>
            </a:r>
            <a:endParaRPr lang="en-US">
              <a:solidFill>
                <a:schemeClr val="tx1"/>
              </a:solidFill>
            </a:endParaRPr>
          </a:p>
          <a:p>
            <a:pPr marL="36830" indent="0">
              <a:buNone/>
            </a:pPr>
            <a:r>
              <a:rPr lang="en-US">
                <a:solidFill>
                  <a:srgbClr val="FFFF00"/>
                </a:solidFill>
              </a:rPr>
              <a:t> </a:t>
            </a:r>
            <a:endParaRPr lang="en-US">
              <a:solidFill>
                <a:srgbClr val="FFFF00"/>
              </a:solidFill>
            </a:endParaRPr>
          </a:p>
          <a:p>
            <a:pPr marL="36830" indent="0">
              <a:buNone/>
            </a:pPr>
            <a:r>
              <a:rPr lang="en-US" b="1">
                <a:solidFill>
                  <a:srgbClr val="FFFF00"/>
                </a:solidFill>
              </a:rPr>
              <a:t>case (value-2) :</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endParaRPr lang="en-US">
              <a:solidFill>
                <a:schemeClr val="tx1"/>
              </a:solidFill>
            </a:endParaRPr>
          </a:p>
          <a:p>
            <a:pPr marL="36830" indent="0">
              <a:buNone/>
            </a:pPr>
            <a:r>
              <a:rPr lang="en-US">
                <a:solidFill>
                  <a:schemeClr val="tx1"/>
                </a:solidFill>
              </a:rPr>
              <a:t>	break</a:t>
            </a:r>
            <a:endParaRPr lang="en-US">
              <a:solidFill>
                <a:schemeClr val="tx1"/>
              </a:solidFill>
            </a:endParaRPr>
          </a:p>
          <a:p>
            <a:pPr marL="36830" indent="0">
              <a:buNone/>
            </a:pPr>
            <a:endParaRPr lang="en-US">
              <a:solidFill>
                <a:srgbClr val="FFFF00"/>
              </a:solidFill>
            </a:endParaRPr>
          </a:p>
          <a:p>
            <a:pPr marL="36830" indent="0">
              <a:buNone/>
            </a:pPr>
            <a:r>
              <a:rPr lang="en-US" b="1">
                <a:solidFill>
                  <a:srgbClr val="FFFF00"/>
                </a:solidFill>
              </a:rPr>
              <a:t>default :</a:t>
            </a:r>
            <a:endParaRPr lang="en-US">
              <a:solidFill>
                <a:srgbClr val="FFFF00"/>
              </a:solidFill>
            </a:endParaRPr>
          </a:p>
          <a:p>
            <a:pPr marL="36830" indent="0">
              <a:buNone/>
            </a:pPr>
            <a:r>
              <a:rPr lang="en-US">
                <a:solidFill>
                  <a:schemeClr val="tx1"/>
                </a:solidFill>
              </a:rPr>
              <a:t>Block of Statements</a:t>
            </a:r>
            <a:endParaRPr lang="en-US">
              <a:solidFill>
                <a:schemeClr val="tx1"/>
              </a:solidFill>
            </a:endParaRPr>
          </a:p>
          <a:p>
            <a:pPr marL="36830" indent="0">
              <a:buNone/>
            </a:pPr>
            <a:r>
              <a:rPr lang="en-US">
                <a:solidFill>
                  <a:schemeClr val="tx1"/>
                </a:solidFill>
              </a:rPr>
              <a:t>	break</a:t>
            </a:r>
            <a:endParaRPr lang="en-US">
              <a:solidFill>
                <a:srgbClr val="FFFF00"/>
              </a:solidFill>
            </a:endParaRPr>
          </a:p>
          <a:p>
            <a:pPr marL="36830" indent="0">
              <a:buNone/>
            </a:pPr>
            <a:r>
              <a:rPr lang="en-US">
                <a:solidFill>
                  <a:srgbClr val="FFFF00"/>
                </a:solidFill>
              </a:rPr>
              <a:t>}</a:t>
            </a:r>
            <a:endParaRPr lang="en-US">
              <a:solidFill>
                <a:srgbClr val="FFFF00"/>
              </a:solidFill>
            </a:endParaRPr>
          </a:p>
          <a:p>
            <a:pPr marL="36830" indent="0">
              <a:buNone/>
            </a:pPr>
            <a:endParaRPr lang="en-US">
              <a:solidFill>
                <a:srgbClr val="FFFF00"/>
              </a:solidFill>
            </a:endParaRPr>
          </a:p>
          <a:p>
            <a:pPr marL="36830" indent="0">
              <a:buNone/>
            </a:pPr>
            <a:r>
              <a:rPr lang="en-US"/>
              <a:t>next statements…</a:t>
            </a:r>
            <a:endParaRPr lang="en-US"/>
          </a:p>
        </p:txBody>
      </p:sp>
      <p:sp>
        <p:nvSpPr>
          <p:cNvPr id="7" name="TextBox 6"/>
          <p:cNvSpPr txBox="1"/>
          <p:nvPr/>
        </p:nvSpPr>
        <p:spPr>
          <a:xfrm>
            <a:off x="4072176" y="1708887"/>
            <a:ext cx="3207929" cy="480131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t>Ex : </a:t>
            </a:r>
            <a:endParaRPr lang="en-US"/>
          </a:p>
          <a:p>
            <a:endParaRPr lang="en-US"/>
          </a:p>
          <a:p>
            <a:r>
              <a:rPr lang="en-US" i="1">
                <a:solidFill>
                  <a:schemeClr val="bg1"/>
                </a:solidFill>
              </a:rPr>
              <a:t>var</a:t>
            </a:r>
            <a:r>
              <a:rPr lang="en-US">
                <a:solidFill>
                  <a:schemeClr val="bg1"/>
                </a:solidFill>
              </a:rPr>
              <a:t> day = ’sun'</a:t>
            </a:r>
            <a:endParaRPr lang="en-US">
              <a:solidFill>
                <a:schemeClr val="bg1"/>
              </a:solidFill>
            </a:endParaRPr>
          </a:p>
          <a:p>
            <a:r>
              <a:rPr lang="en-US">
                <a:solidFill>
                  <a:schemeClr val="bg1"/>
                </a:solidFill>
              </a:rPr>
              <a:t>switch (day){</a:t>
            </a:r>
            <a:endParaRPr lang="en-US">
              <a:solidFill>
                <a:schemeClr val="bg1"/>
              </a:solidFill>
            </a:endParaRPr>
          </a:p>
          <a:p>
            <a:r>
              <a:rPr lang="en-US">
                <a:solidFill>
                  <a:schemeClr val="bg1"/>
                </a:solidFill>
              </a:rPr>
              <a:t>  case ’mon':</a:t>
            </a:r>
            <a:endParaRPr lang="en-US">
              <a:solidFill>
                <a:schemeClr val="bg1"/>
              </a:solidFill>
            </a:endParaRPr>
          </a:p>
          <a:p>
            <a:r>
              <a:rPr lang="en-US">
                <a:solidFill>
                  <a:schemeClr val="bg1"/>
                </a:solidFill>
              </a:rPr>
              <a:t>    </a:t>
            </a:r>
            <a:r>
              <a:rPr lang="en-US" i="1">
                <a:solidFill>
                  <a:schemeClr val="bg1"/>
                </a:solidFill>
              </a:rPr>
              <a:t>console</a:t>
            </a:r>
            <a:r>
              <a:rPr lang="en-US">
                <a:solidFill>
                  <a:schemeClr val="bg1"/>
                </a:solidFill>
              </a:rPr>
              <a:t>.log(“mon")</a:t>
            </a:r>
            <a:endParaRPr lang="en-US">
              <a:solidFill>
                <a:schemeClr val="bg1"/>
              </a:solidFill>
            </a:endParaRPr>
          </a:p>
          <a:p>
            <a:r>
              <a:rPr lang="en-US">
                <a:solidFill>
                  <a:schemeClr val="bg1"/>
                </a:solidFill>
              </a:rPr>
              <a:t>    break</a:t>
            </a:r>
            <a:endParaRPr lang="en-US">
              <a:solidFill>
                <a:schemeClr val="bg1"/>
              </a:solidFill>
            </a:endParaRPr>
          </a:p>
          <a:p>
            <a:r>
              <a:rPr lang="en-US">
                <a:solidFill>
                  <a:schemeClr val="bg1"/>
                </a:solidFill>
              </a:rPr>
              <a:t>  case ’tue':</a:t>
            </a:r>
            <a:endParaRPr lang="en-US">
              <a:solidFill>
                <a:schemeClr val="bg1"/>
              </a:solidFill>
            </a:endParaRPr>
          </a:p>
          <a:p>
            <a:r>
              <a:rPr lang="en-US">
                <a:solidFill>
                  <a:schemeClr val="bg1"/>
                </a:solidFill>
              </a:rPr>
              <a:t>    </a:t>
            </a:r>
            <a:r>
              <a:rPr lang="en-US" i="1">
                <a:solidFill>
                  <a:schemeClr val="bg1"/>
                </a:solidFill>
              </a:rPr>
              <a:t>console</a:t>
            </a:r>
            <a:r>
              <a:rPr lang="en-US">
                <a:solidFill>
                  <a:schemeClr val="bg1"/>
                </a:solidFill>
              </a:rPr>
              <a:t>.log(‘tue')</a:t>
            </a:r>
            <a:endParaRPr lang="en-US">
              <a:solidFill>
                <a:schemeClr val="bg1"/>
              </a:solidFill>
            </a:endParaRPr>
          </a:p>
          <a:p>
            <a:r>
              <a:rPr lang="en-US">
                <a:solidFill>
                  <a:schemeClr val="bg1"/>
                </a:solidFill>
              </a:rPr>
              <a:t>    break</a:t>
            </a:r>
            <a:endParaRPr lang="en-US">
              <a:solidFill>
                <a:schemeClr val="bg1"/>
              </a:solidFill>
            </a:endParaRPr>
          </a:p>
          <a:p>
            <a:r>
              <a:rPr lang="en-US">
                <a:solidFill>
                  <a:schemeClr val="bg1"/>
                </a:solidFill>
              </a:rPr>
              <a:t>  case ’wed':</a:t>
            </a:r>
            <a:endParaRPr lang="en-US">
              <a:solidFill>
                <a:schemeClr val="bg1"/>
              </a:solidFill>
            </a:endParaRPr>
          </a:p>
          <a:p>
            <a:r>
              <a:rPr lang="en-US">
                <a:solidFill>
                  <a:schemeClr val="bg1"/>
                </a:solidFill>
              </a:rPr>
              <a:t>    </a:t>
            </a:r>
            <a:r>
              <a:rPr lang="en-US" i="1">
                <a:solidFill>
                  <a:schemeClr val="bg1"/>
                </a:solidFill>
              </a:rPr>
              <a:t>console</a:t>
            </a:r>
            <a:r>
              <a:rPr lang="en-US">
                <a:solidFill>
                  <a:schemeClr val="bg1"/>
                </a:solidFill>
              </a:rPr>
              <a:t>.log(‘wed')</a:t>
            </a:r>
            <a:endParaRPr lang="en-US">
              <a:solidFill>
                <a:schemeClr val="bg1"/>
              </a:solidFill>
            </a:endParaRPr>
          </a:p>
          <a:p>
            <a:r>
              <a:rPr lang="en-US">
                <a:solidFill>
                  <a:schemeClr val="bg1"/>
                </a:solidFill>
              </a:rPr>
              <a:t>    break</a:t>
            </a:r>
            <a:endParaRPr lang="en-US">
              <a:solidFill>
                <a:schemeClr val="bg1"/>
              </a:solidFill>
            </a:endParaRPr>
          </a:p>
          <a:p>
            <a:r>
              <a:rPr lang="en-US">
                <a:solidFill>
                  <a:schemeClr val="bg1"/>
                </a:solidFill>
              </a:rPr>
              <a:t>….</a:t>
            </a:r>
            <a:endParaRPr lang="en-US">
              <a:solidFill>
                <a:schemeClr val="bg1"/>
              </a:solidFill>
            </a:endParaRPr>
          </a:p>
          <a:p>
            <a:endParaRPr lang="en-US">
              <a:solidFill>
                <a:schemeClr val="bg1"/>
              </a:solidFill>
            </a:endParaRPr>
          </a:p>
          <a:p>
            <a:r>
              <a:rPr lang="en-US">
                <a:solidFill>
                  <a:schemeClr val="bg1"/>
                </a:solidFill>
              </a:rPr>
              <a:t>  default :</a:t>
            </a:r>
            <a:endParaRPr lang="en-US">
              <a:solidFill>
                <a:schemeClr val="bg1"/>
              </a:solidFill>
            </a:endParaRPr>
          </a:p>
          <a:p>
            <a:r>
              <a:rPr lang="en-US">
                <a:solidFill>
                  <a:schemeClr val="bg1"/>
                </a:solidFill>
              </a:rPr>
              <a:t>    </a:t>
            </a:r>
            <a:r>
              <a:rPr lang="en-US" i="1">
                <a:solidFill>
                  <a:schemeClr val="bg1"/>
                </a:solidFill>
              </a:rPr>
              <a:t>console</a:t>
            </a:r>
            <a:r>
              <a:rPr lang="en-US">
                <a:solidFill>
                  <a:schemeClr val="bg1"/>
                </a:solidFill>
              </a:rPr>
              <a:t>.log('unknown day')</a:t>
            </a:r>
            <a:endParaRPr 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Loops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fontScale="92500" lnSpcReduction="10000"/>
          </a:bodyPr>
          <a:lstStyle/>
          <a:p>
            <a:pPr marL="36830" indent="0">
              <a:buNone/>
            </a:pPr>
            <a:r>
              <a:rPr lang="en-US" sz="3000" b="1">
                <a:solidFill>
                  <a:schemeClr val="tx1"/>
                </a:solidFill>
                <a:effectLst/>
              </a:rPr>
              <a:t>Loop Statements :</a:t>
            </a:r>
            <a:endParaRPr lang="en-US" sz="3000" b="1">
              <a:solidFill>
                <a:schemeClr val="tx1"/>
              </a:solidFill>
              <a:effectLst/>
            </a:endParaRPr>
          </a:p>
          <a:p>
            <a:pPr marL="36830" indent="0">
              <a:buNone/>
            </a:pPr>
            <a:endParaRPr lang="en-US" sz="1600" b="1">
              <a:solidFill>
                <a:schemeClr val="tx1"/>
              </a:solidFill>
              <a:effectLst/>
            </a:endParaRPr>
          </a:p>
          <a:p>
            <a:pPr marL="551180" indent="-514350">
              <a:buFont typeface="+mj-lt"/>
              <a:buAutoNum type="arabicPeriod"/>
            </a:pPr>
            <a:r>
              <a:rPr lang="en-US" sz="2800" b="1">
                <a:solidFill>
                  <a:srgbClr val="0070C0"/>
                </a:solidFill>
                <a:effectLst/>
              </a:rPr>
              <a:t>for loop</a:t>
            </a:r>
            <a:endParaRPr lang="en-US" sz="2800" b="1">
              <a:solidFill>
                <a:srgbClr val="0070C0"/>
              </a:solidFill>
              <a:effectLst/>
            </a:endParaRPr>
          </a:p>
          <a:p>
            <a:pPr marL="551180" indent="-514350">
              <a:buFont typeface="+mj-lt"/>
              <a:buAutoNum type="arabicPeriod"/>
            </a:pPr>
            <a:endParaRPr lang="en-US" sz="2800" b="1">
              <a:solidFill>
                <a:srgbClr val="0070C0"/>
              </a:solidFill>
              <a:effectLst/>
            </a:endParaRPr>
          </a:p>
          <a:p>
            <a:pPr marL="551180" indent="-514350">
              <a:buFont typeface="+mj-lt"/>
              <a:buAutoNum type="arabicPeriod"/>
            </a:pPr>
            <a:r>
              <a:rPr lang="en-US" sz="2800" b="1">
                <a:solidFill>
                  <a:srgbClr val="0070C0"/>
                </a:solidFill>
                <a:effectLst/>
              </a:rPr>
              <a:t>for in loop </a:t>
            </a:r>
            <a:endParaRPr lang="en-US" sz="2800" b="1">
              <a:solidFill>
                <a:srgbClr val="0070C0"/>
              </a:solidFill>
              <a:effectLst/>
            </a:endParaRPr>
          </a:p>
          <a:p>
            <a:pPr marL="551180" indent="-514350">
              <a:buFont typeface="+mj-lt"/>
              <a:buAutoNum type="arabicPeriod"/>
            </a:pPr>
            <a:endParaRPr lang="en-US" sz="2800" b="1">
              <a:solidFill>
                <a:srgbClr val="0070C0"/>
              </a:solidFill>
              <a:effectLst/>
            </a:endParaRPr>
          </a:p>
          <a:p>
            <a:pPr marL="551180" indent="-514350">
              <a:buFont typeface="+mj-lt"/>
              <a:buAutoNum type="arabicPeriod"/>
            </a:pPr>
            <a:r>
              <a:rPr lang="en-US" sz="2800" b="1">
                <a:solidFill>
                  <a:srgbClr val="0070C0"/>
                </a:solidFill>
                <a:effectLst/>
              </a:rPr>
              <a:t>for of loop</a:t>
            </a:r>
            <a:endParaRPr lang="en-US" sz="2800" b="1">
              <a:solidFill>
                <a:srgbClr val="0070C0"/>
              </a:solidFill>
              <a:effectLst/>
            </a:endParaRPr>
          </a:p>
          <a:p>
            <a:pPr marL="551180" indent="-514350">
              <a:buFont typeface="+mj-lt"/>
              <a:buAutoNum type="arabicPeriod"/>
            </a:pPr>
            <a:endParaRPr lang="en-US" sz="2800" b="1">
              <a:solidFill>
                <a:srgbClr val="0070C0"/>
              </a:solidFill>
              <a:effectLst/>
            </a:endParaRPr>
          </a:p>
          <a:p>
            <a:pPr marL="551180" indent="-514350">
              <a:buFont typeface="+mj-lt"/>
              <a:buAutoNum type="arabicPeriod"/>
            </a:pPr>
            <a:r>
              <a:rPr lang="en-US" sz="2800" b="1">
                <a:solidFill>
                  <a:srgbClr val="0070C0"/>
                </a:solidFill>
                <a:effectLst/>
              </a:rPr>
              <a:t>while loop</a:t>
            </a:r>
            <a:endParaRPr lang="en-US" sz="2800" b="1">
              <a:solidFill>
                <a:srgbClr val="0070C0"/>
              </a:solidFill>
              <a:effectLst/>
            </a:endParaRPr>
          </a:p>
          <a:p>
            <a:pPr marL="551180" indent="-514350">
              <a:buFont typeface="+mj-lt"/>
              <a:buAutoNum type="arabicPeriod"/>
            </a:pPr>
            <a:endParaRPr lang="en-US" sz="2800" b="1">
              <a:solidFill>
                <a:srgbClr val="0070C0"/>
              </a:solidFill>
              <a:effectLst/>
            </a:endParaRPr>
          </a:p>
          <a:p>
            <a:pPr marL="551180" indent="-514350">
              <a:buFont typeface="+mj-lt"/>
              <a:buAutoNum type="arabicPeriod"/>
            </a:pPr>
            <a:r>
              <a:rPr lang="en-US" sz="2800" b="1">
                <a:solidFill>
                  <a:srgbClr val="0070C0"/>
                </a:solidFill>
                <a:effectLst/>
              </a:rPr>
              <a:t>do while loop</a:t>
            </a:r>
            <a:endParaRPr lang="en-US" sz="2800" b="1">
              <a:solidFill>
                <a:srgbClr val="0070C0"/>
              </a:solidFill>
              <a:effectLst/>
            </a:endParaRPr>
          </a:p>
          <a:p>
            <a:pPr marL="551180" indent="-514350">
              <a:buFont typeface="+mj-lt"/>
              <a:buAutoNum type="arabicPeriod"/>
            </a:pPr>
            <a:endParaRPr lang="en-US" b="1">
              <a:solidFill>
                <a:srgbClr val="0070C0"/>
              </a:solidFill>
              <a:effectLst/>
            </a:endParaRPr>
          </a:p>
          <a:p>
            <a:pPr marL="551180" indent="-514350">
              <a:buFont typeface="+mj-lt"/>
              <a:buAutoNum type="arabicPeriod"/>
            </a:pPr>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for loop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for loop : </a:t>
            </a:r>
            <a:r>
              <a:rPr lang="en-US">
                <a:solidFill>
                  <a:schemeClr val="tx1"/>
                </a:solidFill>
              </a:rPr>
              <a:t>loops through a block of code until the given condition is true.</a:t>
            </a:r>
            <a:endParaRPr lang="en-US">
              <a:solidFill>
                <a:schemeClr val="tx1"/>
              </a:solidFill>
            </a:endParaRPr>
          </a:p>
          <a:p>
            <a:pPr marL="36830" indent="0">
              <a:buNone/>
            </a:pPr>
            <a:endParaRPr lang="en-US">
              <a:solidFill>
                <a:schemeClr val="tx1"/>
              </a:solidFill>
              <a:effectLst/>
            </a:endParaRPr>
          </a:p>
          <a:p>
            <a:pPr marL="36830" indent="0">
              <a:buNone/>
            </a:pPr>
            <a:r>
              <a:rPr lang="en-US">
                <a:solidFill>
                  <a:schemeClr val="tx1"/>
                </a:solidFill>
                <a:effectLst/>
              </a:rPr>
              <a:t> </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4671566"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for (initialization condition inc or dec)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a:t>next statements…</a:t>
            </a:r>
            <a:endParaRPr lang="en-US"/>
          </a:p>
        </p:txBody>
      </p:sp>
      <p:sp>
        <p:nvSpPr>
          <p:cNvPr id="7" name="Rectangle 6"/>
          <p:cNvSpPr/>
          <p:nvPr/>
        </p:nvSpPr>
        <p:spPr>
          <a:xfrm>
            <a:off x="311496" y="4299555"/>
            <a:ext cx="4900302" cy="147732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indent="0">
              <a:buNone/>
            </a:pPr>
            <a:r>
              <a:rPr lang="en-US" b="1"/>
              <a:t>Ex : </a:t>
            </a:r>
            <a:r>
              <a:rPr lang="en-US"/>
              <a:t>		</a:t>
            </a:r>
            <a:r>
              <a:rPr lang="en-US">
                <a:solidFill>
                  <a:schemeClr val="bg1"/>
                </a:solidFill>
              </a:rPr>
              <a:t>for (var i=0 i&lt;=10 i++) {</a:t>
            </a:r>
            <a:endParaRPr lang="en-US">
              <a:solidFill>
                <a:schemeClr val="bg1"/>
              </a:solidFill>
            </a:endParaRPr>
          </a:p>
          <a:p>
            <a:pPr marL="36830" indent="0">
              <a:buNone/>
            </a:pPr>
            <a:r>
              <a:rPr lang="en-US">
                <a:solidFill>
                  <a:schemeClr val="bg1"/>
                </a:solidFill>
              </a:rPr>
              <a:t>				console.log(i)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console.log(“numbers printed”)</a:t>
            </a:r>
            <a:endParaRPr lang="en-US">
              <a:solidFill>
                <a:schemeClr val="bg1"/>
              </a:solidFill>
            </a:endParaRPr>
          </a:p>
        </p:txBody>
      </p:sp>
      <p:pic>
        <p:nvPicPr>
          <p:cNvPr id="5123" name="Picture 3" descr="for loop in c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r="51540"/>
          <a:stretch>
            <a:fillRect/>
          </a:stretch>
        </p:blipFill>
        <p:spPr bwMode="auto">
          <a:xfrm>
            <a:off x="6845584" y="2045416"/>
            <a:ext cx="3893299" cy="4143948"/>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for in loop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for in loop : </a:t>
            </a:r>
            <a:r>
              <a:rPr lang="en-US"/>
              <a:t>loops through the properties of an object or elements of an array.</a:t>
            </a:r>
            <a:endParaRPr lang="en-US">
              <a:effectLst/>
            </a:endParaRPr>
          </a:p>
          <a:p>
            <a:pPr marL="36830" indent="0">
              <a:buNone/>
            </a:pPr>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4671566"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for (iter_variable  in object)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a:t>next statements…</a:t>
            </a:r>
            <a:endParaRPr lang="en-US"/>
          </a:p>
        </p:txBody>
      </p:sp>
      <p:sp>
        <p:nvSpPr>
          <p:cNvPr id="6" name="Rectangle 5"/>
          <p:cNvSpPr/>
          <p:nvPr/>
        </p:nvSpPr>
        <p:spPr>
          <a:xfrm>
            <a:off x="311496" y="4299555"/>
            <a:ext cx="6472076" cy="23083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t>	</a:t>
            </a:r>
            <a:r>
              <a:rPr lang="en-US">
                <a:solidFill>
                  <a:schemeClr val="tx1"/>
                </a:solidFill>
              </a:rPr>
              <a:t> var person = { ‘name’: siva , age:5 , ‘gender’:’male’ }</a:t>
            </a:r>
            <a:endParaRPr lang="en-US">
              <a:solidFill>
                <a:schemeClr val="tx1"/>
              </a:solidFill>
            </a:endParaRPr>
          </a:p>
          <a:p>
            <a:pPr marL="36830" indent="0">
              <a:buNone/>
            </a:pP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for (var i in person) {</a:t>
            </a:r>
            <a:endParaRPr lang="en-US">
              <a:solidFill>
                <a:schemeClr val="bg1"/>
              </a:solidFill>
            </a:endParaRPr>
          </a:p>
          <a:p>
            <a:pPr marL="36830" indent="0">
              <a:buNone/>
            </a:pPr>
            <a:r>
              <a:rPr lang="en-US">
                <a:solidFill>
                  <a:schemeClr val="bg1"/>
                </a:solidFill>
              </a:rPr>
              <a:t>				console.log(i +”=“+ person[i])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console.log(“key value pairs printed”)</a:t>
            </a:r>
            <a:endParaRPr lang="en-US">
              <a:solidFill>
                <a:schemeClr val="bg1"/>
              </a:solidFill>
            </a:endParaRPr>
          </a:p>
        </p:txBody>
      </p:sp>
      <p:sp>
        <p:nvSpPr>
          <p:cNvPr id="7" name="Rectangle 6"/>
          <p:cNvSpPr/>
          <p:nvPr/>
        </p:nvSpPr>
        <p:spPr>
          <a:xfrm>
            <a:off x="6879685" y="4438054"/>
            <a:ext cx="5131209"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var car = [‘bmw’ , ‘benz’ , ‘audi’]</a:t>
            </a:r>
            <a:r>
              <a:rPr lang="en-US">
                <a:solidFill>
                  <a:schemeClr val="bg1"/>
                </a:solidFill>
              </a:rPr>
              <a:t>			</a:t>
            </a:r>
            <a:endParaRPr lang="en-US">
              <a:solidFill>
                <a:schemeClr val="bg1"/>
              </a:solidFill>
            </a:endParaRPr>
          </a:p>
          <a:p>
            <a:pPr marL="36830" indent="0">
              <a:buNone/>
            </a:pPr>
            <a:r>
              <a:rPr lang="en-US">
                <a:solidFill>
                  <a:schemeClr val="bg1"/>
                </a:solidFill>
              </a:rPr>
              <a:t>		for (var i in car) {</a:t>
            </a:r>
            <a:endParaRPr lang="en-US">
              <a:solidFill>
                <a:schemeClr val="bg1"/>
              </a:solidFill>
            </a:endParaRPr>
          </a:p>
          <a:p>
            <a:pPr marL="36830" indent="0">
              <a:buNone/>
            </a:pPr>
            <a:r>
              <a:rPr lang="en-US">
                <a:solidFill>
                  <a:schemeClr val="bg1"/>
                </a:solidFill>
              </a:rPr>
              <a:t>			console.log(car[i])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console.log(“array elements printed”)</a:t>
            </a:r>
            <a:endParaRPr lang="en-US">
              <a:solidFill>
                <a:schemeClr val="bg1"/>
              </a:solidFill>
            </a:endParaRPr>
          </a:p>
        </p:txBody>
      </p:sp>
      <p:sp>
        <p:nvSpPr>
          <p:cNvPr id="4" name="TextBox 3"/>
          <p:cNvSpPr txBox="1"/>
          <p:nvPr/>
        </p:nvSpPr>
        <p:spPr>
          <a:xfrm>
            <a:off x="5308996" y="3070265"/>
            <a:ext cx="6472076" cy="923330"/>
          </a:xfrm>
          <a:prstGeom prst="rect">
            <a:avLst/>
          </a:prstGeom>
          <a:noFill/>
        </p:spPr>
        <p:txBody>
          <a:bodyPr wrap="square" rtlCol="0">
            <a:spAutoFit/>
          </a:bodyPr>
          <a:lstStyle/>
          <a:p>
            <a:r>
              <a:rPr lang="en-US" b="1">
                <a:solidFill>
                  <a:srgbClr val="FFC000"/>
                </a:solidFill>
              </a:rPr>
              <a:t>Note : </a:t>
            </a:r>
            <a:r>
              <a:rPr lang="en-US">
                <a:solidFill>
                  <a:srgbClr val="0070C0"/>
                </a:solidFill>
              </a:rPr>
              <a:t>for in loop </a:t>
            </a:r>
            <a:r>
              <a:rPr lang="en-US"/>
              <a:t>should not be used to iterate over an array where the index order is important. We can use normal for loop if index order is important.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for of loop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for of loop : </a:t>
            </a:r>
            <a:r>
              <a:rPr lang="en-US"/>
              <a:t>allows us to iterate over arrays or other iterable objects like strings. </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4671566"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for (iter_variable  of array)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a:t>next statements…</a:t>
            </a:r>
            <a:endParaRPr lang="en-US"/>
          </a:p>
        </p:txBody>
      </p:sp>
      <p:sp>
        <p:nvSpPr>
          <p:cNvPr id="6" name="Rectangle 5"/>
          <p:cNvSpPr/>
          <p:nvPr/>
        </p:nvSpPr>
        <p:spPr>
          <a:xfrm>
            <a:off x="311496" y="4265033"/>
            <a:ext cx="5131209"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var car = [‘bmw’ , ‘benz’ , ‘audi’]</a:t>
            </a:r>
            <a:r>
              <a:rPr lang="en-US">
                <a:solidFill>
                  <a:schemeClr val="bg1"/>
                </a:solidFill>
              </a:rPr>
              <a:t>			</a:t>
            </a:r>
            <a:endParaRPr lang="en-US">
              <a:solidFill>
                <a:schemeClr val="bg1"/>
              </a:solidFill>
            </a:endParaRPr>
          </a:p>
          <a:p>
            <a:pPr marL="36830" indent="0">
              <a:buNone/>
            </a:pPr>
            <a:r>
              <a:rPr lang="en-US">
                <a:solidFill>
                  <a:schemeClr val="bg1"/>
                </a:solidFill>
              </a:rPr>
              <a:t>		for (var i of car) {</a:t>
            </a:r>
            <a:endParaRPr lang="en-US">
              <a:solidFill>
                <a:schemeClr val="bg1"/>
              </a:solidFill>
            </a:endParaRPr>
          </a:p>
          <a:p>
            <a:pPr marL="36830" indent="0">
              <a:buNone/>
            </a:pPr>
            <a:r>
              <a:rPr lang="en-US">
                <a:solidFill>
                  <a:schemeClr val="bg1"/>
                </a:solidFill>
              </a:rPr>
              <a:t>			console.log(i)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console.log(“array elements printed”)</a:t>
            </a:r>
            <a:endParaRPr lang="en-US">
              <a:solidFill>
                <a:schemeClr val="bg1"/>
              </a:solidFill>
            </a:endParaRPr>
          </a:p>
        </p:txBody>
      </p:sp>
      <p:sp>
        <p:nvSpPr>
          <p:cNvPr id="7" name="Rectangle 6"/>
          <p:cNvSpPr/>
          <p:nvPr/>
        </p:nvSpPr>
        <p:spPr>
          <a:xfrm>
            <a:off x="6096000" y="4265032"/>
            <a:ext cx="5131209"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var name = “veera raghava”</a:t>
            </a:r>
            <a:r>
              <a:rPr lang="en-US">
                <a:solidFill>
                  <a:schemeClr val="bg1"/>
                </a:solidFill>
              </a:rPr>
              <a:t>	</a:t>
            </a:r>
            <a:endParaRPr lang="en-US">
              <a:solidFill>
                <a:schemeClr val="bg1"/>
              </a:solidFill>
            </a:endParaRPr>
          </a:p>
          <a:p>
            <a:pPr marL="36830"/>
            <a:endParaRPr lang="en-US">
              <a:solidFill>
                <a:schemeClr val="bg1"/>
              </a:solidFill>
            </a:endParaRPr>
          </a:p>
          <a:p>
            <a:pPr marL="36830" indent="0">
              <a:buNone/>
            </a:pPr>
            <a:r>
              <a:rPr lang="en-US">
                <a:solidFill>
                  <a:schemeClr val="bg1"/>
                </a:solidFill>
              </a:rPr>
              <a:t>		for (var i of name) {</a:t>
            </a:r>
            <a:endParaRPr lang="en-US">
              <a:solidFill>
                <a:schemeClr val="bg1"/>
              </a:solidFill>
            </a:endParaRPr>
          </a:p>
          <a:p>
            <a:pPr marL="36830" indent="0">
              <a:buNone/>
            </a:pPr>
            <a:r>
              <a:rPr lang="en-US">
                <a:solidFill>
                  <a:schemeClr val="bg1"/>
                </a:solidFill>
              </a:rPr>
              <a:t>			console.log(i)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console.log(“letters printed”)</a:t>
            </a:r>
            <a:endParaRPr lang="en-US">
              <a:solidFill>
                <a:schemeClr val="bg1"/>
              </a:solidFill>
            </a:endParaRPr>
          </a:p>
        </p:txBody>
      </p:sp>
      <p:sp>
        <p:nvSpPr>
          <p:cNvPr id="8" name="TextBox 7"/>
          <p:cNvSpPr txBox="1"/>
          <p:nvPr/>
        </p:nvSpPr>
        <p:spPr>
          <a:xfrm>
            <a:off x="5711667" y="3120599"/>
            <a:ext cx="4671566" cy="369332"/>
          </a:xfrm>
          <a:prstGeom prst="rect">
            <a:avLst/>
          </a:prstGeom>
          <a:noFill/>
        </p:spPr>
        <p:txBody>
          <a:bodyPr wrap="square" rtlCol="0">
            <a:spAutoFit/>
          </a:bodyPr>
          <a:lstStyle/>
          <a:p>
            <a:r>
              <a:rPr lang="en-US" b="1">
                <a:solidFill>
                  <a:srgbClr val="FFC000"/>
                </a:solidFill>
              </a:rPr>
              <a:t>Note : </a:t>
            </a:r>
            <a:r>
              <a:rPr lang="en-US">
                <a:solidFill>
                  <a:srgbClr val="0070C0"/>
                </a:solidFill>
              </a:rPr>
              <a:t>for of loop </a:t>
            </a:r>
            <a:r>
              <a:rPr lang="en-US"/>
              <a:t>doesn't work with objects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while loop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while loop :  </a:t>
            </a:r>
            <a:r>
              <a:rPr lang="en-US">
                <a:solidFill>
                  <a:schemeClr val="tx1"/>
                </a:solidFill>
              </a:rPr>
              <a:t>loops through a block of code as long as the specified condition evaluates to true.</a:t>
            </a:r>
            <a:endParaRPr lang="en-US">
              <a:solidFill>
                <a:schemeClr val="tx1"/>
              </a:solidFill>
              <a:effectLst/>
            </a:endParaRPr>
          </a:p>
          <a:p>
            <a:endParaRPr lang="en-US">
              <a:solidFill>
                <a:schemeClr val="tx1"/>
              </a:solidFill>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3220269"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while (condition)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a:t>next statements…</a:t>
            </a:r>
            <a:endParaRPr lang="en-US"/>
          </a:p>
        </p:txBody>
      </p:sp>
      <p:sp>
        <p:nvSpPr>
          <p:cNvPr id="6" name="Rectangle 5"/>
          <p:cNvSpPr/>
          <p:nvPr/>
        </p:nvSpPr>
        <p:spPr>
          <a:xfrm>
            <a:off x="311496" y="4265033"/>
            <a:ext cx="5131209"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a:t>
            </a:r>
            <a:r>
              <a:rPr lang="en-US">
                <a:solidFill>
                  <a:schemeClr val="bg1"/>
                </a:solidFill>
              </a:rPr>
              <a:t>	var i = 0		</a:t>
            </a:r>
            <a:endParaRPr lang="en-US">
              <a:solidFill>
                <a:schemeClr val="bg1"/>
              </a:solidFill>
            </a:endParaRPr>
          </a:p>
          <a:p>
            <a:pPr marL="36830" indent="0">
              <a:buNone/>
            </a:pPr>
            <a:r>
              <a:rPr lang="en-US">
                <a:solidFill>
                  <a:schemeClr val="bg1"/>
                </a:solidFill>
              </a:rPr>
              <a:t>		while (i &lt; 10) {</a:t>
            </a:r>
            <a:endParaRPr lang="en-US">
              <a:solidFill>
                <a:schemeClr val="bg1"/>
              </a:solidFill>
            </a:endParaRPr>
          </a:p>
          <a:p>
            <a:pPr marL="36830" indent="0">
              <a:buNone/>
            </a:pPr>
            <a:r>
              <a:rPr lang="en-US">
                <a:solidFill>
                  <a:schemeClr val="bg1"/>
                </a:solidFill>
              </a:rPr>
              <a:t>			console.log(i)</a:t>
            </a:r>
            <a:endParaRPr lang="en-US">
              <a:solidFill>
                <a:schemeClr val="bg1"/>
              </a:solidFill>
            </a:endParaRPr>
          </a:p>
          <a:p>
            <a:pPr marL="36830" indent="0">
              <a:buNone/>
            </a:pPr>
            <a:r>
              <a:rPr lang="en-US">
                <a:solidFill>
                  <a:schemeClr val="bg1"/>
                </a:solidFill>
              </a:rPr>
              <a:t>			i++</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console.log(“numbers printed”)</a:t>
            </a:r>
            <a:endParaRPr lang="en-US">
              <a:solidFill>
                <a:schemeClr val="bg1"/>
              </a:solidFill>
            </a:endParaRPr>
          </a:p>
        </p:txBody>
      </p:sp>
      <p:pic>
        <p:nvPicPr>
          <p:cNvPr id="6146" name="Picture 2" descr="while loop in c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a:fillRect/>
          </a:stretch>
        </p:blipFill>
        <p:spPr bwMode="auto">
          <a:xfrm>
            <a:off x="6854485" y="1943772"/>
            <a:ext cx="4018002" cy="4352586"/>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do while loop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do while loop : </a:t>
            </a:r>
            <a:r>
              <a:rPr lang="en-US">
                <a:solidFill>
                  <a:schemeClr val="tx1"/>
                </a:solidFill>
                <a:effectLst/>
              </a:rPr>
              <a:t>T</a:t>
            </a:r>
            <a:r>
              <a:rPr lang="en-US"/>
              <a:t>he block of code will be executed once, and then the condition is evaluated, if the 					   condition is true, then loop continues as long as the specified condition is true. </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3220269" cy="203132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do {</a:t>
            </a:r>
            <a:endParaRPr lang="en-US" b="1">
              <a:solidFill>
                <a:srgbClr val="FFFF00"/>
              </a:solidFill>
            </a:endParaRPr>
          </a:p>
          <a:p>
            <a:pPr marL="36830" indent="0">
              <a:buNone/>
            </a:pPr>
            <a:r>
              <a:rPr lang="en-US" b="1">
                <a:solidFill>
                  <a:srgbClr val="FFFF00"/>
                </a:solidFill>
              </a:rPr>
              <a:t>	</a:t>
            </a:r>
            <a:r>
              <a:rPr lang="en-US">
                <a:solidFill>
                  <a:schemeClr val="tx1"/>
                </a:solidFill>
              </a:rPr>
              <a:t> Block of Statements</a:t>
            </a:r>
            <a:endParaRPr lang="en-US" b="1">
              <a:solidFill>
                <a:srgbClr val="FFFF00"/>
              </a:solidFill>
            </a:endParaRPr>
          </a:p>
          <a:p>
            <a:pPr marL="36830" indent="0">
              <a:buNone/>
            </a:pPr>
            <a:r>
              <a:rPr lang="en-US" b="1">
                <a:solidFill>
                  <a:srgbClr val="FFFF00"/>
                </a:solidFill>
              </a:rPr>
              <a:t>      } while (condition)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r>
              <a:rPr lang="en-US"/>
              <a:t>next statements…</a:t>
            </a:r>
            <a:endParaRPr lang="en-US"/>
          </a:p>
        </p:txBody>
      </p:sp>
      <p:sp>
        <p:nvSpPr>
          <p:cNvPr id="6" name="Rectangle 5"/>
          <p:cNvSpPr/>
          <p:nvPr/>
        </p:nvSpPr>
        <p:spPr>
          <a:xfrm>
            <a:off x="311496" y="4265033"/>
            <a:ext cx="5131209"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a:t>
            </a:r>
            <a:r>
              <a:rPr lang="en-US">
                <a:solidFill>
                  <a:schemeClr val="bg1"/>
                </a:solidFill>
              </a:rPr>
              <a:t>	var i = 0		</a:t>
            </a:r>
            <a:endParaRPr lang="en-US">
              <a:solidFill>
                <a:schemeClr val="bg1"/>
              </a:solidFill>
            </a:endParaRPr>
          </a:p>
          <a:p>
            <a:pPr marL="36830" indent="0">
              <a:buNone/>
            </a:pPr>
            <a:r>
              <a:rPr lang="en-US">
                <a:solidFill>
                  <a:schemeClr val="bg1"/>
                </a:solidFill>
              </a:rPr>
              <a:t>		do  {</a:t>
            </a:r>
            <a:endParaRPr lang="en-US">
              <a:solidFill>
                <a:schemeClr val="bg1"/>
              </a:solidFill>
            </a:endParaRPr>
          </a:p>
          <a:p>
            <a:pPr marL="36830" indent="0">
              <a:buNone/>
            </a:pPr>
            <a:r>
              <a:rPr lang="en-US">
                <a:solidFill>
                  <a:schemeClr val="bg1"/>
                </a:solidFill>
              </a:rPr>
              <a:t>			console.log(i)</a:t>
            </a:r>
            <a:endParaRPr lang="en-US">
              <a:solidFill>
                <a:schemeClr val="bg1"/>
              </a:solidFill>
            </a:endParaRPr>
          </a:p>
          <a:p>
            <a:pPr marL="36830" indent="0">
              <a:buNone/>
            </a:pPr>
            <a:r>
              <a:rPr lang="en-US">
                <a:solidFill>
                  <a:schemeClr val="bg1"/>
                </a:solidFill>
              </a:rPr>
              <a:t>			i++</a:t>
            </a:r>
            <a:endParaRPr lang="en-US">
              <a:solidFill>
                <a:schemeClr val="bg1"/>
              </a:solidFill>
            </a:endParaRPr>
          </a:p>
          <a:p>
            <a:pPr marL="36830" indent="0">
              <a:buNone/>
            </a:pPr>
            <a:r>
              <a:rPr lang="en-US">
                <a:solidFill>
                  <a:schemeClr val="bg1"/>
                </a:solidFill>
              </a:rPr>
              <a:t>			} while (i &lt; 10) </a:t>
            </a:r>
            <a:endParaRPr lang="en-US">
              <a:solidFill>
                <a:schemeClr val="bg1"/>
              </a:solidFill>
            </a:endParaRPr>
          </a:p>
          <a:p>
            <a:pPr marL="36830" indent="0">
              <a:buNone/>
            </a:pPr>
            <a:r>
              <a:rPr lang="en-US">
                <a:solidFill>
                  <a:schemeClr val="bg1"/>
                </a:solidFill>
              </a:rPr>
              <a:t>		</a:t>
            </a:r>
            <a:endParaRPr lang="en-US">
              <a:solidFill>
                <a:schemeClr val="bg1"/>
              </a:solidFill>
            </a:endParaRPr>
          </a:p>
          <a:p>
            <a:pPr marL="36830" indent="0">
              <a:buNone/>
            </a:pPr>
            <a:r>
              <a:rPr lang="en-US">
                <a:solidFill>
                  <a:schemeClr val="bg1"/>
                </a:solidFill>
              </a:rPr>
              <a:t>		console.log(“numbers printed”)</a:t>
            </a:r>
            <a:endParaRPr lang="en-US">
              <a:solidFill>
                <a:schemeClr val="bg1"/>
              </a:solidFill>
            </a:endParaRPr>
          </a:p>
        </p:txBody>
      </p:sp>
      <p:pic>
        <p:nvPicPr>
          <p:cNvPr id="9220" name="Picture 4" descr="do while loop in c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r="52287"/>
          <a:stretch>
            <a:fillRect/>
          </a:stretch>
        </p:blipFill>
        <p:spPr bwMode="auto">
          <a:xfrm>
            <a:off x="7035356" y="2182326"/>
            <a:ext cx="3791190" cy="4098443"/>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function</a:t>
            </a:r>
            <a:r>
              <a:rPr lang="en-US">
                <a:effectLst/>
              </a:rPr>
              <a:t> is a group of statements that perform specific tasks.</a:t>
            </a:r>
            <a:endParaRPr lang="en-US">
              <a:effectLst/>
            </a:endParaRPr>
          </a:p>
          <a:p>
            <a:r>
              <a:rPr lang="en-US" b="1">
                <a:solidFill>
                  <a:srgbClr val="FFC000"/>
                </a:solidFill>
                <a:effectLst/>
              </a:rPr>
              <a:t>Advantages of Functional Programming :</a:t>
            </a:r>
            <a:endParaRPr lang="en-US" b="1">
              <a:solidFill>
                <a:srgbClr val="FFC000"/>
              </a:solidFill>
              <a:effectLst/>
            </a:endParaRPr>
          </a:p>
          <a:p>
            <a:pPr marL="36830" indent="0">
              <a:buNone/>
            </a:pPr>
            <a:r>
              <a:rPr lang="en-US">
                <a:effectLst/>
              </a:rPr>
              <a:t>	1. Code Reusability</a:t>
            </a:r>
            <a:endParaRPr lang="en-US">
              <a:effectLst/>
            </a:endParaRPr>
          </a:p>
          <a:p>
            <a:pPr marL="36830" indent="0">
              <a:buNone/>
            </a:pPr>
            <a:r>
              <a:rPr lang="en-US">
                <a:effectLst/>
              </a:rPr>
              <a:t>	2. Code Maintenance becomes easy</a:t>
            </a:r>
            <a:endParaRPr lang="en-US">
              <a:effectLst/>
            </a:endParaRPr>
          </a:p>
          <a:p>
            <a:pPr marL="36830" indent="0">
              <a:buNone/>
            </a:pPr>
            <a:r>
              <a:rPr lang="en-US">
                <a:effectLst/>
              </a:rPr>
              <a:t>	3. Debugging becomes easy</a:t>
            </a:r>
            <a:endParaRPr lang="en-US">
              <a:effectLst/>
            </a:endParaRPr>
          </a:p>
          <a:p>
            <a:pPr marL="36830" indent="0">
              <a:buNone/>
            </a:pPr>
            <a:r>
              <a:rPr lang="en-US">
                <a:effectLst/>
              </a:rPr>
              <a:t>	4. Modular Packages</a:t>
            </a:r>
            <a:endParaRPr lang="en-US">
              <a:effectLst/>
            </a:endParaRPr>
          </a:p>
          <a:p>
            <a:pPr marL="36830" indent="0">
              <a:buNone/>
            </a:pPr>
            <a:endParaRPr lang="en-US">
              <a:effectLst/>
            </a:endParaRPr>
          </a:p>
          <a:p>
            <a:pPr marL="36830" indent="0">
              <a:buNone/>
            </a:pPr>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0219" y="4159441"/>
            <a:ext cx="3220269"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function name ( ) </a:t>
            </a:r>
            <a:r>
              <a:rPr lang="en-US">
                <a:solidFill>
                  <a:srgbClr val="FFFF00"/>
                </a:solidFill>
              </a:rPr>
              <a:t>{</a:t>
            </a:r>
            <a:endParaRPr lang="en-US">
              <a:solidFill>
                <a:srgbClr val="FFFF00"/>
              </a:solidFill>
            </a:endParaRPr>
          </a:p>
          <a:p>
            <a:pPr marL="36830" indent="0">
              <a:buNone/>
            </a:pPr>
            <a:r>
              <a:rPr lang="en-US">
                <a:solidFill>
                  <a:srgbClr val="FFFF00"/>
                </a:solidFill>
              </a:rPr>
              <a:t>	</a:t>
            </a:r>
            <a:r>
              <a:rPr lang="en-US">
                <a:solidFill>
                  <a:schemeClr val="tx1"/>
                </a:solidFill>
              </a:rPr>
              <a:t>Block of Statements</a:t>
            </a: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solidFill>
                <a:srgbClr val="FFFF00"/>
              </a:solidFill>
            </a:endParaRPr>
          </a:p>
          <a:p>
            <a:pPr marL="36830" indent="0">
              <a:buNone/>
            </a:pPr>
            <a:r>
              <a:rPr lang="en-US">
                <a:solidFill>
                  <a:srgbClr val="FFFF00"/>
                </a:solidFill>
              </a:rPr>
              <a:t>	</a:t>
            </a:r>
            <a:endParaRPr lang="en-US"/>
          </a:p>
        </p:txBody>
      </p:sp>
      <p:sp>
        <p:nvSpPr>
          <p:cNvPr id="6" name="Rectangle 5"/>
          <p:cNvSpPr/>
          <p:nvPr/>
        </p:nvSpPr>
        <p:spPr>
          <a:xfrm>
            <a:off x="4589881" y="4159441"/>
            <a:ext cx="5131209" cy="23083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a:t>
            </a:r>
            <a:r>
              <a:rPr lang="en-US">
                <a:solidFill>
                  <a:schemeClr val="bg1"/>
                </a:solidFill>
              </a:rPr>
              <a:t>	function add( ) {</a:t>
            </a:r>
            <a:endParaRPr lang="en-US">
              <a:solidFill>
                <a:schemeClr val="bg1"/>
              </a:solidFill>
            </a:endParaRPr>
          </a:p>
          <a:p>
            <a:pPr marL="36830"/>
            <a:r>
              <a:rPr lang="en-US">
                <a:solidFill>
                  <a:schemeClr val="bg1"/>
                </a:solidFill>
              </a:rPr>
              <a:t>				var a = 10</a:t>
            </a:r>
            <a:endParaRPr lang="en-US">
              <a:solidFill>
                <a:schemeClr val="bg1"/>
              </a:solidFill>
            </a:endParaRPr>
          </a:p>
          <a:p>
            <a:pPr marL="36830"/>
            <a:r>
              <a:rPr lang="en-US">
                <a:solidFill>
                  <a:schemeClr val="bg1"/>
                </a:solidFill>
              </a:rPr>
              <a:t>				var b = 20</a:t>
            </a:r>
            <a:endParaRPr lang="en-US">
              <a:solidFill>
                <a:schemeClr val="bg1"/>
              </a:solidFill>
            </a:endParaRPr>
          </a:p>
          <a:p>
            <a:pPr marL="36830"/>
            <a:r>
              <a:rPr lang="en-US">
                <a:solidFill>
                  <a:schemeClr val="bg1"/>
                </a:solidFill>
              </a:rPr>
              <a:t>				var result = a+b</a:t>
            </a:r>
            <a:endParaRPr lang="en-US">
              <a:solidFill>
                <a:schemeClr val="bg1"/>
              </a:solidFill>
            </a:endParaRPr>
          </a:p>
          <a:p>
            <a:pPr marL="36830"/>
            <a:r>
              <a:rPr lang="en-US">
                <a:solidFill>
                  <a:schemeClr val="bg1"/>
                </a:solidFill>
              </a:rPr>
              <a:t>				console.log(result)</a:t>
            </a:r>
            <a:endParaRPr lang="en-US">
              <a:solidFill>
                <a:schemeClr val="bg1"/>
              </a:solidFill>
            </a:endParaRPr>
          </a:p>
          <a:p>
            <a:pPr marL="36830"/>
            <a:r>
              <a:rPr lang="en-US">
                <a:solidFill>
                  <a:schemeClr val="bg1"/>
                </a:solidFill>
              </a:rPr>
              <a:t>				}</a:t>
            </a:r>
            <a:endParaRPr lang="en-US">
              <a:solidFill>
                <a:schemeClr val="bg1"/>
              </a:solidFill>
            </a:endParaRPr>
          </a:p>
          <a:p>
            <a:pPr marL="36830"/>
            <a:endParaRPr lang="en-US">
              <a:solidFill>
                <a:schemeClr val="bg1"/>
              </a:solidFill>
            </a:endParaRPr>
          </a:p>
          <a:p>
            <a:pPr marL="36830"/>
            <a:r>
              <a:rPr lang="en-US">
                <a:solidFill>
                  <a:schemeClr val="bg1"/>
                </a:solidFill>
              </a:rPr>
              <a:t>Calling a function </a:t>
            </a:r>
            <a:r>
              <a:rPr lang="en-US">
                <a:solidFill>
                  <a:schemeClr val="bg1"/>
                </a:solidFill>
                <a:sym typeface="Wingdings" panose="05000000000000000000" pitchFamily="2" charset="2"/>
              </a:rPr>
              <a:t>   add( )</a:t>
            </a:r>
            <a:endParaRPr 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Functions with Arguments :</a:t>
            </a:r>
            <a:endParaRPr lang="en-US" b="1">
              <a:solidFill>
                <a:srgbClr val="0070C0"/>
              </a:solidFill>
              <a:effectLst/>
            </a:endParaRPr>
          </a:p>
          <a:p>
            <a:pPr marL="36830" indent="0">
              <a:buNone/>
            </a:pPr>
            <a:r>
              <a:rPr lang="en-US">
                <a:solidFill>
                  <a:schemeClr val="tx1"/>
                </a:solidFill>
                <a:effectLst/>
              </a:rPr>
              <a:t>	</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1221" y="2255331"/>
            <a:ext cx="6416474"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C000"/>
                </a:solidFill>
              </a:rPr>
              <a:t>function</a:t>
            </a:r>
            <a:r>
              <a:rPr lang="en-US"/>
              <a:t> name(</a:t>
            </a:r>
            <a:r>
              <a:rPr lang="en-US" b="1" i="1"/>
              <a:t>arg1</a:t>
            </a:r>
            <a:r>
              <a:rPr lang="en-US"/>
              <a:t>, </a:t>
            </a:r>
            <a:r>
              <a:rPr lang="en-US" b="1" i="1"/>
              <a:t>arg2</a:t>
            </a:r>
            <a:r>
              <a:rPr lang="en-US"/>
              <a:t>, </a:t>
            </a:r>
            <a:r>
              <a:rPr lang="en-US" b="1" i="1"/>
              <a:t>arg3…</a:t>
            </a:r>
            <a:r>
              <a:rPr lang="en-US"/>
              <a:t>) {</a:t>
            </a:r>
            <a:br>
              <a:rPr lang="en-US"/>
            </a:br>
            <a:r>
              <a:rPr lang="en-US"/>
              <a:t>    	block of statements…</a:t>
            </a:r>
            <a:br>
              <a:rPr lang="en-US"/>
            </a:br>
            <a:r>
              <a:rPr lang="en-US"/>
              <a:t>}</a:t>
            </a:r>
            <a:r>
              <a:rPr lang="en-US">
                <a:solidFill>
                  <a:srgbClr val="FFFF00"/>
                </a:solidFill>
              </a:rPr>
              <a:t>	</a:t>
            </a:r>
            <a:endParaRPr lang="en-US"/>
          </a:p>
        </p:txBody>
      </p:sp>
      <p:sp>
        <p:nvSpPr>
          <p:cNvPr id="7" name="Rectangle 6"/>
          <p:cNvSpPr/>
          <p:nvPr/>
        </p:nvSpPr>
        <p:spPr>
          <a:xfrm>
            <a:off x="543592" y="4209775"/>
            <a:ext cx="5131209" cy="23083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a:t>
            </a:r>
            <a:r>
              <a:rPr lang="en-US">
                <a:solidFill>
                  <a:schemeClr val="bg1"/>
                </a:solidFill>
              </a:rPr>
              <a:t>	function add( num1,num2) {</a:t>
            </a:r>
            <a:endParaRPr lang="en-US">
              <a:solidFill>
                <a:schemeClr val="bg1"/>
              </a:solidFill>
            </a:endParaRPr>
          </a:p>
          <a:p>
            <a:pPr marL="36830"/>
            <a:r>
              <a:rPr lang="en-US">
                <a:solidFill>
                  <a:schemeClr val="bg1"/>
                </a:solidFill>
              </a:rPr>
              <a:t>				var a = num1</a:t>
            </a:r>
            <a:endParaRPr lang="en-US">
              <a:solidFill>
                <a:schemeClr val="bg1"/>
              </a:solidFill>
            </a:endParaRPr>
          </a:p>
          <a:p>
            <a:pPr marL="36830"/>
            <a:r>
              <a:rPr lang="en-US">
                <a:solidFill>
                  <a:schemeClr val="bg1"/>
                </a:solidFill>
              </a:rPr>
              <a:t>				var b = num2</a:t>
            </a:r>
            <a:endParaRPr lang="en-US">
              <a:solidFill>
                <a:schemeClr val="bg1"/>
              </a:solidFill>
            </a:endParaRPr>
          </a:p>
          <a:p>
            <a:pPr marL="36830"/>
            <a:r>
              <a:rPr lang="en-US">
                <a:solidFill>
                  <a:schemeClr val="bg1"/>
                </a:solidFill>
              </a:rPr>
              <a:t>				var result = a+b</a:t>
            </a:r>
            <a:endParaRPr lang="en-US">
              <a:solidFill>
                <a:schemeClr val="bg1"/>
              </a:solidFill>
            </a:endParaRPr>
          </a:p>
          <a:p>
            <a:pPr marL="36830"/>
            <a:r>
              <a:rPr lang="en-US">
                <a:solidFill>
                  <a:schemeClr val="bg1"/>
                </a:solidFill>
              </a:rPr>
              <a:t>				console.log(result)</a:t>
            </a:r>
            <a:endParaRPr lang="en-US">
              <a:solidFill>
                <a:schemeClr val="bg1"/>
              </a:solidFill>
            </a:endParaRPr>
          </a:p>
          <a:p>
            <a:pPr marL="36830"/>
            <a:r>
              <a:rPr lang="en-US">
                <a:solidFill>
                  <a:schemeClr val="bg1"/>
                </a:solidFill>
              </a:rPr>
              <a:t>				}</a:t>
            </a:r>
            <a:endParaRPr lang="en-US">
              <a:solidFill>
                <a:schemeClr val="bg1"/>
              </a:solidFill>
            </a:endParaRPr>
          </a:p>
          <a:p>
            <a:pPr marL="36830"/>
            <a:endParaRPr lang="en-US">
              <a:solidFill>
                <a:schemeClr val="bg1"/>
              </a:solidFill>
            </a:endParaRPr>
          </a:p>
          <a:p>
            <a:pPr marL="36830"/>
            <a:r>
              <a:rPr lang="en-US">
                <a:solidFill>
                  <a:schemeClr val="bg1"/>
                </a:solidFill>
              </a:rPr>
              <a:t>Calling a function with arguments </a:t>
            </a:r>
            <a:r>
              <a:rPr lang="en-US">
                <a:solidFill>
                  <a:schemeClr val="bg1"/>
                </a:solidFill>
                <a:sym typeface="Wingdings" panose="05000000000000000000" pitchFamily="2" charset="2"/>
              </a:rPr>
              <a:t>   add(4,5)</a:t>
            </a:r>
            <a:endParaRPr 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rPr>
              <a:t>Functions with return statement :</a:t>
            </a:r>
            <a:endParaRPr lang="en-US" b="1">
              <a:solidFill>
                <a:srgbClr val="0070C0"/>
              </a:solidFill>
              <a:effectLst/>
            </a:endParaRPr>
          </a:p>
          <a:p>
            <a:endParaRPr lang="en-US" b="1">
              <a:solidFill>
                <a:srgbClr val="0070C0"/>
              </a:solidFill>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1496" y="2045416"/>
            <a:ext cx="3941722"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36830" indent="0">
              <a:buNone/>
            </a:pPr>
            <a:r>
              <a:rPr lang="en-US" b="1"/>
              <a:t>Syntax :</a:t>
            </a:r>
            <a:endParaRPr lang="en-US" b="1"/>
          </a:p>
          <a:p>
            <a:pPr marL="36830" indent="0">
              <a:buNone/>
            </a:pPr>
            <a:endParaRPr lang="en-US" b="1"/>
          </a:p>
          <a:p>
            <a:pPr marL="36830" indent="0">
              <a:buNone/>
            </a:pPr>
            <a:r>
              <a:rPr lang="en-US" b="1">
                <a:solidFill>
                  <a:srgbClr val="FFFF00"/>
                </a:solidFill>
              </a:rPr>
              <a:t>Function name (arg1,arg2… ) {</a:t>
            </a:r>
            <a:endParaRPr lang="en-US" b="1">
              <a:solidFill>
                <a:srgbClr val="FFFF00"/>
              </a:solidFill>
            </a:endParaRPr>
          </a:p>
          <a:p>
            <a:pPr marL="36830" indent="0">
              <a:buNone/>
            </a:pPr>
            <a:r>
              <a:rPr lang="en-US" b="1">
                <a:solidFill>
                  <a:srgbClr val="FFFF00"/>
                </a:solidFill>
              </a:rPr>
              <a:t>	</a:t>
            </a:r>
            <a:r>
              <a:rPr lang="en-US">
                <a:solidFill>
                  <a:schemeClr val="tx1"/>
                </a:solidFill>
              </a:rPr>
              <a:t> Block of Statements</a:t>
            </a:r>
            <a:endParaRPr lang="en-US">
              <a:solidFill>
                <a:schemeClr val="tx1"/>
              </a:solidFill>
            </a:endParaRPr>
          </a:p>
          <a:p>
            <a:pPr marL="36830" indent="0">
              <a:buNone/>
            </a:pPr>
            <a:r>
              <a:rPr lang="en-US" b="1">
                <a:solidFill>
                  <a:schemeClr val="tx1"/>
                </a:solidFill>
              </a:rPr>
              <a:t>	 </a:t>
            </a:r>
            <a:r>
              <a:rPr lang="en-US" b="1">
                <a:solidFill>
                  <a:srgbClr val="FFFF00"/>
                </a:solidFill>
              </a:rPr>
              <a:t>return</a:t>
            </a:r>
            <a:r>
              <a:rPr lang="en-US" b="1">
                <a:solidFill>
                  <a:schemeClr val="tx1"/>
                </a:solidFill>
              </a:rPr>
              <a:t> (value)</a:t>
            </a:r>
            <a:endParaRPr lang="en-US" b="1">
              <a:solidFill>
                <a:srgbClr val="FFFF00"/>
              </a:solidFill>
            </a:endParaRPr>
          </a:p>
          <a:p>
            <a:pPr marL="36830" indent="0">
              <a:buNone/>
            </a:pPr>
            <a:r>
              <a:rPr lang="en-US" b="1">
                <a:solidFill>
                  <a:srgbClr val="FFFF00"/>
                </a:solidFill>
              </a:rPr>
              <a:t>      } </a:t>
            </a:r>
            <a:endParaRPr lang="en-US">
              <a:solidFill>
                <a:srgbClr val="FFFF00"/>
              </a:solidFill>
            </a:endParaRPr>
          </a:p>
        </p:txBody>
      </p:sp>
      <p:cxnSp>
        <p:nvCxnSpPr>
          <p:cNvPr id="7" name="Straight Arrow Connector 6"/>
          <p:cNvCxnSpPr/>
          <p:nvPr/>
        </p:nvCxnSpPr>
        <p:spPr>
          <a:xfrm flipH="1">
            <a:off x="3171039" y="2147582"/>
            <a:ext cx="1744910" cy="5033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3020037" y="3053593"/>
            <a:ext cx="200496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2407640" y="3355596"/>
            <a:ext cx="2625754" cy="4441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4915949" y="1956717"/>
            <a:ext cx="1249060"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a:t>Input Data</a:t>
            </a:r>
            <a:endParaRPr lang="en-US"/>
          </a:p>
        </p:txBody>
      </p:sp>
      <p:sp>
        <p:nvSpPr>
          <p:cNvPr id="14" name="TextBox 13"/>
          <p:cNvSpPr txBox="1"/>
          <p:nvPr/>
        </p:nvSpPr>
        <p:spPr>
          <a:xfrm>
            <a:off x="5033394" y="2868927"/>
            <a:ext cx="1018227"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a:t>Process</a:t>
            </a:r>
            <a:endParaRPr lang="en-US"/>
          </a:p>
        </p:txBody>
      </p:sp>
      <p:sp>
        <p:nvSpPr>
          <p:cNvPr id="15" name="TextBox 14"/>
          <p:cNvSpPr txBox="1"/>
          <p:nvPr/>
        </p:nvSpPr>
        <p:spPr>
          <a:xfrm>
            <a:off x="5033394" y="3628131"/>
            <a:ext cx="1428596"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a:t>Output Data</a:t>
            </a:r>
            <a:endParaRPr lang="en-US"/>
          </a:p>
        </p:txBody>
      </p:sp>
      <p:sp>
        <p:nvSpPr>
          <p:cNvPr id="16" name="Rectangle 15"/>
          <p:cNvSpPr/>
          <p:nvPr/>
        </p:nvSpPr>
        <p:spPr>
          <a:xfrm>
            <a:off x="311496" y="4342620"/>
            <a:ext cx="5131209" cy="23083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6830"/>
            <a:r>
              <a:rPr lang="en-US" b="1"/>
              <a:t>Ex : </a:t>
            </a:r>
            <a:r>
              <a:rPr lang="en-US">
                <a:solidFill>
                  <a:schemeClr val="tx1"/>
                </a:solidFill>
              </a:rPr>
              <a:t> </a:t>
            </a:r>
            <a:r>
              <a:rPr lang="en-US">
                <a:solidFill>
                  <a:schemeClr val="bg1"/>
                </a:solidFill>
              </a:rPr>
              <a:t>	function add( num1,num2) {</a:t>
            </a:r>
            <a:endParaRPr lang="en-US">
              <a:solidFill>
                <a:schemeClr val="bg1"/>
              </a:solidFill>
            </a:endParaRPr>
          </a:p>
          <a:p>
            <a:pPr marL="36830"/>
            <a:r>
              <a:rPr lang="en-US">
                <a:solidFill>
                  <a:schemeClr val="bg1"/>
                </a:solidFill>
              </a:rPr>
              <a:t>				var a = num1</a:t>
            </a:r>
            <a:endParaRPr lang="en-US">
              <a:solidFill>
                <a:schemeClr val="bg1"/>
              </a:solidFill>
            </a:endParaRPr>
          </a:p>
          <a:p>
            <a:pPr marL="36830"/>
            <a:r>
              <a:rPr lang="en-US">
                <a:solidFill>
                  <a:schemeClr val="bg1"/>
                </a:solidFill>
              </a:rPr>
              <a:t>				var b = num2</a:t>
            </a:r>
            <a:endParaRPr lang="en-US">
              <a:solidFill>
                <a:schemeClr val="bg1"/>
              </a:solidFill>
            </a:endParaRPr>
          </a:p>
          <a:p>
            <a:pPr marL="36830"/>
            <a:r>
              <a:rPr lang="en-US">
                <a:solidFill>
                  <a:schemeClr val="bg1"/>
                </a:solidFill>
              </a:rPr>
              <a:t>				var result = a+b</a:t>
            </a:r>
            <a:endParaRPr lang="en-US">
              <a:solidFill>
                <a:schemeClr val="bg1"/>
              </a:solidFill>
            </a:endParaRPr>
          </a:p>
          <a:p>
            <a:pPr marL="36830"/>
            <a:r>
              <a:rPr lang="en-US">
                <a:solidFill>
                  <a:schemeClr val="bg1"/>
                </a:solidFill>
              </a:rPr>
              <a:t>				return (result)</a:t>
            </a:r>
            <a:endParaRPr lang="en-US">
              <a:solidFill>
                <a:schemeClr val="bg1"/>
              </a:solidFill>
            </a:endParaRPr>
          </a:p>
          <a:p>
            <a:pPr marL="36830"/>
            <a:r>
              <a:rPr lang="en-US">
                <a:solidFill>
                  <a:schemeClr val="bg1"/>
                </a:solidFill>
              </a:rPr>
              <a:t>				}</a:t>
            </a:r>
            <a:endParaRPr lang="en-US">
              <a:solidFill>
                <a:schemeClr val="bg1"/>
              </a:solidFill>
            </a:endParaRPr>
          </a:p>
          <a:p>
            <a:pPr marL="36830"/>
            <a:endParaRPr lang="en-US">
              <a:solidFill>
                <a:schemeClr val="bg1"/>
              </a:solidFill>
            </a:endParaRPr>
          </a:p>
          <a:p>
            <a:pPr marL="36830"/>
            <a:r>
              <a:rPr lang="en-US">
                <a:solidFill>
                  <a:schemeClr val="bg1"/>
                </a:solidFill>
              </a:rPr>
              <a:t>Calling a function with arguments </a:t>
            </a:r>
            <a:r>
              <a:rPr lang="en-US">
                <a:solidFill>
                  <a:schemeClr val="bg1"/>
                </a:solidFill>
                <a:sym typeface="Wingdings" panose="05000000000000000000" pitchFamily="2" charset="2"/>
              </a:rPr>
              <a:t>   add(4,5)</a:t>
            </a:r>
            <a:endParaRPr lang="en-US">
              <a:solidFill>
                <a:schemeClr val="bg1"/>
              </a:solidFill>
            </a:endParaRPr>
          </a:p>
        </p:txBody>
      </p:sp>
      <p:cxnSp>
        <p:nvCxnSpPr>
          <p:cNvPr id="17" name="Straight Arrow Connector 16"/>
          <p:cNvCxnSpPr/>
          <p:nvPr/>
        </p:nvCxnSpPr>
        <p:spPr>
          <a:xfrm flipH="1">
            <a:off x="5093516" y="5951289"/>
            <a:ext cx="1744910" cy="503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827935" y="5773941"/>
            <a:ext cx="3082895"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a:t>Inputting Data as arguments</a:t>
            </a:r>
            <a:endParaRPr lang="en-US"/>
          </a:p>
        </p:txBody>
      </p:sp>
      <p:cxnSp>
        <p:nvCxnSpPr>
          <p:cNvPr id="19" name="Straight Arrow Connector 18"/>
          <p:cNvCxnSpPr/>
          <p:nvPr/>
        </p:nvCxnSpPr>
        <p:spPr>
          <a:xfrm flipH="1">
            <a:off x="3855125" y="4789710"/>
            <a:ext cx="1892567" cy="4967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5750851" y="4605044"/>
            <a:ext cx="1018227"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a:t>Process</a:t>
            </a:r>
            <a:endParaRPr lang="en-US"/>
          </a:p>
        </p:txBody>
      </p:sp>
      <p:cxnSp>
        <p:nvCxnSpPr>
          <p:cNvPr id="22" name="Straight Arrow Connector 21"/>
          <p:cNvCxnSpPr/>
          <p:nvPr/>
        </p:nvCxnSpPr>
        <p:spPr>
          <a:xfrm flipH="1">
            <a:off x="3582099" y="5580078"/>
            <a:ext cx="2526485" cy="65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6115937" y="5299545"/>
            <a:ext cx="1428596"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a:t>Output Data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Why JavaScript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effectLst/>
              </a:rPr>
              <a:t>You can modify the content of a web page by adding or removing elements.</a:t>
            </a:r>
            <a:endParaRPr lang="en-US">
              <a:solidFill>
                <a:schemeClr val="tx1"/>
              </a:solidFill>
              <a:effectLst/>
            </a:endParaRPr>
          </a:p>
          <a:p>
            <a:r>
              <a:rPr lang="en-US">
                <a:solidFill>
                  <a:schemeClr val="tx1"/>
                </a:solidFill>
                <a:effectLst/>
              </a:rPr>
              <a:t>You can change the style and position of the elements on a web page.</a:t>
            </a:r>
            <a:endParaRPr lang="en-US">
              <a:solidFill>
                <a:schemeClr val="tx1"/>
              </a:solidFill>
              <a:effectLst/>
            </a:endParaRPr>
          </a:p>
          <a:p>
            <a:r>
              <a:rPr lang="en-US">
                <a:solidFill>
                  <a:schemeClr val="tx1"/>
                </a:solidFill>
                <a:effectLst/>
              </a:rPr>
              <a:t>You can monitor events like mouse click, hover, etc. and react to it.</a:t>
            </a:r>
            <a:endParaRPr lang="en-US">
              <a:solidFill>
                <a:schemeClr val="tx1"/>
              </a:solidFill>
              <a:effectLst/>
            </a:endParaRPr>
          </a:p>
          <a:p>
            <a:r>
              <a:rPr lang="en-US">
                <a:solidFill>
                  <a:schemeClr val="tx1"/>
                </a:solidFill>
                <a:effectLst/>
              </a:rPr>
              <a:t>You can perform and control transitions and animations.</a:t>
            </a:r>
            <a:endParaRPr lang="en-US">
              <a:solidFill>
                <a:schemeClr val="tx1"/>
              </a:solidFill>
              <a:effectLst/>
            </a:endParaRPr>
          </a:p>
          <a:p>
            <a:r>
              <a:rPr lang="en-US">
                <a:solidFill>
                  <a:schemeClr val="tx1"/>
                </a:solidFill>
                <a:effectLst/>
              </a:rPr>
              <a:t>You can create alert pop-ups to display info or warning messages to the user.</a:t>
            </a:r>
            <a:endParaRPr lang="en-US">
              <a:solidFill>
                <a:schemeClr val="tx1"/>
              </a:solidFill>
              <a:effectLst/>
            </a:endParaRPr>
          </a:p>
          <a:p>
            <a:r>
              <a:rPr lang="en-US">
                <a:solidFill>
                  <a:schemeClr val="tx1"/>
                </a:solidFill>
                <a:effectLst/>
              </a:rPr>
              <a:t>You can perform operations based on user inputs and display the results.</a:t>
            </a:r>
            <a:endParaRPr lang="en-US">
              <a:solidFill>
                <a:schemeClr val="tx1"/>
              </a:solidFill>
              <a:effectLst/>
            </a:endParaRPr>
          </a:p>
          <a:p>
            <a:r>
              <a:rPr lang="en-US">
                <a:solidFill>
                  <a:schemeClr val="tx1"/>
                </a:solidFill>
                <a:effectLst/>
              </a:rPr>
              <a:t>You can validate user inputs before submitting it to the server.</a:t>
            </a:r>
            <a:endParaRPr lang="en-US">
              <a:solidFill>
                <a:schemeClr val="tx1"/>
              </a:solidFill>
              <a:effectLst/>
            </a:endParaRPr>
          </a:p>
          <a:p>
            <a:pPr marL="36830" indent="0">
              <a:buNone/>
            </a:pPr>
            <a:r>
              <a:rPr lang="en-US">
                <a:effectLst/>
              </a:rPr>
              <a:t>	</a:t>
            </a:r>
            <a:r>
              <a:rPr lang="en-US" b="1">
                <a:solidFill>
                  <a:srgbClr val="0070C0"/>
                </a:solidFill>
                <a:effectLst/>
              </a:rPr>
              <a:t>Primary Applications :</a:t>
            </a:r>
            <a:endParaRPr lang="en-US" b="1">
              <a:solidFill>
                <a:srgbClr val="0070C0"/>
              </a:solidFill>
              <a:effectLst/>
            </a:endParaRPr>
          </a:p>
          <a:p>
            <a:r>
              <a:rPr lang="en-US">
                <a:solidFill>
                  <a:schemeClr val="tx1"/>
                </a:solidFill>
                <a:effectLst/>
              </a:rPr>
              <a:t>1) Front End Web Development (Client side scripting, Jquery, Ajax, React JS, Angular JS, Vue JS Frameworks)</a:t>
            </a:r>
            <a:endParaRPr lang="en-US">
              <a:solidFill>
                <a:schemeClr val="tx1"/>
              </a:solidFill>
              <a:effectLst/>
            </a:endParaRPr>
          </a:p>
          <a:p>
            <a:r>
              <a:rPr lang="en-US">
                <a:solidFill>
                  <a:schemeClr val="tx1"/>
                </a:solidFill>
                <a:effectLst/>
              </a:rPr>
              <a:t>2) Back End Web Development (Server side scripting, Node JS, MEAN Stack, MERN Stack etc)</a:t>
            </a:r>
            <a:endParaRPr lang="en-US">
              <a:solidFill>
                <a:schemeClr val="tx1"/>
              </a:solidFill>
              <a:effectLst/>
            </a:endParaRPr>
          </a:p>
          <a:p>
            <a:r>
              <a:rPr lang="en-US">
                <a:solidFill>
                  <a:schemeClr val="tx1"/>
                </a:solidFill>
                <a:effectLst/>
              </a:rPr>
              <a:t>3) Mobile App Development (React Native) and many more…</a:t>
            </a:r>
            <a:endParaRPr lang="en-US">
              <a:solidFill>
                <a:schemeClr val="tx1"/>
              </a:solidFill>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84992" y="1257665"/>
            <a:ext cx="12002105" cy="5503985"/>
          </a:xfrm>
        </p:spPr>
        <p:txBody>
          <a:bodyPr/>
          <a:lstStyle/>
          <a:p>
            <a:pPr marL="36830" indent="0">
              <a:buNone/>
            </a:pPr>
            <a:r>
              <a:rPr lang="en-US" sz="2800" b="1">
                <a:solidFill>
                  <a:srgbClr val="0070C0"/>
                </a:solidFill>
              </a:rPr>
              <a:t>Types of Arguments:</a:t>
            </a:r>
            <a:endParaRPr lang="en-US" sz="2800" b="1">
              <a:solidFill>
                <a:srgbClr val="0070C0"/>
              </a:solidFill>
            </a:endParaRPr>
          </a:p>
          <a:p>
            <a:endParaRPr lang="en-US" sz="2800" b="1">
              <a:solidFill>
                <a:srgbClr val="00B050"/>
              </a:solidFill>
              <a:latin typeface="Arial Black" panose="020B0A04020102020204" pitchFamily="34" charset="0"/>
            </a:endParaRPr>
          </a:p>
          <a:p>
            <a:r>
              <a:rPr lang="en-US" sz="2800">
                <a:latin typeface="Arial" panose="020B0604020202020204" pitchFamily="34" charset="0"/>
                <a:cs typeface="Arial" panose="020B0604020202020204" pitchFamily="34" charset="0"/>
              </a:rPr>
              <a:t>1. Positional Arguments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2. Keyword Arguments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3. Default Arguments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4. Variable Length Arguments</a:t>
            </a:r>
            <a:endParaRPr lang="en-US" sz="2800">
              <a:latin typeface="Arial" panose="020B0604020202020204" pitchFamily="34" charset="0"/>
              <a:cs typeface="Arial" panose="020B0604020202020204" pitchFamily="34" charset="0"/>
            </a:endParaRPr>
          </a:p>
          <a:p>
            <a:pPr marL="36830" indent="0">
              <a:buNone/>
            </a:pPr>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2400" b="1">
                <a:solidFill>
                  <a:srgbClr val="0070C0"/>
                </a:solidFill>
                <a:effectLst/>
              </a:rPr>
              <a:t>Positional Arguments :</a:t>
            </a:r>
            <a:endParaRPr lang="en-US" sz="2400" b="1">
              <a:solidFill>
                <a:srgbClr val="0070C0"/>
              </a:solidFill>
              <a:effectLst/>
            </a:endParaRPr>
          </a:p>
          <a:p>
            <a:pPr marL="36830" indent="0">
              <a:buNone/>
            </a:pPr>
            <a:endParaRPr lang="en-US">
              <a:solidFill>
                <a:schemeClr val="tx1"/>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289" y="2302778"/>
            <a:ext cx="6090234" cy="25853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sub (num1 , num2 )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sub(20,10)</a:t>
            </a:r>
            <a:endParaRPr lang="en-US">
              <a:solidFill>
                <a:schemeClr val="bg2"/>
              </a:solidFill>
            </a:endParaRPr>
          </a:p>
          <a:p>
            <a:pPr marL="36830" indent="0">
              <a:buNone/>
            </a:pPr>
            <a:r>
              <a:rPr lang="en-US">
                <a:solidFill>
                  <a:schemeClr val="bg2"/>
                </a:solidFill>
              </a:rPr>
              <a:t>sub(10,20)		</a:t>
            </a:r>
            <a:endParaRPr lang="en-US">
              <a:solidFill>
                <a:schemeClr val="bg2"/>
              </a:solidFill>
            </a:endParaRPr>
          </a:p>
          <a:p>
            <a:endParaRPr lang="en-US"/>
          </a:p>
        </p:txBody>
      </p:sp>
      <p:cxnSp>
        <p:nvCxnSpPr>
          <p:cNvPr id="8" name="Straight Arrow Connector 7"/>
          <p:cNvCxnSpPr/>
          <p:nvPr/>
        </p:nvCxnSpPr>
        <p:spPr>
          <a:xfrm flipH="1" flipV="1">
            <a:off x="1593908" y="4278385"/>
            <a:ext cx="1645641" cy="9178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2701256" y="5196280"/>
            <a:ext cx="23519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Positional Arguments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2400" b="1">
                <a:solidFill>
                  <a:srgbClr val="0070C0"/>
                </a:solidFill>
                <a:effectLst/>
              </a:rPr>
              <a:t>Keyword Arguments :</a:t>
            </a:r>
            <a:endParaRPr lang="en-US" sz="2400" b="1">
              <a:solidFill>
                <a:srgbClr val="0070C0"/>
              </a:solidFill>
              <a:effectLst/>
            </a:endParaRPr>
          </a:p>
          <a:p>
            <a:pPr marL="36830" indent="0">
              <a:buNone/>
            </a:pPr>
            <a:endParaRPr lang="en-US">
              <a:solidFill>
                <a:schemeClr val="tx1"/>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289" y="2302778"/>
            <a:ext cx="6090234" cy="313932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sub ({num1 , num2} )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sub({num1 : 20, num2:10})</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sub({num2 : 10, num1:20})</a:t>
            </a:r>
            <a:endParaRPr lang="en-US">
              <a:solidFill>
                <a:schemeClr val="bg2"/>
              </a:solidFill>
            </a:endParaRPr>
          </a:p>
          <a:p>
            <a:pPr marL="36830" indent="0">
              <a:buNone/>
            </a:pPr>
            <a:r>
              <a:rPr lang="en-US">
                <a:solidFill>
                  <a:schemeClr val="bg2"/>
                </a:solidFill>
              </a:rPr>
              <a:t>	</a:t>
            </a:r>
            <a:endParaRPr lang="en-US">
              <a:solidFill>
                <a:schemeClr val="bg2"/>
              </a:solidFill>
            </a:endParaRPr>
          </a:p>
          <a:p>
            <a:endParaRPr lang="en-US"/>
          </a:p>
        </p:txBody>
      </p:sp>
      <p:cxnSp>
        <p:nvCxnSpPr>
          <p:cNvPr id="6" name="Straight Arrow Connector 5"/>
          <p:cNvCxnSpPr/>
          <p:nvPr/>
        </p:nvCxnSpPr>
        <p:spPr>
          <a:xfrm flipH="1" flipV="1">
            <a:off x="3045204" y="4420998"/>
            <a:ext cx="1560352" cy="14962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082366" y="5917208"/>
            <a:ext cx="224939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Keyword Arguments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2400" b="1">
                <a:solidFill>
                  <a:srgbClr val="0070C0"/>
                </a:solidFill>
                <a:effectLst/>
              </a:rPr>
              <a:t>Default Arguments :</a:t>
            </a:r>
            <a:endParaRPr lang="en-US" sz="2400" b="1">
              <a:solidFill>
                <a:srgbClr val="0070C0"/>
              </a:solidFill>
              <a:effectLst/>
            </a:endParaRPr>
          </a:p>
          <a:p>
            <a:pPr marL="36830" indent="0">
              <a:buNone/>
            </a:pPr>
            <a:endParaRPr lang="en-US">
              <a:solidFill>
                <a:schemeClr val="tx1"/>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289" y="2302778"/>
            <a:ext cx="6090234" cy="34163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add (num1 = 5, num2 = 15  )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add( )</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add(10,25)</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	</a:t>
            </a:r>
            <a:endParaRPr lang="en-US">
              <a:solidFill>
                <a:schemeClr val="bg2"/>
              </a:solidFill>
            </a:endParaRPr>
          </a:p>
          <a:p>
            <a:endParaRPr lang="en-US"/>
          </a:p>
        </p:txBody>
      </p:sp>
      <p:cxnSp>
        <p:nvCxnSpPr>
          <p:cNvPr id="6" name="Straight Arrow Connector 5"/>
          <p:cNvCxnSpPr>
            <a:stCxn id="8" idx="1"/>
          </p:cNvCxnSpPr>
          <p:nvPr/>
        </p:nvCxnSpPr>
        <p:spPr>
          <a:xfrm flipH="1">
            <a:off x="3414406" y="1627464"/>
            <a:ext cx="3120618" cy="7801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35024" y="1442798"/>
            <a:ext cx="20826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Default Arguments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2400" b="1">
                <a:solidFill>
                  <a:srgbClr val="0070C0"/>
                </a:solidFill>
                <a:effectLst/>
              </a:rPr>
              <a:t>Variable Length Arguments :</a:t>
            </a:r>
            <a:endParaRPr lang="en-US" sz="2400" b="1">
              <a:solidFill>
                <a:srgbClr val="0070C0"/>
              </a:solidFill>
              <a:effectLst/>
            </a:endParaRPr>
          </a:p>
          <a:p>
            <a:pPr marL="36830" indent="0">
              <a:buNone/>
            </a:pPr>
            <a:endParaRPr lang="en-US">
              <a:solidFill>
                <a:schemeClr val="tx1"/>
              </a:solidFill>
              <a:effectLst/>
            </a:endParaRPr>
          </a:p>
          <a:p>
            <a:endParaRPr lang="en-US">
              <a:effectLst/>
            </a:endParaRPr>
          </a:p>
          <a:p>
            <a:pPr marL="36830" indent="0">
              <a:buNone/>
            </a:pP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289" y="2302778"/>
            <a:ext cx="6090234" cy="42473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mul (…args) {</a:t>
            </a:r>
            <a:endParaRPr lang="en-US">
              <a:solidFill>
                <a:schemeClr val="bg2"/>
              </a:solidFill>
            </a:endParaRPr>
          </a:p>
          <a:p>
            <a:pPr marL="36830" indent="0">
              <a:buNone/>
            </a:pPr>
            <a:r>
              <a:rPr lang="en-US">
                <a:solidFill>
                  <a:schemeClr val="bg2"/>
                </a:solidFill>
              </a:rPr>
              <a:t>				console.log(args) </a:t>
            </a:r>
            <a:endParaRPr lang="en-US">
              <a:solidFill>
                <a:schemeClr val="bg2"/>
              </a:solidFill>
            </a:endParaRPr>
          </a:p>
          <a:p>
            <a:pPr marL="36830" indent="0">
              <a:buNone/>
            </a:pPr>
            <a:r>
              <a:rPr lang="en-US">
                <a:solidFill>
                  <a:schemeClr val="bg2"/>
                </a:solidFill>
              </a:rPr>
              <a:t>				var result = 1</a:t>
            </a:r>
            <a:endParaRPr lang="en-US">
              <a:solidFill>
                <a:schemeClr val="bg2"/>
              </a:solidFill>
            </a:endParaRPr>
          </a:p>
          <a:p>
            <a:pPr marL="36830" indent="0">
              <a:buNone/>
            </a:pPr>
            <a:r>
              <a:rPr lang="en-US">
                <a:solidFill>
                  <a:schemeClr val="bg2"/>
                </a:solidFill>
              </a:rPr>
              <a:t>				for (var i of args){</a:t>
            </a:r>
            <a:endParaRPr lang="en-US">
              <a:solidFill>
                <a:schemeClr val="bg2"/>
              </a:solidFill>
            </a:endParaRPr>
          </a:p>
          <a:p>
            <a:pPr marL="36830" indent="0">
              <a:buNone/>
            </a:pPr>
            <a:r>
              <a:rPr lang="en-US">
                <a:solidFill>
                  <a:schemeClr val="bg2"/>
                </a:solidFill>
              </a:rPr>
              <a:t>					var result = result*i</a:t>
            </a:r>
            <a:endParaRPr lang="en-US">
              <a:solidFill>
                <a:schemeClr val="bg2"/>
              </a:solidFill>
            </a:endParaRPr>
          </a:p>
          <a:p>
            <a:pPr marL="36830" indent="0">
              <a:buNone/>
            </a:pPr>
            <a:r>
              <a:rPr lang="en-US">
                <a:solidFill>
                  <a:schemeClr val="bg2"/>
                </a:solidFill>
              </a:rPr>
              <a:t>					}		</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mul(2,5)</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mul(2,5,6)</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mul(8,9,6,4,5)	</a:t>
            </a:r>
            <a:endParaRPr lang="en-US">
              <a:solidFill>
                <a:schemeClr val="bg2"/>
              </a:solidFill>
            </a:endParaRPr>
          </a:p>
          <a:p>
            <a:endParaRPr lang="en-US"/>
          </a:p>
        </p:txBody>
      </p:sp>
      <p:cxnSp>
        <p:nvCxnSpPr>
          <p:cNvPr id="6" name="Straight Arrow Connector 5"/>
          <p:cNvCxnSpPr>
            <a:stCxn id="8" idx="1"/>
          </p:cNvCxnSpPr>
          <p:nvPr/>
        </p:nvCxnSpPr>
        <p:spPr>
          <a:xfrm flipH="1">
            <a:off x="2860646" y="1627464"/>
            <a:ext cx="3674378" cy="7550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35024" y="1442798"/>
            <a:ext cx="287347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Variable length Arguments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sz="2400" b="1">
                <a:solidFill>
                  <a:srgbClr val="0070C0"/>
                </a:solidFill>
                <a:effectLst/>
              </a:rPr>
              <a:t>Assigning Functions to a Variable :</a:t>
            </a:r>
            <a:endParaRPr lang="en-US" sz="2400" b="1">
              <a:solidFill>
                <a:srgbClr val="0070C0"/>
              </a:solidFill>
              <a:effectLst/>
            </a:endParaRPr>
          </a:p>
          <a:p>
            <a:endParaRPr lang="en-US">
              <a:solidFill>
                <a:schemeClr val="tx1"/>
              </a:solidFill>
              <a:effectLst/>
            </a:endParaRPr>
          </a:p>
          <a:p>
            <a:endParaRPr lang="en-US">
              <a:solidFill>
                <a:schemeClr val="tx1"/>
              </a:solidFill>
              <a:effectLst/>
            </a:endParaRPr>
          </a:p>
          <a:p>
            <a:pPr marL="36830" indent="0">
              <a:buNone/>
            </a:pP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289" y="2076276"/>
            <a:ext cx="5726711"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add (num1, num2)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add(10,25)</a:t>
            </a:r>
            <a:endParaRPr lang="en-US">
              <a:solidFill>
                <a:schemeClr val="bg2"/>
              </a:solidFill>
            </a:endParaRPr>
          </a:p>
        </p:txBody>
      </p:sp>
      <p:sp>
        <p:nvSpPr>
          <p:cNvPr id="6" name="TextBox 5"/>
          <p:cNvSpPr txBox="1"/>
          <p:nvPr/>
        </p:nvSpPr>
        <p:spPr>
          <a:xfrm>
            <a:off x="369288" y="4418963"/>
            <a:ext cx="5726711"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b="1">
                <a:solidFill>
                  <a:srgbClr val="FFFF00"/>
                </a:solidFill>
              </a:rPr>
              <a:t>var x = </a:t>
            </a:r>
            <a:r>
              <a:rPr lang="en-US">
                <a:solidFill>
                  <a:schemeClr val="bg2"/>
                </a:solidFill>
              </a:rPr>
              <a:t>function (num1, num2)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x(10,25)</a:t>
            </a:r>
            <a:endParaRPr lang="en-US">
              <a:solidFill>
                <a:schemeClr val="bg2"/>
              </a:solidFill>
            </a:endParaRPr>
          </a:p>
        </p:txBody>
      </p:sp>
      <p:cxnSp>
        <p:nvCxnSpPr>
          <p:cNvPr id="7" name="Straight Arrow Connector 6"/>
          <p:cNvCxnSpPr>
            <a:stCxn id="8" idx="1"/>
          </p:cNvCxnSpPr>
          <p:nvPr/>
        </p:nvCxnSpPr>
        <p:spPr>
          <a:xfrm flipH="1">
            <a:off x="2147583" y="1636370"/>
            <a:ext cx="4420998" cy="506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68581" y="1451704"/>
            <a:ext cx="395492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Function with specific function_name</a:t>
            </a:r>
            <a:endParaRPr lang="en-US"/>
          </a:p>
        </p:txBody>
      </p:sp>
      <p:cxnSp>
        <p:nvCxnSpPr>
          <p:cNvPr id="9" name="Straight Arrow Connector 8"/>
          <p:cNvCxnSpPr/>
          <p:nvPr/>
        </p:nvCxnSpPr>
        <p:spPr>
          <a:xfrm flipH="1">
            <a:off x="2568429" y="4107601"/>
            <a:ext cx="4587380" cy="4868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7155809" y="3922935"/>
            <a:ext cx="460895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Function don’t have specific function_name</a:t>
            </a:r>
            <a:endParaRPr lang="en-US"/>
          </a:p>
        </p:txBody>
      </p:sp>
      <p:cxnSp>
        <p:nvCxnSpPr>
          <p:cNvPr id="13" name="Straight Arrow Connector 12"/>
          <p:cNvCxnSpPr/>
          <p:nvPr/>
        </p:nvCxnSpPr>
        <p:spPr>
          <a:xfrm flipH="1">
            <a:off x="3481431" y="3167926"/>
            <a:ext cx="3674378" cy="755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3232643" y="5510613"/>
            <a:ext cx="3674378" cy="755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155809" y="3014167"/>
            <a:ext cx="374974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t>Calling function with function name</a:t>
            </a:r>
            <a:endParaRPr lang="en-US"/>
          </a:p>
        </p:txBody>
      </p:sp>
      <p:sp>
        <p:nvSpPr>
          <p:cNvPr id="16" name="TextBox 15"/>
          <p:cNvSpPr txBox="1"/>
          <p:nvPr/>
        </p:nvSpPr>
        <p:spPr>
          <a:xfrm>
            <a:off x="6887902" y="5348682"/>
            <a:ext cx="374974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t>Calling function with variable name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b="1">
                <a:solidFill>
                  <a:srgbClr val="0070C0"/>
                </a:solidFill>
                <a:effectLst/>
              </a:rPr>
              <a:t>Normal Anonymous Functions :</a:t>
            </a:r>
            <a:endParaRPr lang="en-US" b="1">
              <a:solidFill>
                <a:srgbClr val="0070C0"/>
              </a:solidFill>
              <a:effectLst/>
            </a:endParaRPr>
          </a:p>
          <a:p>
            <a:endParaRPr lang="en-US">
              <a:effectLst/>
            </a:endParaRPr>
          </a:p>
          <a:p>
            <a:endParaRPr lang="en-US"/>
          </a:p>
          <a:p>
            <a:endParaRPr lang="en-US"/>
          </a:p>
          <a:p>
            <a:endParaRPr lang="en-US"/>
          </a:p>
          <a:p>
            <a:pPr marL="36830" indent="0">
              <a:buNone/>
            </a:pPr>
            <a:endParaRPr lang="en-US"/>
          </a:p>
          <a:p>
            <a:r>
              <a:rPr lang="en-US" b="1">
                <a:solidFill>
                  <a:srgbClr val="0070C0"/>
                </a:solidFill>
              </a:rPr>
              <a:t>Arrow Functions : (ES 6 Feature)</a:t>
            </a:r>
            <a:endParaRPr lang="en-US" b="1">
              <a:solidFill>
                <a:srgbClr val="0070C0"/>
              </a:solidFill>
            </a:endParaRPr>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2235" y="1687092"/>
            <a:ext cx="5726711"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b="1">
                <a:solidFill>
                  <a:srgbClr val="FFFF00"/>
                </a:solidFill>
              </a:rPr>
              <a:t>var x = </a:t>
            </a:r>
            <a:r>
              <a:rPr lang="en-US">
                <a:solidFill>
                  <a:schemeClr val="bg2"/>
                </a:solidFill>
              </a:rPr>
              <a:t>function (num1, num2)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x(10,25)</a:t>
            </a:r>
            <a:endParaRPr lang="en-US">
              <a:solidFill>
                <a:schemeClr val="bg2"/>
              </a:solidFill>
            </a:endParaRPr>
          </a:p>
        </p:txBody>
      </p:sp>
      <p:sp>
        <p:nvSpPr>
          <p:cNvPr id="6" name="TextBox 5"/>
          <p:cNvSpPr txBox="1"/>
          <p:nvPr/>
        </p:nvSpPr>
        <p:spPr>
          <a:xfrm>
            <a:off x="562235" y="4386805"/>
            <a:ext cx="5726711"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b="1">
                <a:solidFill>
                  <a:srgbClr val="FFFF00"/>
                </a:solidFill>
              </a:rPr>
              <a:t>var x = </a:t>
            </a:r>
            <a:r>
              <a:rPr lang="en-US">
                <a:solidFill>
                  <a:schemeClr val="bg2"/>
                </a:solidFill>
              </a:rPr>
              <a:t>(num1, num2) </a:t>
            </a:r>
            <a:r>
              <a:rPr lang="en-US" b="1">
                <a:solidFill>
                  <a:schemeClr val="bg2"/>
                </a:solidFill>
              </a:rPr>
              <a:t>=&gt;</a:t>
            </a:r>
            <a:r>
              <a:rPr lang="en-US">
                <a:solidFill>
                  <a:schemeClr val="bg2"/>
                </a:solidFill>
              </a:rPr>
              <a:t>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x(10,25)</a:t>
            </a:r>
            <a:endParaRPr lang="en-US">
              <a:solidFill>
                <a:schemeClr val="bg2"/>
              </a:solidFill>
            </a:endParaRPr>
          </a:p>
        </p:txBody>
      </p:sp>
      <p:cxnSp>
        <p:nvCxnSpPr>
          <p:cNvPr id="7" name="Straight Arrow Connector 6"/>
          <p:cNvCxnSpPr/>
          <p:nvPr/>
        </p:nvCxnSpPr>
        <p:spPr>
          <a:xfrm flipH="1">
            <a:off x="3626926" y="3909282"/>
            <a:ext cx="3733861" cy="564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360787" y="3718417"/>
            <a:ext cx="78739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t>Arrow</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104903" y="930494"/>
            <a:ext cx="12002105" cy="5503985"/>
          </a:xfrm>
        </p:spPr>
        <p:txBody>
          <a:bodyPr/>
          <a:lstStyle/>
          <a:p>
            <a:pPr marL="36830" indent="0">
              <a:buNone/>
            </a:pPr>
            <a:r>
              <a:rPr lang="en-US" sz="2400" b="1">
                <a:solidFill>
                  <a:srgbClr val="0070C0"/>
                </a:solidFill>
                <a:effectLst/>
              </a:rPr>
              <a:t>Variable Scope :</a:t>
            </a:r>
            <a:endParaRPr lang="en-US" sz="2400" b="1">
              <a:solidFill>
                <a:srgbClr val="0070C0"/>
              </a:solidFill>
              <a:effectLst/>
            </a:endParaRPr>
          </a:p>
          <a:p>
            <a:r>
              <a:rPr lang="en-US" b="1">
                <a:solidFill>
                  <a:srgbClr val="0070C0"/>
                </a:solidFill>
                <a:effectLst/>
              </a:rPr>
              <a:t>Local Variables :</a:t>
            </a:r>
            <a:endParaRPr lang="en-US" b="1">
              <a:solidFill>
                <a:srgbClr val="0070C0"/>
              </a:solidFill>
              <a:effectLst/>
            </a:endParaRPr>
          </a:p>
          <a:p>
            <a:pPr marL="36830" indent="0">
              <a:buNone/>
            </a:pPr>
            <a:endParaRPr lang="en-US" b="1">
              <a:solidFill>
                <a:srgbClr val="0070C0"/>
              </a:solidFill>
              <a:effectLst/>
            </a:endParaRPr>
          </a:p>
          <a:p>
            <a:endParaRPr lang="en-US" b="1">
              <a:solidFill>
                <a:srgbClr val="0070C0"/>
              </a:solidFill>
              <a:effectLst/>
            </a:endParaRPr>
          </a:p>
          <a:p>
            <a:endParaRPr lang="en-US" b="1">
              <a:solidFill>
                <a:srgbClr val="0070C0"/>
              </a:solidFill>
              <a:effectLst/>
            </a:endParaRPr>
          </a:p>
          <a:p>
            <a:pPr marL="36830" indent="0">
              <a:buNone/>
            </a:pPr>
            <a:endParaRPr lang="en-US" b="1">
              <a:solidFill>
                <a:srgbClr val="0070C0"/>
              </a:solidFill>
              <a:effectLst/>
            </a:endParaRPr>
          </a:p>
          <a:p>
            <a:pPr marL="36830" indent="0">
              <a:buNone/>
            </a:pPr>
            <a:endParaRPr lang="en-US" b="1">
              <a:solidFill>
                <a:srgbClr val="0070C0"/>
              </a:solidFill>
              <a:effectLst/>
            </a:endParaRPr>
          </a:p>
          <a:p>
            <a:r>
              <a:rPr lang="en-US" b="1">
                <a:solidFill>
                  <a:srgbClr val="0070C0"/>
                </a:solidFill>
                <a:effectLst/>
              </a:rPr>
              <a:t>Global Variables :</a:t>
            </a:r>
            <a:endParaRPr lang="en-US"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5457" y="1817831"/>
            <a:ext cx="9554887"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wish ( ) {</a:t>
            </a:r>
            <a:endParaRPr lang="en-US">
              <a:solidFill>
                <a:schemeClr val="bg2"/>
              </a:solidFill>
            </a:endParaRPr>
          </a:p>
          <a:p>
            <a:pPr marL="36830" indent="0">
              <a:buNone/>
            </a:pPr>
            <a:r>
              <a:rPr lang="en-US">
                <a:solidFill>
                  <a:schemeClr val="bg2"/>
                </a:solidFill>
              </a:rPr>
              <a:t>				var x = “Gug Morning”	 </a:t>
            </a:r>
            <a:r>
              <a:rPr lang="en-US">
                <a:solidFill>
                  <a:srgbClr val="FFFF00"/>
                </a:solidFill>
                <a:sym typeface="Wingdings" panose="05000000000000000000" pitchFamily="2" charset="2"/>
              </a:rPr>
              <a:t> local variable (variable declared inside function)</a:t>
            </a:r>
            <a:endParaRPr lang="en-US">
              <a:solidFill>
                <a:srgbClr val="FFFF00"/>
              </a:solidFill>
            </a:endParaRPr>
          </a:p>
          <a:p>
            <a:pPr marL="36830" indent="0">
              <a:buNone/>
            </a:pPr>
            <a:r>
              <a:rPr lang="en-US">
                <a:solidFill>
                  <a:schemeClr val="bg2"/>
                </a:solidFill>
              </a:rPr>
              <a:t>				result = x</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wish</a:t>
            </a:r>
            <a:r>
              <a:rPr lang="en-US">
                <a:solidFill>
                  <a:schemeClr val="bg2"/>
                </a:solidFill>
              </a:rPr>
              <a:t>( )</a:t>
            </a:r>
            <a:endParaRPr lang="en-US">
              <a:solidFill>
                <a:schemeClr val="bg2"/>
              </a:solidFill>
            </a:endParaRPr>
          </a:p>
          <a:p>
            <a:pPr marL="36830" indent="0">
              <a:buNone/>
            </a:pPr>
            <a:r>
              <a:rPr lang="en-US">
                <a:solidFill>
                  <a:schemeClr val="bg2"/>
                </a:solidFill>
              </a:rPr>
              <a:t>Trying to access variable ‘x’ outside of function </a:t>
            </a:r>
            <a:r>
              <a:rPr lang="en-US">
                <a:solidFill>
                  <a:schemeClr val="bg2"/>
                </a:solidFill>
                <a:sym typeface="Wingdings" panose="05000000000000000000" pitchFamily="2" charset="2"/>
              </a:rPr>
              <a:t>console.log(x)   throws error</a:t>
            </a:r>
            <a:endParaRPr lang="en-US">
              <a:solidFill>
                <a:schemeClr val="bg2"/>
              </a:solidFill>
            </a:endParaRPr>
          </a:p>
        </p:txBody>
      </p:sp>
      <p:sp>
        <p:nvSpPr>
          <p:cNvPr id="6" name="TextBox 5"/>
          <p:cNvSpPr txBox="1"/>
          <p:nvPr/>
        </p:nvSpPr>
        <p:spPr>
          <a:xfrm>
            <a:off x="545458" y="4411543"/>
            <a:ext cx="8749544" cy="20313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endParaRPr lang="en-US" b="1"/>
          </a:p>
          <a:p>
            <a:pPr marL="36830" indent="0">
              <a:buNone/>
            </a:pPr>
            <a:r>
              <a:rPr lang="en-US">
                <a:solidFill>
                  <a:schemeClr val="bg2"/>
                </a:solidFill>
              </a:rPr>
              <a:t>var y = “hello”  </a:t>
            </a:r>
            <a:r>
              <a:rPr lang="en-US">
                <a:solidFill>
                  <a:srgbClr val="FFFF00"/>
                </a:solidFill>
                <a:sym typeface="Wingdings" panose="05000000000000000000" pitchFamily="2" charset="2"/>
              </a:rPr>
              <a:t> global variable (variables declared outside of function)</a:t>
            </a:r>
            <a:endParaRPr lang="en-US">
              <a:solidFill>
                <a:srgbClr val="FFFF00"/>
              </a:solidFill>
            </a:endParaRPr>
          </a:p>
          <a:p>
            <a:pPr marL="36830" indent="0">
              <a:buNone/>
            </a:pPr>
            <a:r>
              <a:rPr lang="en-US">
                <a:solidFill>
                  <a:schemeClr val="bg2"/>
                </a:solidFill>
              </a:rPr>
              <a:t>function wish ( ) {</a:t>
            </a:r>
            <a:endParaRPr lang="en-US">
              <a:solidFill>
                <a:schemeClr val="bg2"/>
              </a:solidFill>
            </a:endParaRPr>
          </a:p>
          <a:p>
            <a:pPr marL="36830" indent="0">
              <a:buNone/>
            </a:pPr>
            <a:r>
              <a:rPr lang="en-US">
                <a:solidFill>
                  <a:schemeClr val="bg2"/>
                </a:solidFill>
              </a:rPr>
              <a:t>				result = y   </a:t>
            </a:r>
            <a:r>
              <a:rPr lang="en-US">
                <a:solidFill>
                  <a:srgbClr val="FFFF00"/>
                </a:solidFill>
                <a:sym typeface="Wingdings" panose="05000000000000000000" pitchFamily="2" charset="2"/>
              </a:rPr>
              <a:t>assigning gobal variable inside function</a:t>
            </a:r>
            <a:endParaRPr lang="en-US">
              <a:solidFill>
                <a:srgbClr val="FFFF00"/>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wish</a:t>
            </a:r>
            <a:r>
              <a:rPr lang="en-US">
                <a:solidFill>
                  <a:schemeClr val="bg2"/>
                </a:solidFill>
              </a:rPr>
              <a:t>( )</a:t>
            </a:r>
            <a:endParaRPr lang="en-US">
              <a:solidFill>
                <a:schemeClr val="bg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Functions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a:bodyPr>
          <a:lstStyle/>
          <a:p>
            <a:pPr marL="36830" indent="0">
              <a:buNone/>
            </a:pPr>
            <a:r>
              <a:rPr lang="en-US">
                <a:solidFill>
                  <a:schemeClr val="tx1"/>
                </a:solidFill>
              </a:rPr>
              <a:t>   </a:t>
            </a:r>
            <a:r>
              <a:rPr lang="en-US" b="1">
                <a:solidFill>
                  <a:srgbClr val="0070C0"/>
                </a:solidFill>
              </a:rPr>
              <a:t>Call by Value : (Numbers &amp; Strings)</a:t>
            </a:r>
            <a:r>
              <a:rPr lang="en-US">
                <a:solidFill>
                  <a:schemeClr val="tx1"/>
                </a:solidFill>
              </a:rPr>
              <a:t>				        </a:t>
            </a:r>
            <a:r>
              <a:rPr lang="en-US" b="1">
                <a:solidFill>
                  <a:srgbClr val="0070C0"/>
                </a:solidFill>
              </a:rPr>
              <a:t>Call by Reference : (Objects)</a:t>
            </a:r>
            <a:endParaRPr lang="en-US" b="1">
              <a:solidFill>
                <a:srgbClr val="0070C0"/>
              </a:solidFill>
            </a:endParaRPr>
          </a:p>
          <a:p>
            <a:endParaRPr lang="en-US" b="1">
              <a:solidFill>
                <a:srgbClr val="0070C0"/>
              </a:solidFill>
            </a:endParaRPr>
          </a:p>
          <a:p>
            <a:endParaRPr lang="en-US">
              <a:solidFill>
                <a:schemeClr val="tx1"/>
              </a:solidFill>
              <a:effectLst/>
            </a:endParaRPr>
          </a:p>
          <a:p>
            <a:endParaRPr lang="en-US">
              <a:solidFill>
                <a:schemeClr val="tx1"/>
              </a:solidFill>
              <a:effectLst/>
            </a:endParaRPr>
          </a:p>
          <a:p>
            <a:endParaRPr lang="en-US">
              <a:solidFill>
                <a:schemeClr val="tx1"/>
              </a:solidFill>
              <a:effectLst/>
            </a:endParaRPr>
          </a:p>
          <a:p>
            <a:endParaRPr lang="en-US">
              <a:solidFill>
                <a:schemeClr val="tx1"/>
              </a:solidFill>
              <a:effectLst/>
            </a:endParaRPr>
          </a:p>
          <a:p>
            <a:endParaRPr lang="en-US">
              <a:solidFill>
                <a:schemeClr val="tx1"/>
              </a:solidFill>
              <a:effectLst/>
            </a:endParaRPr>
          </a:p>
          <a:p>
            <a:endParaRPr lang="en-US">
              <a:solidFill>
                <a:schemeClr val="tx1"/>
              </a:solidFill>
              <a:effectLst/>
            </a:endParaRPr>
          </a:p>
          <a:p>
            <a:pPr marL="36830" indent="0">
              <a:buNone/>
            </a:pPr>
            <a:endParaRPr lang="en-US">
              <a:effectLst/>
            </a:endParaRPr>
          </a:p>
          <a:p>
            <a:r>
              <a:rPr lang="en-US" b="1">
                <a:solidFill>
                  <a:srgbClr val="FFFF00"/>
                </a:solidFill>
              </a:rPr>
              <a:t>Note :</a:t>
            </a:r>
            <a:r>
              <a:rPr lang="en-US"/>
              <a:t> changes inside the function will not be		</a:t>
            </a:r>
            <a:r>
              <a:rPr lang="en-US" b="1">
                <a:solidFill>
                  <a:srgbClr val="FFFF00"/>
                </a:solidFill>
              </a:rPr>
              <a:t>Note :</a:t>
            </a:r>
            <a:r>
              <a:rPr lang="en-US"/>
              <a:t> changes inside the function will be</a:t>
            </a:r>
            <a:endParaRPr lang="en-US"/>
          </a:p>
          <a:p>
            <a:pPr marL="36830" indent="0">
              <a:buNone/>
            </a:pPr>
            <a:r>
              <a:rPr lang="en-US"/>
              <a:t>		   reflected back in outside variables which                reflected back in outside variables which</a:t>
            </a:r>
            <a:endParaRPr lang="en-US"/>
          </a:p>
          <a:p>
            <a:pPr marL="36830" indent="0">
              <a:buNone/>
            </a:pPr>
            <a:r>
              <a:rPr lang="en-US"/>
              <a:t>		   are used as arguments.						     are used as arguments.</a:t>
            </a: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0566" y="2101443"/>
            <a:ext cx="5726711" cy="28623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add (num1, num2) {</a:t>
            </a:r>
            <a:endParaRPr lang="en-US">
              <a:solidFill>
                <a:schemeClr val="bg2"/>
              </a:solidFill>
            </a:endParaRPr>
          </a:p>
          <a:p>
            <a:pPr marL="36830" indent="0">
              <a:buNone/>
            </a:pPr>
            <a:r>
              <a:rPr lang="en-US">
                <a:solidFill>
                  <a:schemeClr val="bg2"/>
                </a:solidFill>
              </a:rPr>
              <a:t>				console.log(“num1 =” + num1) </a:t>
            </a:r>
            <a:endParaRPr lang="en-US">
              <a:solidFill>
                <a:schemeClr val="bg2"/>
              </a:solidFill>
            </a:endParaRPr>
          </a:p>
          <a:p>
            <a:pPr marL="36830" indent="0">
              <a:buNone/>
            </a:pPr>
            <a:r>
              <a:rPr lang="en-US">
                <a:solidFill>
                  <a:schemeClr val="bg2"/>
                </a:solidFill>
              </a:rPr>
              <a:t>				console.log(“num2 =” + num2)</a:t>
            </a:r>
            <a:endParaRPr lang="en-US">
              <a:solidFill>
                <a:schemeClr val="bg2"/>
              </a:solidFill>
            </a:endParaRPr>
          </a:p>
          <a:p>
            <a:pPr marL="36830" indent="0">
              <a:buNone/>
            </a:pPr>
            <a:r>
              <a:rPr lang="en-US">
                <a:solidFill>
                  <a:schemeClr val="bg2"/>
                </a:solidFill>
              </a:rPr>
              <a:t>				num1 = num1 + 1</a:t>
            </a:r>
            <a:endParaRPr lang="en-US">
              <a:solidFill>
                <a:schemeClr val="bg2"/>
              </a:solidFill>
            </a:endParaRPr>
          </a:p>
          <a:p>
            <a:pPr marL="36830" indent="0">
              <a:buNone/>
            </a:pPr>
            <a:r>
              <a:rPr lang="en-US">
                <a:solidFill>
                  <a:schemeClr val="bg2"/>
                </a:solidFill>
              </a:rPr>
              <a:t>				num2 = num2 + 1		</a:t>
            </a:r>
            <a:endParaRPr lang="en-US">
              <a:solidFill>
                <a:schemeClr val="bg2"/>
              </a:solidFill>
            </a:endParaRPr>
          </a:p>
          <a:p>
            <a:pPr marL="36830" indent="0">
              <a:buNone/>
            </a:pPr>
            <a:r>
              <a:rPr lang="en-US">
                <a:solidFill>
                  <a:schemeClr val="bg2"/>
                </a:solidFill>
              </a:rPr>
              <a:t>				result = num1+num2</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r>
              <a:rPr lang="en-US">
                <a:solidFill>
                  <a:schemeClr val="bg2"/>
                </a:solidFill>
              </a:rPr>
              <a:t>var a = 10 , b = 20</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add(a,b)</a:t>
            </a:r>
            <a:endParaRPr lang="en-US">
              <a:solidFill>
                <a:schemeClr val="bg2"/>
              </a:solidFill>
            </a:endParaRPr>
          </a:p>
        </p:txBody>
      </p:sp>
      <p:sp>
        <p:nvSpPr>
          <p:cNvPr id="6" name="TextBox 5"/>
          <p:cNvSpPr txBox="1"/>
          <p:nvPr/>
        </p:nvSpPr>
        <p:spPr>
          <a:xfrm>
            <a:off x="6242941" y="2101443"/>
            <a:ext cx="5726711" cy="25853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6830" indent="0">
              <a:buNone/>
            </a:pPr>
            <a:r>
              <a:rPr lang="en-US" b="1"/>
              <a:t>Ex : </a:t>
            </a:r>
            <a:r>
              <a:rPr lang="en-US">
                <a:solidFill>
                  <a:schemeClr val="bg2"/>
                </a:solidFill>
              </a:rPr>
              <a:t>function mod (obj) {</a:t>
            </a:r>
            <a:endParaRPr lang="en-US">
              <a:solidFill>
                <a:schemeClr val="bg2"/>
              </a:solidFill>
            </a:endParaRPr>
          </a:p>
          <a:p>
            <a:pPr marL="36830" indent="0">
              <a:buNone/>
            </a:pPr>
            <a:r>
              <a:rPr lang="en-US">
                <a:solidFill>
                  <a:schemeClr val="bg2"/>
                </a:solidFill>
              </a:rPr>
              <a:t>				console.log(“obj =” + obj) </a:t>
            </a:r>
            <a:endParaRPr lang="en-US">
              <a:solidFill>
                <a:schemeClr val="bg2"/>
              </a:solidFill>
            </a:endParaRPr>
          </a:p>
          <a:p>
            <a:pPr marL="36830" indent="0">
              <a:buNone/>
            </a:pPr>
            <a:r>
              <a:rPr lang="en-US">
                <a:solidFill>
                  <a:schemeClr val="bg2"/>
                </a:solidFill>
              </a:rPr>
              <a:t>				obj[3] = 40	</a:t>
            </a:r>
            <a:endParaRPr lang="en-US">
              <a:solidFill>
                <a:schemeClr val="bg2"/>
              </a:solidFill>
            </a:endParaRPr>
          </a:p>
          <a:p>
            <a:pPr marL="36830" indent="0">
              <a:buNone/>
            </a:pPr>
            <a:r>
              <a:rPr lang="en-US">
                <a:solidFill>
                  <a:schemeClr val="bg2"/>
                </a:solidFill>
              </a:rPr>
              <a:t>				result = obj</a:t>
            </a:r>
            <a:endParaRPr lang="en-US">
              <a:solidFill>
                <a:schemeClr val="bg2"/>
              </a:solidFill>
            </a:endParaRPr>
          </a:p>
          <a:p>
            <a:pPr marL="36830" indent="0">
              <a:buNone/>
            </a:pPr>
            <a:r>
              <a:rPr lang="en-US">
                <a:solidFill>
                  <a:schemeClr val="bg2"/>
                </a:solidFill>
              </a:rPr>
              <a:t>				return(result)</a:t>
            </a:r>
            <a:endParaRPr lang="en-US">
              <a:solidFill>
                <a:schemeClr val="bg2"/>
              </a:solidFill>
            </a:endParaRPr>
          </a:p>
          <a:p>
            <a:pPr marL="36830" indent="0">
              <a:buNone/>
            </a:pPr>
            <a:r>
              <a:rPr lang="en-US">
                <a:solidFill>
                  <a:schemeClr val="bg2"/>
                </a:solidFill>
              </a:rPr>
              <a:t>				}</a:t>
            </a:r>
            <a:endParaRPr lang="en-US">
              <a:solidFill>
                <a:schemeClr val="bg2"/>
              </a:solidFill>
            </a:endParaRPr>
          </a:p>
          <a:p>
            <a:pPr marL="36830" indent="0">
              <a:buNone/>
            </a:pPr>
            <a:endParaRPr lang="en-US">
              <a:solidFill>
                <a:schemeClr val="bg2"/>
              </a:solidFill>
            </a:endParaRPr>
          </a:p>
          <a:p>
            <a:pPr marL="36830" indent="0">
              <a:buNone/>
            </a:pPr>
            <a:r>
              <a:rPr lang="en-US">
                <a:solidFill>
                  <a:schemeClr val="bg2"/>
                </a:solidFill>
              </a:rPr>
              <a:t>var a = [10 , 20 , 30 ]</a:t>
            </a:r>
            <a:endParaRPr lang="en-US">
              <a:solidFill>
                <a:schemeClr val="bg2"/>
              </a:solidFill>
            </a:endParaRPr>
          </a:p>
          <a:p>
            <a:pPr marL="36830" indent="0">
              <a:buNone/>
            </a:pPr>
            <a:r>
              <a:rPr lang="en-US">
                <a:solidFill>
                  <a:schemeClr val="bg2"/>
                </a:solidFill>
              </a:rPr>
              <a:t>Calling function </a:t>
            </a:r>
            <a:r>
              <a:rPr lang="en-US">
                <a:solidFill>
                  <a:schemeClr val="bg2"/>
                </a:solidFill>
                <a:sym typeface="Wingdings" panose="05000000000000000000" pitchFamily="2" charset="2"/>
              </a:rPr>
              <a:t> </a:t>
            </a:r>
            <a:r>
              <a:rPr lang="en-US">
                <a:solidFill>
                  <a:schemeClr val="bg2"/>
                </a:solidFill>
              </a:rPr>
              <a:t>mod(a)</a:t>
            </a:r>
            <a:endParaRPr lang="en-US">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How to use JavaScript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rPr>
              <a:t>JavaScript can be used in 3 different ways in a web page</a:t>
            </a:r>
            <a:endParaRPr lang="en-US">
              <a:solidFill>
                <a:schemeClr val="tx1"/>
              </a:solidFill>
            </a:endParaRPr>
          </a:p>
          <a:p>
            <a:pPr marL="36830" indent="0">
              <a:buNone/>
            </a:pPr>
            <a:r>
              <a:rPr lang="en-US">
                <a:solidFill>
                  <a:schemeClr val="tx1"/>
                </a:solidFill>
                <a:effectLst/>
              </a:rPr>
              <a:t>	</a:t>
            </a:r>
            <a:r>
              <a:rPr lang="en-US" b="1">
                <a:solidFill>
                  <a:srgbClr val="0070C0"/>
                </a:solidFill>
                <a:effectLst/>
              </a:rPr>
              <a:t>1) Inline Javascript </a:t>
            </a:r>
            <a:endParaRPr lang="en-US" b="1">
              <a:solidFill>
                <a:srgbClr val="0070C0"/>
              </a:solidFill>
              <a:effectLst/>
            </a:endParaRPr>
          </a:p>
          <a:p>
            <a:pPr marL="36830" indent="0">
              <a:buNone/>
            </a:pPr>
            <a:r>
              <a:rPr lang="en-US">
                <a:solidFill>
                  <a:schemeClr val="tx1"/>
                </a:solidFill>
                <a:effectLst/>
              </a:rPr>
              <a:t>		Ex: HTML tag attributes &lt;button onclick=“alert(”Hello World”)&gt;</a:t>
            </a:r>
            <a:endParaRPr lang="en-US">
              <a:solidFill>
                <a:schemeClr val="tx1"/>
              </a:solidFill>
              <a:effectLst/>
            </a:endParaRPr>
          </a:p>
          <a:p>
            <a:pPr marL="36830" indent="0">
              <a:buNone/>
            </a:pPr>
            <a:r>
              <a:rPr lang="en-US">
                <a:solidFill>
                  <a:schemeClr val="tx1"/>
                </a:solidFill>
                <a:effectLst/>
              </a:rPr>
              <a:t>	</a:t>
            </a:r>
            <a:r>
              <a:rPr lang="en-US" b="1">
                <a:solidFill>
                  <a:srgbClr val="0070C0"/>
                </a:solidFill>
                <a:effectLst/>
              </a:rPr>
              <a:t>2) Internal Javascript  </a:t>
            </a:r>
            <a:endParaRPr lang="en-US" b="1">
              <a:solidFill>
                <a:srgbClr val="0070C0"/>
              </a:solidFill>
              <a:effectLst/>
            </a:endParaRPr>
          </a:p>
          <a:p>
            <a:pPr marL="36830" indent="0">
              <a:buNone/>
            </a:pPr>
            <a:r>
              <a:rPr lang="en-US">
                <a:solidFill>
                  <a:schemeClr val="tx1"/>
                </a:solidFill>
                <a:effectLst/>
              </a:rPr>
              <a:t>		Ex: &lt;script&gt; alert(“Hello World”) &lt;/script&gt;</a:t>
            </a:r>
            <a:endParaRPr lang="en-US">
              <a:solidFill>
                <a:schemeClr val="tx1"/>
              </a:solidFill>
              <a:effectLst/>
            </a:endParaRPr>
          </a:p>
          <a:p>
            <a:pPr marL="36830" indent="0">
              <a:buNone/>
            </a:pPr>
            <a:r>
              <a:rPr lang="en-US">
                <a:solidFill>
                  <a:schemeClr val="tx1"/>
                </a:solidFill>
                <a:effectLst/>
              </a:rPr>
              <a:t>		Note: ideal place to insert script tags is near to &lt;/body&gt; but you can insert script tags in head 				   section also.</a:t>
            </a:r>
            <a:endParaRPr lang="en-US">
              <a:solidFill>
                <a:schemeClr val="tx1"/>
              </a:solidFill>
              <a:effectLst/>
            </a:endParaRPr>
          </a:p>
          <a:p>
            <a:pPr marL="36830" indent="0">
              <a:buNone/>
            </a:pPr>
            <a:r>
              <a:rPr lang="en-US">
                <a:solidFill>
                  <a:schemeClr val="tx1"/>
                </a:solidFill>
                <a:effectLst/>
              </a:rPr>
              <a:t>	</a:t>
            </a:r>
            <a:r>
              <a:rPr lang="en-US" b="1">
                <a:solidFill>
                  <a:srgbClr val="0070C0"/>
                </a:solidFill>
                <a:effectLst/>
              </a:rPr>
              <a:t>3) External JavaScript </a:t>
            </a:r>
            <a:endParaRPr lang="en-US" b="1">
              <a:solidFill>
                <a:srgbClr val="0070C0"/>
              </a:solidFill>
              <a:effectLst/>
            </a:endParaRPr>
          </a:p>
          <a:p>
            <a:pPr marL="36830" indent="0">
              <a:buNone/>
            </a:pPr>
            <a:r>
              <a:rPr lang="en-US">
                <a:solidFill>
                  <a:schemeClr val="tx1"/>
                </a:solidFill>
                <a:effectLst/>
              </a:rPr>
              <a:t>		Ex: &lt;script src=“javascript_file.js”&gt; &lt;/script&gt;</a:t>
            </a:r>
            <a:endParaRPr lang="en-US">
              <a:solidFill>
                <a:schemeClr val="tx1"/>
              </a:solidFill>
              <a:effectLst/>
            </a:endParaRPr>
          </a:p>
          <a:p>
            <a:pPr marL="36830" indent="0">
              <a:buNone/>
            </a:pPr>
            <a:r>
              <a:rPr lang="en-US">
                <a:solidFill>
                  <a:schemeClr val="tx1"/>
                </a:solidFill>
                <a:effectLst/>
              </a:rPr>
              <a:t>	</a:t>
            </a:r>
            <a:r>
              <a:rPr lang="en-US" b="1">
                <a:solidFill>
                  <a:srgbClr val="0070C0"/>
                </a:solidFill>
                <a:effectLst/>
              </a:rPr>
              <a:t>4) Executing JavaScript file with NodeJS interpreter</a:t>
            </a:r>
            <a:r>
              <a:rPr lang="en-US" b="1">
                <a:solidFill>
                  <a:schemeClr val="tx1"/>
                </a:solidFill>
                <a:effectLst/>
              </a:rPr>
              <a:t> </a:t>
            </a:r>
            <a:r>
              <a:rPr lang="en-US">
                <a:solidFill>
                  <a:schemeClr val="tx1"/>
                </a:solidFill>
                <a:effectLst/>
              </a:rPr>
              <a:t> Ex: C:/&gt; node helloworld.js</a:t>
            </a:r>
            <a:endParaRPr lang="en-US">
              <a:effectLst/>
            </a:endParaRPr>
          </a:p>
          <a:p>
            <a:r>
              <a:rPr lang="en-US">
                <a:effectLst/>
              </a:rPr>
              <a:t>Javascript statements in Client side is interpreted by Web Browser. </a:t>
            </a:r>
            <a:endParaRPr lang="en-US">
              <a:effectLst/>
            </a:endParaRPr>
          </a:p>
          <a:p>
            <a:r>
              <a:rPr lang="en-US">
                <a:effectLst/>
              </a:rPr>
              <a:t>JavaScript is a standard client side scripting language so every Web Browser have JavaScript interpreter inbuilt in it.(Chrome,FireFox etc.)</a:t>
            </a:r>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normAutofit/>
          </a:bodyPr>
          <a:lstStyle/>
          <a:p>
            <a:pPr marL="36830" indent="0" algn="ctr">
              <a:buNone/>
            </a:pPr>
            <a:r>
              <a:rPr lang="en-US" sz="3600" b="1">
                <a:solidFill>
                  <a:srgbClr val="FFC000"/>
                </a:solidFill>
              </a:rPr>
              <a:t>Part-1 </a:t>
            </a:r>
            <a:endParaRPr lang="en-US" sz="3600" b="1">
              <a:solidFill>
                <a:srgbClr val="FFC000"/>
              </a:solidFill>
            </a:endParaRPr>
          </a:p>
          <a:p>
            <a:pPr marL="36830" indent="0" algn="ctr">
              <a:buNone/>
            </a:pPr>
            <a:r>
              <a:rPr lang="en-US" sz="3600" b="1">
                <a:solidFill>
                  <a:srgbClr val="0070C0"/>
                </a:solidFill>
              </a:rPr>
              <a:t>JavaScript Programming Language</a:t>
            </a:r>
            <a:endParaRPr lang="en-US" sz="3600" b="1">
              <a:solidFill>
                <a:schemeClr val="tx1"/>
              </a:solidFill>
            </a:endParaRPr>
          </a:p>
          <a:p>
            <a:pPr marL="36830" indent="0" algn="ctr">
              <a:buNone/>
            </a:pPr>
            <a:endParaRPr lang="en-US" sz="3600" b="1">
              <a:solidFill>
                <a:schemeClr val="tx1"/>
              </a:solidFill>
            </a:endParaRPr>
          </a:p>
          <a:p>
            <a:pPr marL="36830" indent="0" algn="ctr">
              <a:buNone/>
            </a:pPr>
            <a:r>
              <a:rPr lang="en-US" sz="3600" b="1">
                <a:solidFill>
                  <a:srgbClr val="FFC000"/>
                </a:solidFill>
                <a:effectLst/>
              </a:rPr>
              <a:t>Part-2</a:t>
            </a:r>
            <a:r>
              <a:rPr lang="en-US" sz="3600" b="1">
                <a:solidFill>
                  <a:srgbClr val="0070C0"/>
                </a:solidFill>
                <a:effectLst/>
              </a:rPr>
              <a:t> </a:t>
            </a:r>
            <a:endParaRPr lang="en-US" sz="3600" b="1">
              <a:solidFill>
                <a:srgbClr val="0070C0"/>
              </a:solidFill>
              <a:effectLst/>
            </a:endParaRPr>
          </a:p>
          <a:p>
            <a:pPr marL="36830" indent="0" algn="ctr">
              <a:buNone/>
            </a:pPr>
            <a:r>
              <a:rPr lang="en-US" sz="3600" b="1">
                <a:solidFill>
                  <a:srgbClr val="0070C0"/>
                </a:solidFill>
                <a:effectLst/>
              </a:rPr>
              <a:t>Applications of JavaScript for Front End Web      (DOM Manipulations)</a:t>
            </a:r>
            <a:endParaRPr lang="en-US" sz="3600" b="1">
              <a:solidFill>
                <a:srgbClr val="0070C0"/>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Variables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effectLst/>
              </a:rPr>
              <a:t>In any programming language, variables are the names given to memory locations used to hold data for processing.</a:t>
            </a:r>
            <a:endParaRPr lang="en-US">
              <a:solidFill>
                <a:schemeClr val="tx1"/>
              </a:solidFill>
              <a:effectLst/>
            </a:endParaRPr>
          </a:p>
          <a:p>
            <a:r>
              <a:rPr lang="en-US">
                <a:solidFill>
                  <a:schemeClr val="tx1"/>
                </a:solidFill>
                <a:effectLst/>
              </a:rPr>
              <a:t>Raw memory locations are very difficult to remember that’s why we name those memory locations with user friendly names which are called Variables.</a:t>
            </a:r>
            <a:endParaRPr lang="en-US">
              <a:solidFill>
                <a:schemeClr val="tx1"/>
              </a:solidFill>
              <a:effectLst/>
            </a:endParaRPr>
          </a:p>
          <a:p>
            <a:r>
              <a:rPr lang="en-US">
                <a:solidFill>
                  <a:srgbClr val="FFC000"/>
                </a:solidFill>
                <a:effectLst/>
              </a:rPr>
              <a:t>Rules for Identifiers (variable names) </a:t>
            </a:r>
            <a:r>
              <a:rPr lang="en-US">
                <a:solidFill>
                  <a:schemeClr val="tx1"/>
                </a:solidFill>
                <a:effectLst/>
              </a:rPr>
              <a:t>:</a:t>
            </a:r>
            <a:endParaRPr lang="en-US">
              <a:solidFill>
                <a:schemeClr val="tx1"/>
              </a:solidFill>
              <a:effectLst/>
            </a:endParaRPr>
          </a:p>
          <a:p>
            <a:pPr marL="756920" lvl="1" indent="-342900">
              <a:buFont typeface="Arial" panose="020B0604020202020204" pitchFamily="34" charset="0"/>
              <a:buChar char="•"/>
            </a:pPr>
            <a:r>
              <a:rPr lang="en-US" sz="2000">
                <a:effectLst/>
              </a:rPr>
              <a:t>Names can contain letters, digits, underscores, and dollar signs.</a:t>
            </a:r>
            <a:endParaRPr lang="en-US" sz="2000">
              <a:effectLst/>
            </a:endParaRPr>
          </a:p>
          <a:p>
            <a:pPr marL="756920" lvl="1" indent="-342900">
              <a:buFont typeface="Arial" panose="020B0604020202020204" pitchFamily="34" charset="0"/>
              <a:buChar char="•"/>
            </a:pPr>
            <a:r>
              <a:rPr lang="en-US" sz="2000">
                <a:effectLst/>
              </a:rPr>
              <a:t>Names must begin with a letter but note with a number</a:t>
            </a:r>
            <a:endParaRPr lang="en-US" sz="2000">
              <a:effectLst/>
            </a:endParaRPr>
          </a:p>
          <a:p>
            <a:pPr marL="756920" lvl="1" indent="-342900">
              <a:buFont typeface="Arial" panose="020B0604020202020204" pitchFamily="34" charset="0"/>
              <a:buChar char="•"/>
            </a:pPr>
            <a:r>
              <a:rPr lang="en-US" sz="2000">
                <a:effectLst/>
              </a:rPr>
              <a:t>Names can also begin with  and _ </a:t>
            </a:r>
            <a:endParaRPr lang="en-US" sz="2000">
              <a:effectLst/>
            </a:endParaRPr>
          </a:p>
          <a:p>
            <a:pPr marL="756920" lvl="1" indent="-342900">
              <a:buFont typeface="Arial" panose="020B0604020202020204" pitchFamily="34" charset="0"/>
              <a:buChar char="•"/>
            </a:pPr>
            <a:r>
              <a:rPr lang="en-US" sz="2000">
                <a:effectLst/>
              </a:rPr>
              <a:t>Names are case sensitive (y and Y are different variables)</a:t>
            </a:r>
            <a:endParaRPr lang="en-US" sz="2000">
              <a:effectLst/>
            </a:endParaRPr>
          </a:p>
          <a:p>
            <a:pPr marL="756920" lvl="1" indent="-342900">
              <a:buFont typeface="Arial" panose="020B0604020202020204" pitchFamily="34" charset="0"/>
              <a:buChar char="•"/>
            </a:pPr>
            <a:r>
              <a:rPr lang="en-US" sz="2000">
                <a:effectLst/>
              </a:rPr>
              <a:t>Reserved words (like JavaScript keywords) cannot be used as names</a:t>
            </a:r>
            <a:endParaRPr lang="en-US" sz="2000">
              <a:effectLst/>
            </a:endParaRPr>
          </a:p>
          <a:p>
            <a:pPr marL="756920" lvl="1" indent="-342900">
              <a:buFont typeface="Arial" panose="020B0604020202020204" pitchFamily="34" charset="0"/>
              <a:buChar char="•"/>
            </a:pPr>
            <a:r>
              <a:rPr lang="en-US" sz="2000">
                <a:effectLst/>
              </a:rPr>
              <a:t>JavaScript is case-sensitive language</a:t>
            </a:r>
            <a:endParaRPr lang="en-US" sz="2000">
              <a:effectLst/>
            </a:endParaRPr>
          </a:p>
          <a:p>
            <a:pPr marL="756920" lvl="1" indent="-342900">
              <a:buFont typeface="Arial" panose="020B0604020202020204" pitchFamily="34" charset="0"/>
              <a:buChar char="•"/>
            </a:pPr>
            <a:r>
              <a:rPr lang="en-US" sz="2000">
                <a:effectLst/>
              </a:rPr>
              <a:t>camelCase is recommended for long variable names</a:t>
            </a:r>
            <a:endParaRPr lang="en-US" sz="2000">
              <a:effectLst/>
            </a:endParaRPr>
          </a:p>
          <a:p>
            <a:r>
              <a:rPr lang="en-US">
                <a:solidFill>
                  <a:schemeClr val="tx1"/>
                </a:solidFill>
                <a:effectLst/>
              </a:rPr>
              <a:t>In JavaScript for single line comment </a:t>
            </a:r>
            <a:r>
              <a:rPr lang="en-US" b="1">
                <a:solidFill>
                  <a:srgbClr val="0070C0"/>
                </a:solidFill>
                <a:effectLst/>
              </a:rPr>
              <a:t>//</a:t>
            </a:r>
            <a:r>
              <a:rPr lang="en-US">
                <a:solidFill>
                  <a:schemeClr val="tx1"/>
                </a:solidFill>
                <a:effectLst/>
              </a:rPr>
              <a:t> is used and for multi line comment </a:t>
            </a:r>
            <a:r>
              <a:rPr lang="en-US" b="1">
                <a:solidFill>
                  <a:srgbClr val="0070C0"/>
                </a:solidFill>
                <a:effectLst/>
              </a:rPr>
              <a:t>/*    */ </a:t>
            </a:r>
            <a:r>
              <a:rPr lang="en-US">
                <a:solidFill>
                  <a:schemeClr val="tx1"/>
                </a:solidFill>
                <a:effectLst/>
              </a:rPr>
              <a:t>will be used.</a:t>
            </a:r>
            <a:endParaRPr lang="en-US">
              <a:solidFill>
                <a:schemeClr val="tx1"/>
              </a:solidFill>
              <a:effectLst/>
            </a:endParaRPr>
          </a:p>
          <a:p>
            <a:endParaRPr lang="en-US">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Variables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effectLst/>
              </a:rPr>
              <a:t>JavaScript Variable should be declared with </a:t>
            </a:r>
            <a:r>
              <a:rPr lang="en-US" b="1">
                <a:solidFill>
                  <a:srgbClr val="0070C0"/>
                </a:solidFill>
                <a:effectLst/>
              </a:rPr>
              <a:t>var</a:t>
            </a:r>
            <a:r>
              <a:rPr lang="en-US">
                <a:solidFill>
                  <a:schemeClr val="tx1"/>
                </a:solidFill>
                <a:effectLst/>
              </a:rPr>
              <a:t> keyword (old standard)</a:t>
            </a:r>
            <a:endParaRPr lang="en-US">
              <a:solidFill>
                <a:schemeClr val="tx1"/>
              </a:solidFill>
              <a:effectLst/>
            </a:endParaRPr>
          </a:p>
          <a:p>
            <a:r>
              <a:rPr lang="en-US" b="1">
                <a:solidFill>
                  <a:srgbClr val="FFC000"/>
                </a:solidFill>
                <a:effectLst/>
              </a:rPr>
              <a:t>Ex :- 1</a:t>
            </a:r>
            <a:endParaRPr lang="en-US" b="1">
              <a:solidFill>
                <a:srgbClr val="FFC000"/>
              </a:solidFill>
              <a:effectLst/>
            </a:endParaRPr>
          </a:p>
          <a:p>
            <a:pPr marL="36830" indent="0">
              <a:buNone/>
            </a:pPr>
            <a:r>
              <a:rPr lang="en-US" b="1">
                <a:solidFill>
                  <a:srgbClr val="FFC000"/>
                </a:solidFill>
                <a:effectLst/>
              </a:rPr>
              <a:t>		</a:t>
            </a:r>
            <a:r>
              <a:rPr lang="en-US">
                <a:solidFill>
                  <a:srgbClr val="0070C0"/>
                </a:solidFill>
                <a:effectLst/>
              </a:rPr>
              <a:t>var</a:t>
            </a:r>
            <a:r>
              <a:rPr lang="en-US">
                <a:solidFill>
                  <a:schemeClr val="tx1"/>
                </a:solidFill>
                <a:effectLst/>
              </a:rPr>
              <a:t> name = ‘Sriram’ (string data)</a:t>
            </a:r>
            <a:endParaRPr lang="en-US">
              <a:solidFill>
                <a:schemeClr val="tx1"/>
              </a:solidFill>
              <a:effectLst/>
            </a:endParaRPr>
          </a:p>
          <a:p>
            <a:pPr marL="36830" indent="0">
              <a:buNone/>
            </a:pPr>
            <a:r>
              <a:rPr lang="en-US" b="1">
                <a:solidFill>
                  <a:schemeClr val="tx1"/>
                </a:solidFill>
                <a:effectLst/>
              </a:rPr>
              <a:t>		</a:t>
            </a:r>
            <a:r>
              <a:rPr lang="en-US">
                <a:solidFill>
                  <a:srgbClr val="0070C0"/>
                </a:solidFill>
                <a:effectLst/>
              </a:rPr>
              <a:t>var</a:t>
            </a:r>
            <a:r>
              <a:rPr lang="en-US">
                <a:solidFill>
                  <a:schemeClr val="tx1"/>
                </a:solidFill>
                <a:effectLst/>
              </a:rPr>
              <a:t> age = 9 (numeric data)</a:t>
            </a:r>
            <a:endParaRPr lang="en-US">
              <a:solidFill>
                <a:schemeClr val="tx1"/>
              </a:solidFill>
              <a:effectLst/>
            </a:endParaRPr>
          </a:p>
          <a:p>
            <a:pPr marL="36830" indent="0">
              <a:buNone/>
            </a:pPr>
            <a:r>
              <a:rPr lang="en-US">
                <a:solidFill>
                  <a:schemeClr val="tx1"/>
                </a:solidFill>
                <a:effectLst/>
              </a:rPr>
              <a:t>		</a:t>
            </a:r>
            <a:r>
              <a:rPr lang="en-US">
                <a:solidFill>
                  <a:srgbClr val="0070C0"/>
                </a:solidFill>
                <a:effectLst/>
              </a:rPr>
              <a:t>var</a:t>
            </a:r>
            <a:r>
              <a:rPr lang="en-US">
                <a:solidFill>
                  <a:schemeClr val="tx1"/>
                </a:solidFill>
                <a:effectLst/>
              </a:rPr>
              <a:t> pass = true (boolean data)</a:t>
            </a:r>
            <a:endParaRPr lang="en-US">
              <a:solidFill>
                <a:srgbClr val="FFC000"/>
              </a:solidFill>
              <a:effectLst/>
            </a:endParaRPr>
          </a:p>
          <a:p>
            <a:r>
              <a:rPr lang="en-US" b="1">
                <a:solidFill>
                  <a:srgbClr val="FFC000"/>
                </a:solidFill>
                <a:effectLst/>
              </a:rPr>
              <a:t>Ex :- 2 </a:t>
            </a:r>
            <a:endParaRPr lang="en-US" b="1">
              <a:solidFill>
                <a:srgbClr val="FFC000"/>
              </a:solidFill>
              <a:effectLst/>
            </a:endParaRPr>
          </a:p>
          <a:p>
            <a:pPr marL="450215" lvl="1" indent="0">
              <a:buNone/>
            </a:pPr>
            <a:r>
              <a:rPr lang="en-US">
                <a:effectLst/>
              </a:rPr>
              <a:t>		</a:t>
            </a:r>
            <a:r>
              <a:rPr lang="en-US">
                <a:solidFill>
                  <a:srgbClr val="0070C0"/>
                </a:solidFill>
                <a:effectLst/>
              </a:rPr>
              <a:t>var</a:t>
            </a:r>
            <a:r>
              <a:rPr lang="en-US">
                <a:effectLst/>
              </a:rPr>
              <a:t> name = ‘Sriram’ , age = 9 , pass = true  </a:t>
            </a:r>
            <a:endParaRPr lang="en-US">
              <a:effectLst/>
            </a:endParaRPr>
          </a:p>
          <a:p>
            <a:r>
              <a:rPr lang="en-US">
                <a:solidFill>
                  <a:schemeClr val="tx1"/>
                </a:solidFill>
                <a:effectLst/>
              </a:rPr>
              <a:t>JavaScript Variable should also be declared with </a:t>
            </a:r>
            <a:r>
              <a:rPr lang="en-US" b="1">
                <a:solidFill>
                  <a:srgbClr val="0070C0"/>
                </a:solidFill>
                <a:effectLst/>
              </a:rPr>
              <a:t>let</a:t>
            </a:r>
            <a:r>
              <a:rPr lang="en-US" b="1">
                <a:solidFill>
                  <a:srgbClr val="FFC000"/>
                </a:solidFill>
                <a:effectLst/>
              </a:rPr>
              <a:t> </a:t>
            </a:r>
            <a:r>
              <a:rPr lang="en-US">
                <a:solidFill>
                  <a:schemeClr val="tx1"/>
                </a:solidFill>
                <a:effectLst/>
              </a:rPr>
              <a:t>and</a:t>
            </a:r>
            <a:r>
              <a:rPr lang="en-US" b="1">
                <a:solidFill>
                  <a:srgbClr val="FFC000"/>
                </a:solidFill>
                <a:effectLst/>
              </a:rPr>
              <a:t> </a:t>
            </a:r>
            <a:r>
              <a:rPr lang="en-US" b="1">
                <a:solidFill>
                  <a:srgbClr val="0070C0"/>
                </a:solidFill>
                <a:effectLst/>
              </a:rPr>
              <a:t>const</a:t>
            </a:r>
            <a:r>
              <a:rPr lang="en-US">
                <a:solidFill>
                  <a:schemeClr val="tx1"/>
                </a:solidFill>
                <a:effectLst/>
              </a:rPr>
              <a:t> keyword (new ES6 standard)</a:t>
            </a:r>
            <a:endParaRPr lang="en-US">
              <a:solidFill>
                <a:schemeClr val="tx1"/>
              </a:solidFill>
              <a:effectLst/>
            </a:endParaRPr>
          </a:p>
          <a:p>
            <a:r>
              <a:rPr lang="en-US" b="1">
                <a:solidFill>
                  <a:srgbClr val="0070C0"/>
                </a:solidFill>
              </a:rPr>
              <a:t>let</a:t>
            </a:r>
            <a:r>
              <a:rPr lang="en-US"/>
              <a:t> keyword is used to declare variables  ex : </a:t>
            </a:r>
            <a:r>
              <a:rPr lang="en-US">
                <a:solidFill>
                  <a:srgbClr val="0070C0"/>
                </a:solidFill>
              </a:rPr>
              <a:t>let</a:t>
            </a:r>
            <a:r>
              <a:rPr lang="en-US"/>
              <a:t> name = ‘Sriram’  </a:t>
            </a:r>
            <a:r>
              <a:rPr lang="en-US">
                <a:solidFill>
                  <a:srgbClr val="0070C0"/>
                </a:solidFill>
              </a:rPr>
              <a:t>let</a:t>
            </a:r>
            <a:r>
              <a:rPr lang="en-US"/>
              <a:t> age = 9  </a:t>
            </a:r>
            <a:r>
              <a:rPr lang="en-US">
                <a:solidFill>
                  <a:srgbClr val="0070C0"/>
                </a:solidFill>
              </a:rPr>
              <a:t>let</a:t>
            </a:r>
            <a:r>
              <a:rPr lang="en-US"/>
              <a:t> pass = true</a:t>
            </a:r>
            <a:endParaRPr lang="en-US"/>
          </a:p>
          <a:p>
            <a:r>
              <a:rPr lang="en-US" b="1">
                <a:solidFill>
                  <a:srgbClr val="0070C0"/>
                </a:solidFill>
              </a:rPr>
              <a:t>const</a:t>
            </a:r>
            <a:r>
              <a:rPr lang="en-US"/>
              <a:t> keyword is used to declare only constants but not variables ex: </a:t>
            </a:r>
            <a:r>
              <a:rPr lang="en-US">
                <a:solidFill>
                  <a:srgbClr val="0070C0"/>
                </a:solidFill>
              </a:rPr>
              <a:t>const</a:t>
            </a:r>
            <a:r>
              <a:rPr lang="en-US"/>
              <a:t> PI = 3.14</a:t>
            </a:r>
            <a:endParaRPr lang="en-US"/>
          </a:p>
          <a:p>
            <a:r>
              <a:rPr lang="en-US"/>
              <a:t>Unlike </a:t>
            </a:r>
            <a:r>
              <a:rPr lang="en-US">
                <a:solidFill>
                  <a:srgbClr val="0070C0"/>
                </a:solidFill>
              </a:rPr>
              <a:t>var</a:t>
            </a:r>
            <a:r>
              <a:rPr lang="en-US"/>
              <a:t> keyword which creates functional scope </a:t>
            </a:r>
            <a:r>
              <a:rPr lang="en-US">
                <a:solidFill>
                  <a:srgbClr val="0070C0"/>
                </a:solidFill>
              </a:rPr>
              <a:t>let</a:t>
            </a:r>
            <a:r>
              <a:rPr lang="en-US"/>
              <a:t> keyword creates block scope inside { } braces.</a:t>
            </a:r>
            <a:endParaRPr lang="en-US"/>
          </a:p>
          <a:p>
            <a:r>
              <a:rPr lang="en-US" b="1">
                <a:solidFill>
                  <a:srgbClr val="FFC000"/>
                </a:solidFill>
              </a:rPr>
              <a:t>Note :</a:t>
            </a:r>
            <a:r>
              <a:rPr lang="en-US" b="1"/>
              <a:t> </a:t>
            </a:r>
            <a:r>
              <a:rPr lang="en-US"/>
              <a:t>we can declare variables without </a:t>
            </a:r>
            <a:r>
              <a:rPr lang="en-US">
                <a:solidFill>
                  <a:srgbClr val="0070C0"/>
                </a:solidFill>
              </a:rPr>
              <a:t>var</a:t>
            </a:r>
            <a:r>
              <a:rPr lang="en-US"/>
              <a:t> or </a:t>
            </a:r>
            <a:r>
              <a:rPr lang="en-US">
                <a:solidFill>
                  <a:srgbClr val="0070C0"/>
                </a:solidFill>
              </a:rPr>
              <a:t>let</a:t>
            </a:r>
            <a:r>
              <a:rPr lang="en-US"/>
              <a:t> keyword but it is not recommended.</a:t>
            </a:r>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 y="96350"/>
            <a:ext cx="7500443" cy="970450"/>
          </a:xfrm>
        </p:spPr>
        <p:txBody>
          <a:bodyPr/>
          <a:lstStyle/>
          <a:p>
            <a:pPr algn="l"/>
            <a:r>
              <a:rPr lang="en-US" b="1">
                <a:solidFill>
                  <a:srgbClr val="FFC000"/>
                </a:solidFill>
              </a:rPr>
              <a:t>JavaScript Output :</a:t>
            </a:r>
            <a:endParaRPr lang="en-US" b="1">
              <a:solidFill>
                <a:srgbClr val="FFC000"/>
              </a:solidFill>
            </a:endParaRPr>
          </a:p>
        </p:txBody>
      </p:sp>
      <p:sp>
        <p:nvSpPr>
          <p:cNvPr id="3" name="Content Placeholder 2"/>
          <p:cNvSpPr>
            <a:spLocks noGrp="1"/>
          </p:cNvSpPr>
          <p:nvPr>
            <p:ph idx="1"/>
          </p:nvPr>
        </p:nvSpPr>
        <p:spPr>
          <a:xfrm>
            <a:off x="104902" y="1257665"/>
            <a:ext cx="12002105" cy="5503985"/>
          </a:xfrm>
        </p:spPr>
        <p:txBody>
          <a:bodyPr/>
          <a:lstStyle/>
          <a:p>
            <a:r>
              <a:rPr lang="en-US">
                <a:solidFill>
                  <a:schemeClr val="tx1"/>
                </a:solidFill>
              </a:rPr>
              <a:t>We can print output of JavaScript result mainly in 4 different ways :</a:t>
            </a:r>
            <a:endParaRPr lang="en-US">
              <a:solidFill>
                <a:schemeClr val="tx1"/>
              </a:solidFill>
            </a:endParaRPr>
          </a:p>
          <a:p>
            <a:pPr marL="36830" indent="0">
              <a:buNone/>
            </a:pPr>
            <a:endParaRPr lang="en-US">
              <a:solidFill>
                <a:schemeClr val="tx1"/>
              </a:solidFill>
            </a:endParaRPr>
          </a:p>
          <a:p>
            <a:pPr marL="36830" indent="0">
              <a:buNone/>
            </a:pPr>
            <a:r>
              <a:rPr lang="en-US">
                <a:solidFill>
                  <a:schemeClr val="tx1"/>
                </a:solidFill>
                <a:effectLst/>
              </a:rPr>
              <a:t>	</a:t>
            </a:r>
            <a:r>
              <a:rPr lang="en-US">
                <a:solidFill>
                  <a:srgbClr val="0070C0"/>
                </a:solidFill>
                <a:effectLst/>
              </a:rPr>
              <a:t>1) Output in Browser Screen </a:t>
            </a:r>
            <a:r>
              <a:rPr lang="en-US">
                <a:solidFill>
                  <a:schemeClr val="tx1"/>
                </a:solidFill>
                <a:effectLst/>
              </a:rPr>
              <a:t>: document.write(“Hello World”)</a:t>
            </a:r>
            <a:endParaRPr lang="en-US">
              <a:solidFill>
                <a:schemeClr val="tx1"/>
              </a:solidFill>
              <a:effectLst/>
            </a:endParaRPr>
          </a:p>
          <a:p>
            <a:pPr marL="36830" indent="0">
              <a:buNone/>
            </a:pPr>
            <a:endParaRPr lang="en-US">
              <a:solidFill>
                <a:schemeClr val="tx1"/>
              </a:solidFill>
              <a:effectLst/>
            </a:endParaRPr>
          </a:p>
          <a:p>
            <a:pPr marL="36830" indent="0">
              <a:buNone/>
            </a:pPr>
            <a:r>
              <a:rPr lang="en-US">
                <a:solidFill>
                  <a:schemeClr val="tx1"/>
                </a:solidFill>
                <a:effectLst/>
              </a:rPr>
              <a:t>	</a:t>
            </a:r>
            <a:r>
              <a:rPr lang="en-US">
                <a:solidFill>
                  <a:srgbClr val="0070C0"/>
                </a:solidFill>
                <a:effectLst/>
              </a:rPr>
              <a:t>2) Output in Browser Console </a:t>
            </a:r>
            <a:r>
              <a:rPr lang="en-US">
                <a:solidFill>
                  <a:schemeClr val="tx1"/>
                </a:solidFill>
                <a:effectLst/>
              </a:rPr>
              <a:t>: console.log(“Hello World”)</a:t>
            </a:r>
            <a:endParaRPr lang="en-US">
              <a:solidFill>
                <a:schemeClr val="tx1"/>
              </a:solidFill>
              <a:effectLst/>
            </a:endParaRPr>
          </a:p>
          <a:p>
            <a:pPr marL="36830" indent="0">
              <a:buNone/>
            </a:pPr>
            <a:endParaRPr lang="en-US">
              <a:solidFill>
                <a:schemeClr val="tx1"/>
              </a:solidFill>
              <a:effectLst/>
            </a:endParaRPr>
          </a:p>
          <a:p>
            <a:pPr marL="36830" indent="0">
              <a:buNone/>
            </a:pPr>
            <a:r>
              <a:rPr lang="en-US">
                <a:solidFill>
                  <a:schemeClr val="tx1"/>
                </a:solidFill>
                <a:effectLst/>
              </a:rPr>
              <a:t>	</a:t>
            </a:r>
            <a:r>
              <a:rPr lang="en-US">
                <a:solidFill>
                  <a:srgbClr val="0070C0"/>
                </a:solidFill>
                <a:effectLst/>
              </a:rPr>
              <a:t>3) Output as alert dialog in Browser</a:t>
            </a:r>
            <a:r>
              <a:rPr lang="en-US">
                <a:solidFill>
                  <a:schemeClr val="tx1"/>
                </a:solidFill>
                <a:effectLst/>
              </a:rPr>
              <a:t> : alert(“Hello World”)</a:t>
            </a:r>
            <a:endParaRPr lang="en-US">
              <a:solidFill>
                <a:schemeClr val="tx1"/>
              </a:solidFill>
              <a:effectLst/>
            </a:endParaRPr>
          </a:p>
          <a:p>
            <a:pPr marL="36830" indent="0">
              <a:buNone/>
            </a:pPr>
            <a:endParaRPr lang="en-US">
              <a:solidFill>
                <a:schemeClr val="tx1"/>
              </a:solidFill>
              <a:effectLst/>
            </a:endParaRPr>
          </a:p>
          <a:p>
            <a:pPr marL="36830" indent="0">
              <a:buNone/>
            </a:pPr>
            <a:r>
              <a:rPr lang="en-US">
                <a:solidFill>
                  <a:schemeClr val="tx1"/>
                </a:solidFill>
                <a:effectLst/>
              </a:rPr>
              <a:t>	</a:t>
            </a:r>
            <a:r>
              <a:rPr lang="en-US">
                <a:solidFill>
                  <a:srgbClr val="0070C0"/>
                </a:solidFill>
                <a:effectLst/>
              </a:rPr>
              <a:t>4) Output inside HTML elements </a:t>
            </a:r>
            <a:r>
              <a:rPr lang="en-US">
                <a:solidFill>
                  <a:schemeClr val="tx1"/>
                </a:solidFill>
                <a:effectLst/>
              </a:rPr>
              <a:t>: document.getElementById(“txt").innerHTML = "Hello World!"</a:t>
            </a:r>
            <a:endParaRPr lang="en-US">
              <a:solidFill>
                <a:schemeClr val="tx1"/>
              </a:solidFill>
              <a:effectLst/>
            </a:endParaRPr>
          </a:p>
          <a:p>
            <a:endParaRPr lang="en-US">
              <a:effectLst/>
            </a:endParaRPr>
          </a:p>
          <a:p>
            <a:endParaRPr lang="en-US"/>
          </a:p>
        </p:txBody>
      </p:sp>
      <p:pic>
        <p:nvPicPr>
          <p:cNvPr id="2052" name="Picture 4" descr="Image result for javascript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751" y="33887"/>
            <a:ext cx="1128346" cy="112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20125</Words>
  <Application>WPS Presentation</Application>
  <PresentationFormat>Widescreen</PresentationFormat>
  <Paragraphs>1149</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Arial</vt:lpstr>
      <vt:lpstr>SimSun</vt:lpstr>
      <vt:lpstr>Wingdings</vt:lpstr>
      <vt:lpstr>Trebuchet MS</vt:lpstr>
      <vt:lpstr>Wingdings 2</vt:lpstr>
      <vt:lpstr>Tahoma</vt:lpstr>
      <vt:lpstr>Microsoft YaHei</vt:lpstr>
      <vt:lpstr>Arial Unicode MS</vt:lpstr>
      <vt:lpstr>Calibri</vt:lpstr>
      <vt:lpstr>Arial Black</vt:lpstr>
      <vt:lpstr>Slate</vt:lpstr>
      <vt:lpstr>The Software Services </vt:lpstr>
      <vt:lpstr>Welcome to JavaScript Basics</vt:lpstr>
      <vt:lpstr>What is JavaScript ?</vt:lpstr>
      <vt:lpstr>Why JavaScript ?</vt:lpstr>
      <vt:lpstr>How to use JavaScript ?</vt:lpstr>
      <vt:lpstr>JavaScript </vt:lpstr>
      <vt:lpstr>JavaScript Variables :</vt:lpstr>
      <vt:lpstr>JavaScript Variables :</vt:lpstr>
      <vt:lpstr>JavaScript Output :</vt:lpstr>
      <vt:lpstr>JavaScript Data Types :</vt:lpstr>
      <vt:lpstr>JavaScript Operators : </vt:lpstr>
      <vt:lpstr>JavaScript Operators : </vt:lpstr>
      <vt:lpstr>JavaScript Operators :</vt:lpstr>
      <vt:lpstr>JavaScript Operators : </vt:lpstr>
      <vt:lpstr>JavaScript Operators :</vt:lpstr>
      <vt:lpstr>JavaScript Mutables and Immutables : </vt:lpstr>
      <vt:lpstr>JavaScript Number Methods :</vt:lpstr>
      <vt:lpstr>JavaScript Number Methods :</vt:lpstr>
      <vt:lpstr>JavaScript Number Methods :</vt:lpstr>
      <vt:lpstr>JavaScript String Methods : </vt:lpstr>
      <vt:lpstr>JavaScript String Methods : </vt:lpstr>
      <vt:lpstr>JavaScript String Methods : </vt:lpstr>
      <vt:lpstr>JavaScript Array Methods : </vt:lpstr>
      <vt:lpstr>JavaScript Array Methods : </vt:lpstr>
      <vt:lpstr>JavaScript Objects : </vt:lpstr>
      <vt:lpstr>JavaScript Decision Making :</vt:lpstr>
      <vt:lpstr>JavaScript if statement :</vt:lpstr>
      <vt:lpstr>JavaScript if else statement : </vt:lpstr>
      <vt:lpstr>JavaScript if - elseif - else Statement :</vt:lpstr>
      <vt:lpstr>JavaScript switch case statement : </vt:lpstr>
      <vt:lpstr>JavaScript Loops : </vt:lpstr>
      <vt:lpstr>JavaScript for loop :</vt:lpstr>
      <vt:lpstr>JavaScript for in loop : </vt:lpstr>
      <vt:lpstr>JavaScript for of loop :</vt:lpstr>
      <vt:lpstr>JavaScript while loop :</vt:lpstr>
      <vt:lpstr>JavaScript do while loop : </vt:lpstr>
      <vt:lpstr>JavaScript Functions : </vt:lpstr>
      <vt:lpstr>JavaScript Functions : </vt:lpstr>
      <vt:lpstr>JavaScript Functions :</vt:lpstr>
      <vt:lpstr>JavaScript Functions :</vt:lpstr>
      <vt:lpstr>JavaScript Functions : </vt:lpstr>
      <vt:lpstr>JavaScript Functions : </vt:lpstr>
      <vt:lpstr>JavaScript Functions : </vt:lpstr>
      <vt:lpstr>JavaScript Functions : </vt:lpstr>
      <vt:lpstr>JavaScript Functions :</vt:lpstr>
      <vt:lpstr>JavaScript Functions :</vt:lpstr>
      <vt:lpstr>JavaScript Functions </vt:lpstr>
      <vt:lpstr>JavaScript Functions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JavaScript Basics</dc:title>
  <dc:creator>Veera Raghava Morkonda</dc:creator>
  <cp:lastModifiedBy>Veera Raghava</cp:lastModifiedBy>
  <cp:revision>406</cp:revision>
  <dcterms:created xsi:type="dcterms:W3CDTF">2019-09-07T06:37:00Z</dcterms:created>
  <dcterms:modified xsi:type="dcterms:W3CDTF">2021-08-26T14:10:59Z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CB380394448B450D98C10CD5AF106398</vt:lpwstr>
  </property>
  <property fmtid="{D5CDD505-2E9C-101B-9397-08002B2CF9AE}" pid="3" name="KSOProductBuildVer">
    <vt:lpwstr>1033-11.2.0.10265</vt:lpwstr>
  </property>
</Properties>
</file>